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07"/>
  </p:notesMasterIdLst>
  <p:sldIdLst>
    <p:sldId id="256" r:id="rId2"/>
    <p:sldId id="358"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402" r:id="rId20"/>
    <p:sldId id="403" r:id="rId21"/>
    <p:sldId id="404" r:id="rId22"/>
    <p:sldId id="375" r:id="rId23"/>
    <p:sldId id="376" r:id="rId24"/>
    <p:sldId id="377" r:id="rId25"/>
    <p:sldId id="378" r:id="rId26"/>
    <p:sldId id="379" r:id="rId27"/>
    <p:sldId id="380" r:id="rId28"/>
    <p:sldId id="381" r:id="rId29"/>
    <p:sldId id="382" r:id="rId30"/>
    <p:sldId id="383" r:id="rId31"/>
    <p:sldId id="384" r:id="rId32"/>
    <p:sldId id="405" r:id="rId33"/>
    <p:sldId id="406" r:id="rId34"/>
    <p:sldId id="385" r:id="rId35"/>
    <p:sldId id="407" r:id="rId36"/>
    <p:sldId id="408" r:id="rId37"/>
    <p:sldId id="409" r:id="rId38"/>
    <p:sldId id="410" r:id="rId39"/>
    <p:sldId id="386" r:id="rId40"/>
    <p:sldId id="387" r:id="rId41"/>
    <p:sldId id="411" r:id="rId42"/>
    <p:sldId id="415" r:id="rId43"/>
    <p:sldId id="416" r:id="rId44"/>
    <p:sldId id="417" r:id="rId45"/>
    <p:sldId id="413" r:id="rId46"/>
    <p:sldId id="414" r:id="rId47"/>
    <p:sldId id="418" r:id="rId48"/>
    <p:sldId id="419" r:id="rId49"/>
    <p:sldId id="420" r:id="rId50"/>
    <p:sldId id="421" r:id="rId51"/>
    <p:sldId id="422" r:id="rId52"/>
    <p:sldId id="388" r:id="rId53"/>
    <p:sldId id="389" r:id="rId54"/>
    <p:sldId id="390" r:id="rId55"/>
    <p:sldId id="391" r:id="rId56"/>
    <p:sldId id="392" r:id="rId57"/>
    <p:sldId id="393" r:id="rId58"/>
    <p:sldId id="394" r:id="rId59"/>
    <p:sldId id="423" r:id="rId60"/>
    <p:sldId id="395" r:id="rId61"/>
    <p:sldId id="396" r:id="rId62"/>
    <p:sldId id="397" r:id="rId63"/>
    <p:sldId id="399" r:id="rId64"/>
    <p:sldId id="398" r:id="rId65"/>
    <p:sldId id="424" r:id="rId66"/>
    <p:sldId id="425" r:id="rId67"/>
    <p:sldId id="426" r:id="rId68"/>
    <p:sldId id="400" r:id="rId69"/>
    <p:sldId id="427" r:id="rId70"/>
    <p:sldId id="428" r:id="rId71"/>
    <p:sldId id="429" r:id="rId72"/>
    <p:sldId id="430" r:id="rId73"/>
    <p:sldId id="401" r:id="rId74"/>
    <p:sldId id="446" r:id="rId75"/>
    <p:sldId id="447" r:id="rId76"/>
    <p:sldId id="448" r:id="rId77"/>
    <p:sldId id="449" r:id="rId78"/>
    <p:sldId id="450" r:id="rId79"/>
    <p:sldId id="451" r:id="rId80"/>
    <p:sldId id="452" r:id="rId81"/>
    <p:sldId id="431" r:id="rId82"/>
    <p:sldId id="432" r:id="rId83"/>
    <p:sldId id="433" r:id="rId84"/>
    <p:sldId id="434" r:id="rId85"/>
    <p:sldId id="435" r:id="rId86"/>
    <p:sldId id="436" r:id="rId87"/>
    <p:sldId id="453" r:id="rId88"/>
    <p:sldId id="454" r:id="rId89"/>
    <p:sldId id="455" r:id="rId90"/>
    <p:sldId id="437" r:id="rId91"/>
    <p:sldId id="438" r:id="rId92"/>
    <p:sldId id="439" r:id="rId93"/>
    <p:sldId id="440" r:id="rId94"/>
    <p:sldId id="441" r:id="rId95"/>
    <p:sldId id="442" r:id="rId96"/>
    <p:sldId id="443" r:id="rId97"/>
    <p:sldId id="444" r:id="rId98"/>
    <p:sldId id="456" r:id="rId99"/>
    <p:sldId id="457" r:id="rId100"/>
    <p:sldId id="458" r:id="rId101"/>
    <p:sldId id="459" r:id="rId102"/>
    <p:sldId id="470" r:id="rId103"/>
    <p:sldId id="471" r:id="rId104"/>
    <p:sldId id="472" r:id="rId105"/>
    <p:sldId id="460" r:id="rId106"/>
    <p:sldId id="461" r:id="rId107"/>
    <p:sldId id="462" r:id="rId108"/>
    <p:sldId id="473" r:id="rId109"/>
    <p:sldId id="474" r:id="rId110"/>
    <p:sldId id="475" r:id="rId111"/>
    <p:sldId id="476" r:id="rId112"/>
    <p:sldId id="477" r:id="rId113"/>
    <p:sldId id="463" r:id="rId114"/>
    <p:sldId id="464" r:id="rId115"/>
    <p:sldId id="465" r:id="rId116"/>
    <p:sldId id="466" r:id="rId117"/>
    <p:sldId id="467" r:id="rId118"/>
    <p:sldId id="468" r:id="rId119"/>
    <p:sldId id="469" r:id="rId120"/>
    <p:sldId id="445" r:id="rId121"/>
    <p:sldId id="478" r:id="rId122"/>
    <p:sldId id="495" r:id="rId123"/>
    <p:sldId id="496" r:id="rId124"/>
    <p:sldId id="498" r:id="rId125"/>
    <p:sldId id="499" r:id="rId126"/>
    <p:sldId id="500" r:id="rId127"/>
    <p:sldId id="497" r:id="rId128"/>
    <p:sldId id="501" r:id="rId129"/>
    <p:sldId id="502" r:id="rId130"/>
    <p:sldId id="479" r:id="rId131"/>
    <p:sldId id="503" r:id="rId132"/>
    <p:sldId id="504" r:id="rId133"/>
    <p:sldId id="480" r:id="rId134"/>
    <p:sldId id="481" r:id="rId135"/>
    <p:sldId id="482" r:id="rId136"/>
    <p:sldId id="483" r:id="rId137"/>
    <p:sldId id="484" r:id="rId138"/>
    <p:sldId id="485" r:id="rId139"/>
    <p:sldId id="486" r:id="rId140"/>
    <p:sldId id="487" r:id="rId141"/>
    <p:sldId id="488" r:id="rId142"/>
    <p:sldId id="489" r:id="rId143"/>
    <p:sldId id="490" r:id="rId144"/>
    <p:sldId id="491" r:id="rId145"/>
    <p:sldId id="492" r:id="rId146"/>
    <p:sldId id="505" r:id="rId147"/>
    <p:sldId id="506" r:id="rId148"/>
    <p:sldId id="507" r:id="rId149"/>
    <p:sldId id="508" r:id="rId150"/>
    <p:sldId id="509" r:id="rId151"/>
    <p:sldId id="510" r:id="rId152"/>
    <p:sldId id="511" r:id="rId153"/>
    <p:sldId id="512" r:id="rId154"/>
    <p:sldId id="513" r:id="rId155"/>
    <p:sldId id="514" r:id="rId156"/>
    <p:sldId id="515" r:id="rId157"/>
    <p:sldId id="516" r:id="rId158"/>
    <p:sldId id="517" r:id="rId159"/>
    <p:sldId id="518" r:id="rId160"/>
    <p:sldId id="523" r:id="rId161"/>
    <p:sldId id="524" r:id="rId162"/>
    <p:sldId id="525" r:id="rId163"/>
    <p:sldId id="526" r:id="rId164"/>
    <p:sldId id="528" r:id="rId165"/>
    <p:sldId id="527" r:id="rId166"/>
    <p:sldId id="529" r:id="rId167"/>
    <p:sldId id="530" r:id="rId168"/>
    <p:sldId id="531" r:id="rId169"/>
    <p:sldId id="532" r:id="rId170"/>
    <p:sldId id="533" r:id="rId171"/>
    <p:sldId id="534" r:id="rId172"/>
    <p:sldId id="535" r:id="rId173"/>
    <p:sldId id="536" r:id="rId174"/>
    <p:sldId id="537" r:id="rId175"/>
    <p:sldId id="540" r:id="rId176"/>
    <p:sldId id="541" r:id="rId177"/>
    <p:sldId id="538" r:id="rId178"/>
    <p:sldId id="539" r:id="rId179"/>
    <p:sldId id="519" r:id="rId180"/>
    <p:sldId id="520" r:id="rId181"/>
    <p:sldId id="521" r:id="rId182"/>
    <p:sldId id="522" r:id="rId183"/>
    <p:sldId id="542" r:id="rId184"/>
    <p:sldId id="543" r:id="rId185"/>
    <p:sldId id="544" r:id="rId186"/>
    <p:sldId id="545" r:id="rId187"/>
    <p:sldId id="546" r:id="rId188"/>
    <p:sldId id="547" r:id="rId189"/>
    <p:sldId id="548" r:id="rId190"/>
    <p:sldId id="549" r:id="rId191"/>
    <p:sldId id="550" r:id="rId192"/>
    <p:sldId id="493" r:id="rId193"/>
    <p:sldId id="551" r:id="rId194"/>
    <p:sldId id="552" r:id="rId195"/>
    <p:sldId id="553" r:id="rId196"/>
    <p:sldId id="554" r:id="rId197"/>
    <p:sldId id="557" r:id="rId198"/>
    <p:sldId id="558" r:id="rId199"/>
    <p:sldId id="559" r:id="rId200"/>
    <p:sldId id="555" r:id="rId201"/>
    <p:sldId id="560" r:id="rId202"/>
    <p:sldId id="561" r:id="rId203"/>
    <p:sldId id="562" r:id="rId204"/>
    <p:sldId id="556" r:id="rId205"/>
    <p:sldId id="494" r:id="rId20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4"/>
            <p14:sldId id="365"/>
            <p14:sldId id="366"/>
            <p14:sldId id="367"/>
            <p14:sldId id="368"/>
            <p14:sldId id="369"/>
            <p14:sldId id="370"/>
            <p14:sldId id="371"/>
            <p14:sldId id="372"/>
            <p14:sldId id="373"/>
            <p14:sldId id="374"/>
            <p14:sldId id="402"/>
            <p14:sldId id="403"/>
            <p14:sldId id="404"/>
            <p14:sldId id="375"/>
            <p14:sldId id="376"/>
            <p14:sldId id="377"/>
            <p14:sldId id="378"/>
            <p14:sldId id="379"/>
            <p14:sldId id="380"/>
            <p14:sldId id="381"/>
            <p14:sldId id="382"/>
            <p14:sldId id="383"/>
            <p14:sldId id="384"/>
            <p14:sldId id="405"/>
            <p14:sldId id="406"/>
            <p14:sldId id="385"/>
            <p14:sldId id="407"/>
            <p14:sldId id="408"/>
            <p14:sldId id="409"/>
            <p14:sldId id="410"/>
            <p14:sldId id="386"/>
            <p14:sldId id="387"/>
            <p14:sldId id="411"/>
            <p14:sldId id="415"/>
            <p14:sldId id="416"/>
            <p14:sldId id="417"/>
            <p14:sldId id="413"/>
            <p14:sldId id="414"/>
            <p14:sldId id="418"/>
            <p14:sldId id="419"/>
            <p14:sldId id="420"/>
            <p14:sldId id="421"/>
            <p14:sldId id="422"/>
            <p14:sldId id="388"/>
            <p14:sldId id="389"/>
            <p14:sldId id="390"/>
            <p14:sldId id="391"/>
            <p14:sldId id="392"/>
            <p14:sldId id="393"/>
            <p14:sldId id="394"/>
            <p14:sldId id="423"/>
            <p14:sldId id="395"/>
            <p14:sldId id="396"/>
            <p14:sldId id="397"/>
            <p14:sldId id="399"/>
            <p14:sldId id="398"/>
            <p14:sldId id="424"/>
            <p14:sldId id="425"/>
            <p14:sldId id="426"/>
            <p14:sldId id="400"/>
            <p14:sldId id="427"/>
            <p14:sldId id="428"/>
            <p14:sldId id="429"/>
            <p14:sldId id="430"/>
            <p14:sldId id="401"/>
            <p14:sldId id="446"/>
            <p14:sldId id="447"/>
            <p14:sldId id="448"/>
            <p14:sldId id="449"/>
            <p14:sldId id="450"/>
            <p14:sldId id="451"/>
            <p14:sldId id="452"/>
            <p14:sldId id="431"/>
            <p14:sldId id="432"/>
            <p14:sldId id="433"/>
            <p14:sldId id="434"/>
            <p14:sldId id="435"/>
            <p14:sldId id="436"/>
            <p14:sldId id="453"/>
            <p14:sldId id="454"/>
            <p14:sldId id="455"/>
            <p14:sldId id="437"/>
            <p14:sldId id="438"/>
            <p14:sldId id="439"/>
            <p14:sldId id="440"/>
            <p14:sldId id="441"/>
            <p14:sldId id="442"/>
            <p14:sldId id="443"/>
            <p14:sldId id="444"/>
            <p14:sldId id="456"/>
            <p14:sldId id="457"/>
            <p14:sldId id="458"/>
            <p14:sldId id="459"/>
            <p14:sldId id="470"/>
            <p14:sldId id="471"/>
            <p14:sldId id="472"/>
            <p14:sldId id="460"/>
            <p14:sldId id="461"/>
            <p14:sldId id="462"/>
            <p14:sldId id="473"/>
            <p14:sldId id="474"/>
            <p14:sldId id="475"/>
            <p14:sldId id="476"/>
            <p14:sldId id="477"/>
            <p14:sldId id="463"/>
            <p14:sldId id="464"/>
            <p14:sldId id="465"/>
            <p14:sldId id="466"/>
            <p14:sldId id="467"/>
            <p14:sldId id="468"/>
            <p14:sldId id="469"/>
            <p14:sldId id="445"/>
            <p14:sldId id="478"/>
            <p14:sldId id="495"/>
            <p14:sldId id="496"/>
            <p14:sldId id="498"/>
            <p14:sldId id="499"/>
            <p14:sldId id="500"/>
            <p14:sldId id="497"/>
            <p14:sldId id="501"/>
            <p14:sldId id="502"/>
            <p14:sldId id="479"/>
            <p14:sldId id="503"/>
            <p14:sldId id="504"/>
            <p14:sldId id="480"/>
            <p14:sldId id="481"/>
            <p14:sldId id="482"/>
            <p14:sldId id="483"/>
            <p14:sldId id="484"/>
            <p14:sldId id="485"/>
            <p14:sldId id="486"/>
            <p14:sldId id="487"/>
            <p14:sldId id="488"/>
            <p14:sldId id="489"/>
            <p14:sldId id="490"/>
            <p14:sldId id="491"/>
            <p14:sldId id="492"/>
            <p14:sldId id="505"/>
            <p14:sldId id="506"/>
            <p14:sldId id="507"/>
            <p14:sldId id="508"/>
            <p14:sldId id="509"/>
            <p14:sldId id="510"/>
            <p14:sldId id="511"/>
            <p14:sldId id="512"/>
            <p14:sldId id="513"/>
            <p14:sldId id="514"/>
            <p14:sldId id="515"/>
            <p14:sldId id="516"/>
            <p14:sldId id="517"/>
            <p14:sldId id="518"/>
            <p14:sldId id="523"/>
            <p14:sldId id="524"/>
            <p14:sldId id="525"/>
            <p14:sldId id="526"/>
            <p14:sldId id="528"/>
            <p14:sldId id="527"/>
            <p14:sldId id="529"/>
            <p14:sldId id="530"/>
            <p14:sldId id="531"/>
            <p14:sldId id="532"/>
            <p14:sldId id="533"/>
            <p14:sldId id="534"/>
            <p14:sldId id="535"/>
            <p14:sldId id="536"/>
            <p14:sldId id="537"/>
            <p14:sldId id="540"/>
            <p14:sldId id="541"/>
            <p14:sldId id="538"/>
            <p14:sldId id="539"/>
            <p14:sldId id="519"/>
            <p14:sldId id="520"/>
            <p14:sldId id="521"/>
            <p14:sldId id="522"/>
            <p14:sldId id="542"/>
            <p14:sldId id="543"/>
            <p14:sldId id="544"/>
            <p14:sldId id="545"/>
            <p14:sldId id="546"/>
            <p14:sldId id="547"/>
            <p14:sldId id="548"/>
            <p14:sldId id="549"/>
            <p14:sldId id="550"/>
            <p14:sldId id="493"/>
            <p14:sldId id="551"/>
            <p14:sldId id="552"/>
            <p14:sldId id="553"/>
            <p14:sldId id="554"/>
            <p14:sldId id="557"/>
            <p14:sldId id="558"/>
            <p14:sldId id="559"/>
            <p14:sldId id="555"/>
            <p14:sldId id="560"/>
            <p14:sldId id="561"/>
            <p14:sldId id="562"/>
            <p14:sldId id="556"/>
            <p14:sldId id="4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Vereshchagin" initials="AV" lastIdx="1" clrIdx="0">
    <p:extLst>
      <p:ext uri="{19B8F6BF-5375-455C-9EA6-DF929625EA0E}">
        <p15:presenceInfo xmlns:p15="http://schemas.microsoft.com/office/powerpoint/2012/main" userId="66da87ba6b67ca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1" autoAdjust="0"/>
    <p:restoredTop sz="94660"/>
  </p:normalViewPr>
  <p:slideViewPr>
    <p:cSldViewPr snapToGrid="0">
      <p:cViewPr varScale="1">
        <p:scale>
          <a:sx n="79" d="100"/>
          <a:sy n="79" d="100"/>
        </p:scale>
        <p:origin x="77" y="8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12.04.2024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12.04.2024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12.04.2024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fontScale="90000"/>
          </a:bodyPr>
          <a:lstStyle/>
          <a:p>
            <a:r>
              <a:rPr lang="ru-RU" b="1" dirty="0"/>
              <a:t>Рядки, стандартна </a:t>
            </a:r>
            <a:r>
              <a:rPr lang="ru-RU" b="1" dirty="0" err="1"/>
              <a:t>бібліотека</a:t>
            </a:r>
            <a:r>
              <a:rPr lang="ru-RU" b="1" dirty="0"/>
              <a:t> </a:t>
            </a:r>
            <a:r>
              <a:rPr lang="ru-RU" b="1" dirty="0" err="1"/>
              <a:t>введення-виводу</a:t>
            </a:r>
            <a:r>
              <a:rPr lang="ru-RU" b="1" dirty="0"/>
              <a:t> в </a:t>
            </a:r>
            <a:r>
              <a:rPr lang="ru-RU" b="1" dirty="0" err="1"/>
              <a:t>мові</a:t>
            </a:r>
            <a:r>
              <a:rPr lang="ru-RU" b="1" dirty="0"/>
              <a:t> C, </a:t>
            </a:r>
            <a:r>
              <a:rPr lang="ru-RU" b="1" dirty="0" err="1"/>
              <a:t>використання</a:t>
            </a:r>
            <a:r>
              <a:rPr lang="ru-RU" b="1" dirty="0"/>
              <a:t> </a:t>
            </a:r>
            <a:r>
              <a:rPr lang="ru-RU" b="1" dirty="0" err="1"/>
              <a:t>аргументів</a:t>
            </a:r>
            <a:r>
              <a:rPr lang="ru-RU" b="1" dirty="0"/>
              <a:t> командного рядка</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en-US" dirty="0"/>
              <a:t>_</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pic>
        <p:nvPicPr>
          <p:cNvPr id="5" name="Рисунок 4">
            <a:extLst>
              <a:ext uri="{FF2B5EF4-FFF2-40B4-BE49-F238E27FC236}">
                <a16:creationId xmlns:a16="http://schemas.microsoft.com/office/drawing/2014/main" id="{055E52F1-A17C-4637-A58E-51EF710C020E}"/>
              </a:ext>
            </a:extLst>
          </p:cNvPr>
          <p:cNvPicPr>
            <a:picLocks noChangeAspect="1"/>
          </p:cNvPicPr>
          <p:nvPr/>
        </p:nvPicPr>
        <p:blipFill>
          <a:blip r:embed="rId2"/>
          <a:stretch>
            <a:fillRect/>
          </a:stretch>
        </p:blipFill>
        <p:spPr>
          <a:xfrm>
            <a:off x="3973035" y="3878052"/>
            <a:ext cx="3980804" cy="2979948"/>
          </a:xfrm>
          <a:prstGeom prst="rect">
            <a:avLst/>
          </a:prstGeom>
        </p:spPr>
      </p:pic>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 от </a:t>
            </a:r>
            <a:r>
              <a:rPr lang="ru-RU" sz="1800" dirty="0" err="1"/>
              <a:t>наступні</a:t>
            </a:r>
            <a:r>
              <a:rPr lang="ru-RU" sz="1800" dirty="0"/>
              <a:t> два рядки коду </a:t>
            </a:r>
            <a:r>
              <a:rPr lang="ru-RU" sz="1800" dirty="0" err="1"/>
              <a:t>виконують</a:t>
            </a:r>
            <a:r>
              <a:rPr lang="ru-RU" sz="1800" dirty="0"/>
              <a:t> </a:t>
            </a:r>
            <a:r>
              <a:rPr lang="ru-RU" sz="1800" dirty="0" err="1"/>
              <a:t>вже</a:t>
            </a:r>
            <a:r>
              <a:rPr lang="ru-RU" sz="1800" dirty="0"/>
              <a:t> </a:t>
            </a:r>
            <a:r>
              <a:rPr lang="ru-RU" sz="1800" dirty="0" err="1"/>
              <a:t>інше</a:t>
            </a:r>
            <a:r>
              <a:rPr lang="ru-RU" sz="1800" dirty="0"/>
              <a:t>: у </a:t>
            </a:r>
            <a:r>
              <a:rPr lang="ru-RU" sz="1800" dirty="0" err="1"/>
              <a:t>змінну</a:t>
            </a:r>
            <a:r>
              <a:rPr lang="ru-RU" sz="1800" dirty="0"/>
              <a:t> </a:t>
            </a:r>
            <a:r>
              <a:rPr lang="ru-RU" sz="1800" dirty="0">
                <a:solidFill>
                  <a:schemeClr val="accent5">
                    <a:lumMod val="75000"/>
                  </a:schemeClr>
                </a:solidFill>
                <a:latin typeface="Consolas" panose="020B0609020204030204" pitchFamily="49" charset="0"/>
              </a:rPr>
              <a:t>ch3</a:t>
            </a:r>
            <a:r>
              <a:rPr lang="ru-RU" sz="1800" dirty="0"/>
              <a:t> заноситься </a:t>
            </a:r>
            <a:r>
              <a:rPr lang="ru-RU" sz="1800" dirty="0" err="1"/>
              <a:t>ціле</a:t>
            </a:r>
            <a:r>
              <a:rPr lang="ru-RU" sz="1800" dirty="0"/>
              <a:t> число </a:t>
            </a:r>
            <a:r>
              <a:rPr lang="ru-RU" sz="1800" dirty="0">
                <a:solidFill>
                  <a:schemeClr val="accent5">
                    <a:lumMod val="75000"/>
                  </a:schemeClr>
                </a:solidFill>
                <a:latin typeface="Consolas" panose="020B0609020204030204" pitchFamily="49" charset="0"/>
              </a:rPr>
              <a:t>33</a:t>
            </a:r>
            <a:r>
              <a:rPr lang="ru-RU" sz="1800" dirty="0"/>
              <a:t>, а до </a:t>
            </a:r>
            <a:r>
              <a:rPr lang="ru-RU" sz="1800" dirty="0" err="1"/>
              <a:t>змінної</a:t>
            </a:r>
            <a:r>
              <a:rPr lang="ru-RU" sz="1800" dirty="0"/>
              <a:t> </a:t>
            </a:r>
            <a:r>
              <a:rPr lang="ru-RU" sz="1800" dirty="0">
                <a:solidFill>
                  <a:schemeClr val="accent5">
                    <a:lumMod val="75000"/>
                  </a:schemeClr>
                </a:solidFill>
                <a:latin typeface="Consolas" panose="020B0609020204030204" pitchFamily="49" charset="0"/>
              </a:rPr>
              <a:t>ch4</a:t>
            </a:r>
            <a:r>
              <a:rPr lang="ru-RU" sz="1800" dirty="0"/>
              <a:t> - </a:t>
            </a:r>
            <a:r>
              <a:rPr lang="ru-RU" sz="1800" dirty="0" err="1"/>
              <a:t>ціле</a:t>
            </a:r>
            <a:r>
              <a:rPr lang="ru-RU" sz="1800" dirty="0"/>
              <a:t> число, яке </a:t>
            </a:r>
            <a:r>
              <a:rPr lang="ru-RU" sz="1800" dirty="0" err="1"/>
              <a:t>відповідає</a:t>
            </a:r>
            <a:r>
              <a:rPr lang="ru-RU" sz="1800" dirty="0"/>
              <a:t> коду символу - </a:t>
            </a:r>
            <a:r>
              <a:rPr lang="ru-RU" sz="1800" dirty="0" err="1"/>
              <a:t>цифри</a:t>
            </a:r>
            <a:r>
              <a:rPr lang="ru-RU" sz="1800" dirty="0"/>
              <a:t> </a:t>
            </a:r>
            <a:r>
              <a:rPr lang="ru-RU" sz="1800" dirty="0">
                <a:solidFill>
                  <a:schemeClr val="accent5">
                    <a:lumMod val="75000"/>
                  </a:schemeClr>
                </a:solidFill>
                <a:latin typeface="Consolas" panose="020B0609020204030204" pitchFamily="49" charset="0"/>
              </a:rPr>
              <a:t>'33’</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При </a:t>
            </a:r>
            <a:r>
              <a:rPr lang="ru-RU" sz="1800" dirty="0" err="1"/>
              <a:t>цьому</a:t>
            </a:r>
            <a:r>
              <a:rPr lang="ru-RU" sz="1800" dirty="0"/>
              <a:t>, </a:t>
            </a:r>
            <a:r>
              <a:rPr lang="ru-RU" sz="1800" dirty="0" err="1"/>
              <a:t>якщо</a:t>
            </a:r>
            <a:r>
              <a:rPr lang="ru-RU" sz="1800" dirty="0"/>
              <a:t> ми </a:t>
            </a:r>
            <a:r>
              <a:rPr lang="ru-RU" sz="1800" dirty="0" err="1"/>
              <a:t>виведемо</a:t>
            </a:r>
            <a:r>
              <a:rPr lang="ru-RU" sz="1800" dirty="0"/>
              <a:t> </a:t>
            </a:r>
            <a:r>
              <a:rPr lang="ru-RU" sz="1800" dirty="0" err="1"/>
              <a:t>значення</a:t>
            </a:r>
            <a:r>
              <a:rPr lang="ru-RU" sz="1800" dirty="0"/>
              <a:t> </a:t>
            </a:r>
            <a:r>
              <a:rPr lang="ru-RU" sz="1800" dirty="0" err="1"/>
              <a:t>цих</a:t>
            </a:r>
            <a:r>
              <a:rPr lang="ru-RU" sz="1800" dirty="0"/>
              <a:t> </a:t>
            </a:r>
            <a:r>
              <a:rPr lang="ru-RU" sz="1800" dirty="0" err="1"/>
              <a:t>змінних</a:t>
            </a:r>
            <a:r>
              <a:rPr lang="ru-RU" sz="1800" dirty="0"/>
              <a:t> за </a:t>
            </a:r>
            <a:r>
              <a:rPr lang="ru-RU" sz="1800" dirty="0" err="1"/>
              <a:t>допомогою</a:t>
            </a:r>
            <a:r>
              <a:rPr lang="ru-RU" sz="1800" dirty="0"/>
              <a:t> </a:t>
            </a:r>
            <a:r>
              <a:rPr lang="ru-RU" sz="1800" dirty="0" err="1">
                <a:solidFill>
                  <a:schemeClr val="accent5">
                    <a:lumMod val="75000"/>
                  </a:schemeClr>
                </a:solidFill>
                <a:latin typeface="Consolas" panose="020B0609020204030204" pitchFamily="49" charset="0"/>
              </a:rPr>
              <a:t>cout</a:t>
            </a:r>
            <a:r>
              <a:rPr lang="ru-RU" sz="1800" dirty="0">
                <a:solidFill>
                  <a:schemeClr val="accent5">
                    <a:lumMod val="75000"/>
                  </a:schemeClr>
                </a:solidFill>
                <a:latin typeface="Consolas" panose="020B0609020204030204" pitchFamily="49" charset="0"/>
              </a:rPr>
              <a:t> &lt;&lt;:</a:t>
            </a:r>
            <a:endParaRPr lang="uk-UA" sz="1800" dirty="0">
              <a:solidFill>
                <a:schemeClr val="accent5">
                  <a:lumMod val="75000"/>
                </a:schemeClr>
              </a:solidFill>
              <a:latin typeface="Consolas" panose="020B0609020204030204" pitchFamily="49" charset="0"/>
            </a:endParaRPr>
          </a:p>
        </p:txBody>
      </p:sp>
      <p:pic>
        <p:nvPicPr>
          <p:cNvPr id="5" name="Рисунок 4">
            <a:extLst>
              <a:ext uri="{FF2B5EF4-FFF2-40B4-BE49-F238E27FC236}">
                <a16:creationId xmlns:a16="http://schemas.microsoft.com/office/drawing/2014/main" id="{6D715F0A-F602-4674-BF2F-898E36DE965E}"/>
              </a:ext>
            </a:extLst>
          </p:cNvPr>
          <p:cNvPicPr>
            <a:picLocks noChangeAspect="1"/>
          </p:cNvPicPr>
          <p:nvPr/>
        </p:nvPicPr>
        <p:blipFill>
          <a:blip r:embed="rId2"/>
          <a:stretch>
            <a:fillRect/>
          </a:stretch>
        </p:blipFill>
        <p:spPr>
          <a:xfrm>
            <a:off x="4060096" y="1863525"/>
            <a:ext cx="4071807" cy="1140106"/>
          </a:xfrm>
          <a:prstGeom prst="rect">
            <a:avLst/>
          </a:prstGeom>
        </p:spPr>
      </p:pic>
      <p:pic>
        <p:nvPicPr>
          <p:cNvPr id="2050" name="Picture 2" descr="D-Cx7Sw8fmXL8WUVDu4jm_4VWUJflXhl">
            <a:extLst>
              <a:ext uri="{FF2B5EF4-FFF2-40B4-BE49-F238E27FC236}">
                <a16:creationId xmlns:a16="http://schemas.microsoft.com/office/drawing/2014/main" id="{2A5DDCF3-78E2-4611-9C7E-1D11E1747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63" y="3449958"/>
            <a:ext cx="1069874" cy="178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248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Важливо, що саме завдяки такій особливості функції </a:t>
            </a:r>
            <a:r>
              <a:rPr lang="en-US" sz="1800" dirty="0">
                <a:solidFill>
                  <a:schemeClr val="accent5">
                    <a:lumMod val="75000"/>
                  </a:schemeClr>
                </a:solidFill>
                <a:latin typeface="Consolas" panose="020B0609020204030204" pitchFamily="49" charset="0"/>
              </a:rPr>
              <a:t>malloc()</a:t>
            </a:r>
            <a:r>
              <a:rPr lang="en-US" sz="1800" dirty="0">
                <a:solidFill>
                  <a:schemeClr val="accent5">
                    <a:lumMod val="75000"/>
                  </a:schemeClr>
                </a:solidFill>
              </a:rPr>
              <a:t> </a:t>
            </a:r>
            <a:r>
              <a:rPr lang="uk-UA" sz="1800" dirty="0"/>
              <a:t>як </a:t>
            </a:r>
            <a:r>
              <a:rPr lang="en-US" sz="1800" dirty="0">
                <a:solidFill>
                  <a:schemeClr val="accent5">
                    <a:lumMod val="75000"/>
                  </a:schemeClr>
                </a:solidFill>
                <a:latin typeface="Consolas" panose="020B0609020204030204" pitchFamily="49" charset="0"/>
              </a:rPr>
              <a:t>void *</a:t>
            </a:r>
            <a:r>
              <a:rPr lang="en-US" sz="1800" dirty="0">
                <a:solidFill>
                  <a:schemeClr val="accent5">
                    <a:lumMod val="75000"/>
                  </a:schemeClr>
                </a:solidFill>
              </a:rPr>
              <a:t> </a:t>
            </a:r>
            <a:r>
              <a:rPr lang="en-US" sz="1800" dirty="0"/>
              <a:t>(</a:t>
            </a:r>
            <a:r>
              <a:rPr lang="uk-UA" sz="1800" dirty="0"/>
              <a:t>вказівник на </a:t>
            </a:r>
            <a:r>
              <a:rPr lang="en-US" sz="1800" dirty="0">
                <a:solidFill>
                  <a:schemeClr val="accent5">
                    <a:lumMod val="75000"/>
                  </a:schemeClr>
                </a:solidFill>
                <a:latin typeface="Consolas" panose="020B0609020204030204" pitchFamily="49" charset="0"/>
              </a:rPr>
              <a:t>void</a:t>
            </a:r>
            <a:r>
              <a:rPr lang="en-US" sz="1800" dirty="0"/>
              <a:t>) </a:t>
            </a:r>
            <a:r>
              <a:rPr lang="uk-UA" sz="1800" dirty="0"/>
              <a:t>в якості поверненого результату, </a:t>
            </a:r>
            <a:r>
              <a:rPr lang="uk-UA" sz="1800" b="1" dirty="0">
                <a:highlight>
                  <a:srgbClr val="00FF00"/>
                </a:highlight>
              </a:rPr>
              <a:t>ми зможемо виділяти пам'ять для будь-якого типу даних</a:t>
            </a:r>
            <a:r>
              <a:rPr lang="uk-UA" sz="1800" dirty="0"/>
              <a:t>, тобто за допомогою функції </a:t>
            </a:r>
            <a:r>
              <a:rPr lang="en-US" sz="1800" dirty="0">
                <a:solidFill>
                  <a:schemeClr val="accent5">
                    <a:lumMod val="75000"/>
                  </a:schemeClr>
                </a:solidFill>
                <a:latin typeface="Consolas" panose="020B0609020204030204" pitchFamily="49" charset="0"/>
              </a:rPr>
              <a:t>malloc()</a:t>
            </a:r>
            <a:r>
              <a:rPr lang="en-US" sz="1800" dirty="0">
                <a:solidFill>
                  <a:schemeClr val="accent5">
                    <a:lumMod val="75000"/>
                  </a:schemeClr>
                </a:solidFill>
              </a:rPr>
              <a:t> </a:t>
            </a:r>
            <a:r>
              <a:rPr lang="uk-UA" sz="1800" dirty="0"/>
              <a:t>ми можемо виділяти пам'ять для </a:t>
            </a:r>
            <a:r>
              <a:rPr lang="en-US" sz="1800" dirty="0">
                <a:solidFill>
                  <a:schemeClr val="accent5">
                    <a:lumMod val="75000"/>
                  </a:schemeClr>
                </a:solidFill>
                <a:latin typeface="Consolas" panose="020B0609020204030204" pitchFamily="49" charset="0"/>
              </a:rPr>
              <a:t>int</a:t>
            </a:r>
            <a:r>
              <a:rPr lang="en-US" sz="1800" dirty="0"/>
              <a:t>, </a:t>
            </a:r>
            <a:r>
              <a:rPr lang="en-US" sz="1800" dirty="0">
                <a:solidFill>
                  <a:schemeClr val="accent5">
                    <a:lumMod val="75000"/>
                  </a:schemeClr>
                </a:solidFill>
                <a:latin typeface="Consolas" panose="020B0609020204030204" pitchFamily="49" charset="0"/>
              </a:rPr>
              <a:t>float</a:t>
            </a:r>
            <a:r>
              <a:rPr lang="en-US" sz="1800" dirty="0"/>
              <a:t>, </a:t>
            </a:r>
            <a:r>
              <a:rPr lang="en-US" sz="1800" dirty="0">
                <a:solidFill>
                  <a:schemeClr val="accent5">
                    <a:lumMod val="75000"/>
                  </a:schemeClr>
                </a:solidFill>
                <a:latin typeface="Consolas" panose="020B0609020204030204" pitchFamily="49" charset="0"/>
              </a:rPr>
              <a:t>char</a:t>
            </a:r>
            <a:r>
              <a:rPr lang="en-US" sz="1800" dirty="0"/>
              <a:t> </a:t>
            </a:r>
            <a:r>
              <a:rPr lang="uk-UA" sz="1800" dirty="0"/>
              <a:t>або будь-якого іншого визначеного користувачем типу даних.</a:t>
            </a:r>
          </a:p>
          <a:p>
            <a:pPr marL="540000" indent="360000">
              <a:lnSpc>
                <a:spcPct val="150000"/>
              </a:lnSpc>
              <a:spcBef>
                <a:spcPts val="0"/>
              </a:spcBef>
              <a:buNone/>
            </a:pPr>
            <a:r>
              <a:rPr lang="uk-UA" sz="1800" dirty="0"/>
              <a:t>У разі, якщо пам'ять виділити не вдалося, то результат буде </a:t>
            </a:r>
            <a:r>
              <a:rPr lang="en-US" sz="1800" dirty="0">
                <a:solidFill>
                  <a:schemeClr val="accent5">
                    <a:lumMod val="75000"/>
                  </a:schemeClr>
                </a:solidFill>
                <a:latin typeface="Consolas" panose="020B0609020204030204" pitchFamily="49" charset="0"/>
              </a:rPr>
              <a:t>NULL</a:t>
            </a:r>
            <a:r>
              <a:rPr lang="en-US" sz="1800" dirty="0"/>
              <a:t>.</a:t>
            </a:r>
            <a:endParaRPr lang="uk-UA" sz="1800" dirty="0"/>
          </a:p>
        </p:txBody>
      </p:sp>
    </p:spTree>
    <p:extLst>
      <p:ext uri="{BB962C8B-B14F-4D97-AF65-F5344CB8AC3E}">
        <p14:creationId xmlns:p14="http://schemas.microsoft.com/office/powerpoint/2010/main" val="2999625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7A9E8F9-026C-47AD-914F-9103DB7A120E}"/>
              </a:ext>
            </a:extLst>
          </p:cNvPr>
          <p:cNvPicPr>
            <a:picLocks noChangeAspect="1"/>
          </p:cNvPicPr>
          <p:nvPr/>
        </p:nvPicPr>
        <p:blipFill>
          <a:blip r:embed="rId2"/>
          <a:stretch>
            <a:fillRect/>
          </a:stretch>
        </p:blipFill>
        <p:spPr>
          <a:xfrm>
            <a:off x="1918015" y="-1"/>
            <a:ext cx="8355969" cy="6858000"/>
          </a:xfrm>
          <a:prstGeom prst="rect">
            <a:avLst/>
          </a:prstGeom>
        </p:spPr>
      </p:pic>
    </p:spTree>
    <p:extLst>
      <p:ext uri="{BB962C8B-B14F-4D97-AF65-F5344CB8AC3E}">
        <p14:creationId xmlns:p14="http://schemas.microsoft.com/office/powerpoint/2010/main" val="15999726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наведеному вище прикладі ми створили рядок-буфер максимального розміру (50 символів) для введення логіну з консолі та оголосили вказівник на символьний тип, не вказуючи на кількість потрібної пам'яті (бо це ще нам невідомо).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Після того, як користувач ввів логін, ми вирахували обсяг пам'яті, необхідні для його зберігання (з урахуванням того, що нам потрібен ще 1 байт для нуль-термінатора):</a:t>
            </a:r>
          </a:p>
        </p:txBody>
      </p:sp>
      <p:pic>
        <p:nvPicPr>
          <p:cNvPr id="5" name="Рисунок 4">
            <a:extLst>
              <a:ext uri="{FF2B5EF4-FFF2-40B4-BE49-F238E27FC236}">
                <a16:creationId xmlns:a16="http://schemas.microsoft.com/office/drawing/2014/main" id="{3BDF585F-0E55-469B-9651-E97F007A5FBF}"/>
              </a:ext>
            </a:extLst>
          </p:cNvPr>
          <p:cNvPicPr>
            <a:picLocks noChangeAspect="1"/>
          </p:cNvPicPr>
          <p:nvPr/>
        </p:nvPicPr>
        <p:blipFill>
          <a:blip r:embed="rId2"/>
          <a:stretch>
            <a:fillRect/>
          </a:stretch>
        </p:blipFill>
        <p:spPr>
          <a:xfrm>
            <a:off x="3686416" y="3429000"/>
            <a:ext cx="4819168" cy="951748"/>
          </a:xfrm>
          <a:prstGeom prst="rect">
            <a:avLst/>
          </a:prstGeom>
        </p:spPr>
      </p:pic>
    </p:spTree>
    <p:extLst>
      <p:ext uri="{BB962C8B-B14F-4D97-AF65-F5344CB8AC3E}">
        <p14:creationId xmlns:p14="http://schemas.microsoft.com/office/powerpoint/2010/main" val="10182883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Далі ми виділили необхідну кількість байтів для зберігання введеного логіну. При цьому було використано явне перетворення типу (</a:t>
            </a:r>
            <a:r>
              <a:rPr lang="en-US" sz="1800" dirty="0">
                <a:solidFill>
                  <a:schemeClr val="accent5">
                    <a:lumMod val="75000"/>
                  </a:schemeClr>
                </a:solidFill>
                <a:latin typeface="Consolas" panose="020B0609020204030204" pitchFamily="49" charset="0"/>
              </a:rPr>
              <a:t>char</a:t>
            </a:r>
            <a:r>
              <a:rPr lang="en-US" sz="1800" dirty="0">
                <a:solidFill>
                  <a:schemeClr val="accent5">
                    <a:lumMod val="75000"/>
                  </a:schemeClr>
                </a:solidFill>
              </a:rPr>
              <a:t> </a:t>
            </a:r>
            <a:r>
              <a:rPr lang="en-US" sz="1800" dirty="0">
                <a:solidFill>
                  <a:schemeClr val="accent5">
                    <a:lumMod val="75000"/>
                  </a:schemeClr>
                </a:solidFill>
                <a:latin typeface="Consolas" panose="020B0609020204030204" pitchFamily="49" charset="0"/>
              </a:rPr>
              <a:t>*</a:t>
            </a:r>
            <a:r>
              <a:rPr lang="en-US" sz="1800" dirty="0"/>
              <a:t>), </a:t>
            </a:r>
            <a:r>
              <a:rPr lang="uk-UA" sz="1800" dirty="0"/>
              <a:t>щоб привести отриманий </a:t>
            </a:r>
            <a:r>
              <a:rPr lang="en-US" sz="1800" dirty="0">
                <a:solidFill>
                  <a:schemeClr val="accent5">
                    <a:lumMod val="75000"/>
                  </a:schemeClr>
                </a:solidFill>
                <a:latin typeface="Consolas" panose="020B0609020204030204" pitchFamily="49" charset="0"/>
              </a:rPr>
              <a:t>void</a:t>
            </a:r>
            <a:r>
              <a:rPr lang="en-US" sz="1800" dirty="0"/>
              <a:t> - </a:t>
            </a:r>
            <a:r>
              <a:rPr lang="uk-UA" sz="1800" dirty="0"/>
              <a:t>вказівник (результат роботи функції </a:t>
            </a:r>
            <a:r>
              <a:rPr lang="en-US" sz="1800" dirty="0">
                <a:solidFill>
                  <a:schemeClr val="accent5">
                    <a:lumMod val="75000"/>
                  </a:schemeClr>
                </a:solidFill>
                <a:latin typeface="Consolas" panose="020B0609020204030204" pitchFamily="49" charset="0"/>
              </a:rPr>
              <a:t>malloc()</a:t>
            </a:r>
            <a:r>
              <a:rPr lang="en-US" sz="1800" dirty="0"/>
              <a:t>) </a:t>
            </a:r>
            <a:r>
              <a:rPr lang="uk-UA" sz="1800" dirty="0"/>
              <a:t>до типу </a:t>
            </a:r>
            <a:r>
              <a:rPr lang="en-US" sz="1800" dirty="0">
                <a:solidFill>
                  <a:schemeClr val="accent5">
                    <a:lumMod val="75000"/>
                  </a:schemeClr>
                </a:solidFill>
                <a:latin typeface="Consolas" panose="020B0609020204030204" pitchFamily="49" charset="0"/>
              </a:rPr>
              <a:t>char *</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Після того, як ми перевірили, що пам'ять виділено (отриманий вказівник не дорівнює </a:t>
            </a:r>
            <a:r>
              <a:rPr lang="en-US" sz="1800" dirty="0">
                <a:solidFill>
                  <a:schemeClr val="accent5">
                    <a:lumMod val="75000"/>
                  </a:schemeClr>
                </a:solidFill>
                <a:latin typeface="Consolas" panose="020B0609020204030204" pitchFamily="49" charset="0"/>
              </a:rPr>
              <a:t>NULL</a:t>
            </a:r>
            <a:r>
              <a:rPr lang="en-US" sz="1800" dirty="0"/>
              <a:t>), </a:t>
            </a:r>
            <a:r>
              <a:rPr lang="uk-UA" sz="1800" dirty="0"/>
              <a:t>було виконано копіювання логіну зі змінної буфера в змінну </a:t>
            </a:r>
            <a:r>
              <a:rPr lang="en-US" sz="1800" dirty="0">
                <a:solidFill>
                  <a:schemeClr val="accent5">
                    <a:lumMod val="75000"/>
                  </a:schemeClr>
                </a:solidFill>
                <a:latin typeface="Consolas" panose="020B0609020204030204" pitchFamily="49" charset="0"/>
              </a:rPr>
              <a:t>login</a:t>
            </a:r>
            <a:r>
              <a:rPr lang="en-US" sz="1800" dirty="0"/>
              <a:t>, </a:t>
            </a:r>
            <a:r>
              <a:rPr lang="uk-UA" sz="1800" dirty="0"/>
              <a:t>яка вже має відповідний обсяг байтів для його зберігання.</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Тепер</a:t>
            </a:r>
            <a:r>
              <a:rPr lang="ru-RU" sz="1800" dirty="0"/>
              <a:t> </a:t>
            </a:r>
            <a:r>
              <a:rPr lang="ru-RU" sz="1800" dirty="0" err="1"/>
              <a:t>припустимо</a:t>
            </a:r>
            <a:r>
              <a:rPr lang="ru-RU" sz="1800" dirty="0"/>
              <a:t>, </a:t>
            </a:r>
            <a:r>
              <a:rPr lang="ru-RU" sz="1800" dirty="0" err="1"/>
              <a:t>що</a:t>
            </a:r>
            <a:r>
              <a:rPr lang="ru-RU" sz="1800" dirty="0"/>
              <a:t> нам </a:t>
            </a:r>
            <a:r>
              <a:rPr lang="ru-RU" sz="1800" dirty="0" err="1"/>
              <a:t>потрібно</a:t>
            </a:r>
            <a:r>
              <a:rPr lang="ru-RU" sz="1800" dirty="0"/>
              <a:t> </a:t>
            </a:r>
            <a:r>
              <a:rPr lang="ru-RU" sz="1800" dirty="0" err="1"/>
              <a:t>вводити</a:t>
            </a:r>
            <a:r>
              <a:rPr lang="ru-RU" sz="1800" dirty="0"/>
              <a:t> і </a:t>
            </a:r>
            <a:r>
              <a:rPr lang="ru-RU" sz="1800" dirty="0" err="1"/>
              <a:t>зберігати</a:t>
            </a:r>
            <a:r>
              <a:rPr lang="ru-RU" sz="1800" dirty="0"/>
              <a:t> </a:t>
            </a:r>
            <a:r>
              <a:rPr lang="ru-RU" sz="1800" dirty="0" err="1"/>
              <a:t>декілька</a:t>
            </a:r>
            <a:r>
              <a:rPr lang="ru-RU" sz="1800" dirty="0"/>
              <a:t> </a:t>
            </a:r>
            <a:r>
              <a:rPr lang="ru-RU" sz="1800" dirty="0" err="1"/>
              <a:t>логінів</a:t>
            </a:r>
            <a:r>
              <a:rPr lang="ru-RU" sz="1800" dirty="0"/>
              <a:t>.</a:t>
            </a:r>
            <a:endParaRPr lang="uk-UA" sz="1800" dirty="0"/>
          </a:p>
        </p:txBody>
      </p:sp>
    </p:spTree>
    <p:extLst>
      <p:ext uri="{BB962C8B-B14F-4D97-AF65-F5344CB8AC3E}">
        <p14:creationId xmlns:p14="http://schemas.microsoft.com/office/powerpoint/2010/main" val="37907984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F05E344-344B-4D1F-85CB-D863C22280E9}"/>
              </a:ext>
            </a:extLst>
          </p:cNvPr>
          <p:cNvPicPr>
            <a:picLocks noChangeAspect="1"/>
          </p:cNvPicPr>
          <p:nvPr/>
        </p:nvPicPr>
        <p:blipFill>
          <a:blip r:embed="rId2"/>
          <a:stretch>
            <a:fillRect/>
          </a:stretch>
        </p:blipFill>
        <p:spPr>
          <a:xfrm>
            <a:off x="4054927" y="0"/>
            <a:ext cx="4082143" cy="6858000"/>
          </a:xfrm>
          <a:prstGeom prst="rect">
            <a:avLst/>
          </a:prstGeom>
        </p:spPr>
      </p:pic>
      <p:pic>
        <p:nvPicPr>
          <p:cNvPr id="55298" name="Picture 2" descr="GX-njNi1nDmNNtj_92hGsex8YyY3KFrb">
            <a:extLst>
              <a:ext uri="{FF2B5EF4-FFF2-40B4-BE49-F238E27FC236}">
                <a16:creationId xmlns:a16="http://schemas.microsoft.com/office/drawing/2014/main" id="{E708E677-22BA-40A0-88EC-B0B5FD447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139" y="2296165"/>
            <a:ext cx="3283532" cy="31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6615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Після того, як ми дізналися, скільки буде логінів, було оголошено динамічний масив вказівників на покажчики символьного типу - </a:t>
            </a:r>
            <a:r>
              <a:rPr lang="en-US" sz="1800" dirty="0">
                <a:solidFill>
                  <a:schemeClr val="accent5">
                    <a:lumMod val="75000"/>
                  </a:schemeClr>
                </a:solidFill>
                <a:latin typeface="Consolas" panose="020B0609020204030204" pitchFamily="49" charset="0"/>
              </a:rPr>
              <a:t>logins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Після введення кожного логіну та обчислення необхідного об'єму пам'яті для його зберігання, відповідний елемент з масиву </a:t>
            </a:r>
            <a:r>
              <a:rPr lang="en-US" sz="1800" dirty="0">
                <a:solidFill>
                  <a:schemeClr val="accent5">
                    <a:lumMod val="75000"/>
                  </a:schemeClr>
                </a:solidFill>
                <a:latin typeface="Consolas" panose="020B0609020204030204" pitchFamily="49" charset="0"/>
              </a:rPr>
              <a:t>logins</a:t>
            </a:r>
            <a:r>
              <a:rPr lang="en-US" sz="1800" dirty="0"/>
              <a:t> </a:t>
            </a:r>
            <a:r>
              <a:rPr lang="uk-UA" sz="1800" dirty="0"/>
              <a:t>отримував адресу фрагмента пам'яті, виділеного під поточний логін. Далі, як у попередньому прикладі, ми копіюємо значення логіну зі змінної-буфера у вже виділений під нього фрагмент пам'яті.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Якщо ж пам'ять не було виділено, то елемент з масиву </a:t>
            </a:r>
            <a:r>
              <a:rPr lang="en-US" sz="1800" dirty="0">
                <a:solidFill>
                  <a:schemeClr val="accent5">
                    <a:lumMod val="75000"/>
                  </a:schemeClr>
                </a:solidFill>
                <a:latin typeface="Consolas" panose="020B0609020204030204" pitchFamily="49" charset="0"/>
              </a:rPr>
              <a:t>logins</a:t>
            </a:r>
            <a:r>
              <a:rPr lang="en-US" sz="1800" dirty="0"/>
              <a:t> (</a:t>
            </a:r>
            <a:r>
              <a:rPr lang="uk-UA" sz="1800" dirty="0"/>
              <a:t>вказівник) стає нульовим вказівником (</a:t>
            </a:r>
            <a:r>
              <a:rPr lang="en-US" sz="1800" dirty="0" err="1">
                <a:solidFill>
                  <a:schemeClr val="accent5">
                    <a:lumMod val="75000"/>
                  </a:schemeClr>
                </a:solidFill>
                <a:latin typeface="Consolas" panose="020B0609020204030204" pitchFamily="49" charset="0"/>
              </a:rPr>
              <a:t>nullptr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При </a:t>
            </a:r>
            <a:r>
              <a:rPr lang="ru-RU" sz="1800" dirty="0" err="1"/>
              <a:t>виведенні</a:t>
            </a:r>
            <a:r>
              <a:rPr lang="ru-RU" sz="1800" dirty="0"/>
              <a:t> списку </a:t>
            </a:r>
            <a:r>
              <a:rPr lang="ru-RU" sz="1800" dirty="0" err="1"/>
              <a:t>логінів</a:t>
            </a:r>
            <a:r>
              <a:rPr lang="ru-RU" sz="1800" dirty="0"/>
              <a:t>, </a:t>
            </a:r>
            <a:r>
              <a:rPr lang="ru-RU" sz="1800" dirty="0" err="1"/>
              <a:t>якщо</a:t>
            </a:r>
            <a:r>
              <a:rPr lang="ru-RU" sz="1800" dirty="0"/>
              <a:t> нам </a:t>
            </a:r>
            <a:r>
              <a:rPr lang="ru-RU" sz="1800" dirty="0" err="1"/>
              <a:t>зустрінеться</a:t>
            </a:r>
            <a:r>
              <a:rPr lang="ru-RU" sz="1800" dirty="0"/>
              <a:t> </a:t>
            </a:r>
            <a:r>
              <a:rPr lang="ru-RU" sz="1800" dirty="0" err="1"/>
              <a:t>нульовий</a:t>
            </a:r>
            <a:r>
              <a:rPr lang="ru-RU" sz="1800" dirty="0"/>
              <a:t> </a:t>
            </a:r>
            <a:r>
              <a:rPr lang="ru-RU" sz="1800" dirty="0" err="1"/>
              <a:t>покажчик</a:t>
            </a:r>
            <a:r>
              <a:rPr lang="ru-RU" sz="1800" dirty="0"/>
              <a:t>, буде </a:t>
            </a:r>
            <a:r>
              <a:rPr lang="ru-RU" sz="1800" dirty="0" err="1"/>
              <a:t>виведена</a:t>
            </a:r>
            <a:r>
              <a:rPr lang="ru-RU" sz="1800" dirty="0"/>
              <a:t> </a:t>
            </a:r>
            <a:r>
              <a:rPr lang="ru-RU" sz="1800" dirty="0" err="1"/>
              <a:t>інформація</a:t>
            </a:r>
            <a:r>
              <a:rPr lang="ru-RU" sz="1800" dirty="0"/>
              <a:t>, </a:t>
            </a:r>
            <a:r>
              <a:rPr lang="ru-RU" sz="1800" dirty="0" err="1"/>
              <a:t>що</a:t>
            </a:r>
            <a:r>
              <a:rPr lang="ru-RU" sz="1800" dirty="0"/>
              <a:t> </a:t>
            </a:r>
            <a:r>
              <a:rPr lang="ru-RU" sz="1800" dirty="0" err="1"/>
              <a:t>логін</a:t>
            </a:r>
            <a:r>
              <a:rPr lang="ru-RU" sz="1800" dirty="0"/>
              <a:t> з таким номером </a:t>
            </a:r>
            <a:r>
              <a:rPr lang="ru-RU" sz="1800" dirty="0" err="1"/>
              <a:t>відсутній</a:t>
            </a:r>
            <a:r>
              <a:rPr lang="ru-RU" sz="1800" dirty="0"/>
              <a:t> у списку.</a:t>
            </a:r>
            <a:endParaRPr lang="uk-UA" sz="1800" dirty="0"/>
          </a:p>
        </p:txBody>
      </p:sp>
    </p:spTree>
    <p:extLst>
      <p:ext uri="{BB962C8B-B14F-4D97-AF65-F5344CB8AC3E}">
        <p14:creationId xmlns:p14="http://schemas.microsoft.com/office/powerpoint/2010/main" val="21191825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якщо ми спробуємо прочитати з виділеної пам'яті, за допомогою </a:t>
            </a:r>
            <a:r>
              <a:rPr lang="en-US" sz="1800" dirty="0">
                <a:solidFill>
                  <a:schemeClr val="accent5">
                    <a:lumMod val="75000"/>
                  </a:schemeClr>
                </a:solidFill>
                <a:latin typeface="Consolas" panose="020B0609020204030204" pitchFamily="49" charset="0"/>
              </a:rPr>
              <a:t>malloc() </a:t>
            </a:r>
            <a:r>
              <a:rPr lang="uk-UA" sz="1800" dirty="0"/>
              <a:t>без попередньої її ініціалізації, то поведінка нашої програми може бути невизначеною, оскільки здебільшого ці прочитані дані виявляться «сміттям».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відміну від функції </a:t>
            </a:r>
            <a:r>
              <a:rPr lang="en-US" sz="1800" dirty="0">
                <a:solidFill>
                  <a:schemeClr val="accent5">
                    <a:lumMod val="75000"/>
                  </a:schemeClr>
                </a:solidFill>
                <a:latin typeface="Consolas" panose="020B0609020204030204" pitchFamily="49" charset="0"/>
              </a:rPr>
              <a:t>malloc()</a:t>
            </a:r>
            <a:r>
              <a:rPr lang="en-US" sz="1800" dirty="0"/>
              <a:t>, </a:t>
            </a:r>
            <a:r>
              <a:rPr lang="uk-UA" sz="1800" dirty="0"/>
              <a:t>функція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 </a:t>
            </a:r>
            <a:r>
              <a:rPr lang="uk-UA" sz="1800" dirty="0"/>
              <a:t>не тільки виділяє пам'ять, а й також </a:t>
            </a:r>
            <a:r>
              <a:rPr lang="uk-UA" sz="1800" dirty="0" err="1"/>
              <a:t>ініціалізує</a:t>
            </a:r>
            <a:r>
              <a:rPr lang="uk-UA" sz="1800" dirty="0"/>
              <a:t> кожен байт виділеної пам'яті значенням </a:t>
            </a:r>
            <a:r>
              <a:rPr lang="uk-UA" sz="1800" dirty="0">
                <a:solidFill>
                  <a:schemeClr val="accent5">
                    <a:lumMod val="75000"/>
                  </a:schemeClr>
                </a:solidFill>
                <a:latin typeface="Consolas" panose="020B0609020204030204" pitchFamily="49" charset="0"/>
              </a:rPr>
              <a:t>0</a:t>
            </a:r>
            <a:r>
              <a:rPr lang="uk-UA" sz="1800" dirty="0"/>
              <a:t>. Розглянемо особливості її роботи докладніше.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Продовжуючи нашу аналогію з подарунками, припустимо, що нам потрібно покласти в коробку кілька однакових подарунків (ще не придбаних). Для цього знадобиться коробка, розмір якої дорівнює сумі усіх подарунків.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таких ситуаціях корисною виявиться функція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a:t>
            </a:r>
            <a:r>
              <a:rPr lang="en-US" sz="1800" dirty="0"/>
              <a:t>, </a:t>
            </a:r>
            <a:r>
              <a:rPr lang="uk-UA" sz="1800" dirty="0"/>
              <a:t>яка, як і </a:t>
            </a:r>
            <a:r>
              <a:rPr lang="en-US" sz="1800" dirty="0">
                <a:solidFill>
                  <a:schemeClr val="accent5">
                    <a:lumMod val="75000"/>
                  </a:schemeClr>
                </a:solidFill>
                <a:latin typeface="Consolas" panose="020B0609020204030204" pitchFamily="49" charset="0"/>
              </a:rPr>
              <a:t>malloc()</a:t>
            </a:r>
            <a:r>
              <a:rPr lang="en-US" sz="1800" dirty="0"/>
              <a:t>, </a:t>
            </a:r>
            <a:r>
              <a:rPr lang="uk-UA" sz="1800" dirty="0"/>
              <a:t>виділяє пам'ять під час виконання програми.</a:t>
            </a:r>
          </a:p>
        </p:txBody>
      </p:sp>
      <p:pic>
        <p:nvPicPr>
          <p:cNvPr id="5" name="Рисунок 4">
            <a:extLst>
              <a:ext uri="{FF2B5EF4-FFF2-40B4-BE49-F238E27FC236}">
                <a16:creationId xmlns:a16="http://schemas.microsoft.com/office/drawing/2014/main" id="{18FCE3E0-647B-4059-8C73-858767096325}"/>
              </a:ext>
            </a:extLst>
          </p:cNvPr>
          <p:cNvPicPr>
            <a:picLocks noChangeAspect="1"/>
          </p:cNvPicPr>
          <p:nvPr/>
        </p:nvPicPr>
        <p:blipFill>
          <a:blip r:embed="rId2"/>
          <a:stretch>
            <a:fillRect/>
          </a:stretch>
        </p:blipFill>
        <p:spPr>
          <a:xfrm>
            <a:off x="3480120" y="5936039"/>
            <a:ext cx="5231757" cy="921960"/>
          </a:xfrm>
          <a:prstGeom prst="rect">
            <a:avLst/>
          </a:prstGeom>
        </p:spPr>
      </p:pic>
    </p:spTree>
    <p:extLst>
      <p:ext uri="{BB962C8B-B14F-4D97-AF65-F5344CB8AC3E}">
        <p14:creationId xmlns:p14="http://schemas.microsoft.com/office/powerpoint/2010/main" val="2968891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приймає кількість елементів (</a:t>
            </a:r>
            <a:r>
              <a:rPr lang="en-US" sz="1800" dirty="0">
                <a:solidFill>
                  <a:schemeClr val="accent5">
                    <a:lumMod val="75000"/>
                  </a:schemeClr>
                </a:solidFill>
                <a:latin typeface="Consolas" panose="020B0609020204030204" pitchFamily="49" charset="0"/>
              </a:rPr>
              <a:t>num</a:t>
            </a:r>
            <a:r>
              <a:rPr lang="en-US" sz="1800" dirty="0"/>
              <a:t>) </a:t>
            </a:r>
            <a:r>
              <a:rPr lang="uk-UA" sz="1800" dirty="0"/>
              <a:t>і розмір кожного елемента (у байтах) - </a:t>
            </a:r>
            <a:r>
              <a:rPr lang="en-US" sz="1800" dirty="0">
                <a:solidFill>
                  <a:schemeClr val="accent5">
                    <a:lumMod val="75000"/>
                  </a:schemeClr>
                </a:solidFill>
                <a:latin typeface="Consolas" panose="020B0609020204030204" pitchFamily="49" charset="0"/>
              </a:rPr>
              <a:t>size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Результат роботи функції - адреса першого </a:t>
            </a:r>
            <a:r>
              <a:rPr lang="uk-UA" sz="1800" b="1" dirty="0" err="1">
                <a:highlight>
                  <a:srgbClr val="00FF00"/>
                </a:highlight>
              </a:rPr>
              <a:t>байта</a:t>
            </a:r>
            <a:r>
              <a:rPr lang="uk-UA" sz="1800" b="1" dirty="0">
                <a:highlight>
                  <a:srgbClr val="00FF00"/>
                </a:highlight>
              </a:rPr>
              <a:t> з виділеного блоку пам'яті обсягом </a:t>
            </a:r>
            <a:r>
              <a:rPr lang="en-US" sz="1800" b="1" dirty="0">
                <a:highlight>
                  <a:srgbClr val="00FF00"/>
                </a:highlight>
              </a:rPr>
              <a:t>num * size </a:t>
            </a:r>
            <a:r>
              <a:rPr lang="uk-UA" sz="1800" b="1" dirty="0">
                <a:highlight>
                  <a:srgbClr val="00FF00"/>
                </a:highlight>
              </a:rPr>
              <a:t>байтів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 цьому, отриманий вказівник, як і при використанні </a:t>
            </a:r>
            <a:r>
              <a:rPr lang="en-US" sz="1800" dirty="0">
                <a:solidFill>
                  <a:schemeClr val="accent5">
                    <a:lumMod val="75000"/>
                  </a:schemeClr>
                </a:solidFill>
                <a:latin typeface="Consolas" panose="020B0609020204030204" pitchFamily="49" charset="0"/>
              </a:rPr>
              <a:t>malloc()</a:t>
            </a:r>
            <a:r>
              <a:rPr lang="en-US" sz="1800" dirty="0"/>
              <a:t>, </a:t>
            </a:r>
            <a:r>
              <a:rPr lang="uk-UA" sz="1800" dirty="0"/>
              <a:t>має тип </a:t>
            </a:r>
            <a:r>
              <a:rPr lang="en-US" sz="1800" dirty="0">
                <a:solidFill>
                  <a:schemeClr val="accent5">
                    <a:lumMod val="75000"/>
                  </a:schemeClr>
                </a:solidFill>
                <a:latin typeface="Consolas" panose="020B0609020204030204" pitchFamily="49" charset="0"/>
              </a:rPr>
              <a:t>void</a:t>
            </a:r>
            <a:r>
              <a:rPr lang="en-US" sz="1800" dirty="0"/>
              <a:t>, </a:t>
            </a:r>
            <a:r>
              <a:rPr lang="uk-UA" sz="1800" dirty="0"/>
              <a:t>тобто для подальшої роботи з ним нам також необхідно буде явно привести його до потрібного типу даних. У випадку, якщо пам'ять виділити не вдалося, результат буде </a:t>
            </a:r>
            <a:r>
              <a:rPr lang="en-US" sz="1800" dirty="0">
                <a:solidFill>
                  <a:schemeClr val="accent5">
                    <a:lumMod val="75000"/>
                  </a:schemeClr>
                </a:solidFill>
                <a:latin typeface="Consolas" panose="020B0609020204030204" pitchFamily="49" charset="0"/>
              </a:rPr>
              <a:t>NULL</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на прикладі. Спочатку запитаємо користувача, скільки символів він/вона бажає ввести, і виділимо під них пам'ять за допомогою функції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a:t>
            </a:r>
            <a:r>
              <a:rPr lang="en-US" sz="1800" dirty="0"/>
              <a:t>. </a:t>
            </a:r>
            <a:r>
              <a:rPr lang="uk-UA" sz="1800" dirty="0"/>
              <a:t>Далі, виведемо вміст отриманого фрагмента пам'яті (щоб підтвердити заповнення нулями при її виділенні), а потім заповнимо її введеними користувачем символами:</a:t>
            </a:r>
          </a:p>
        </p:txBody>
      </p:sp>
    </p:spTree>
    <p:extLst>
      <p:ext uri="{BB962C8B-B14F-4D97-AF65-F5344CB8AC3E}">
        <p14:creationId xmlns:p14="http://schemas.microsoft.com/office/powerpoint/2010/main" val="1370681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47EB5B9-BD91-4610-8F8E-6053977156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7926" y="0"/>
            <a:ext cx="4733192" cy="6857999"/>
          </a:xfrm>
          <a:prstGeom prst="rect">
            <a:avLst/>
          </a:prstGeom>
        </p:spPr>
      </p:pic>
      <p:pic>
        <p:nvPicPr>
          <p:cNvPr id="56322" name="Picture 2" descr="lj8n38QBC8ktwFyN_-IvZpVJLDRKdDTI">
            <a:extLst>
              <a:ext uri="{FF2B5EF4-FFF2-40B4-BE49-F238E27FC236}">
                <a16:creationId xmlns:a16="http://schemas.microsoft.com/office/drawing/2014/main" id="{2386160D-C1C4-4BCF-8DBB-2FB21C9B1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83" y="1876424"/>
            <a:ext cx="40195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61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практиці трапляються ситуації, коли нам потрібно </a:t>
            </a:r>
            <a:r>
              <a:rPr lang="uk-UA" sz="1800" b="1" dirty="0">
                <a:highlight>
                  <a:srgbClr val="00FF00"/>
                </a:highlight>
              </a:rPr>
              <a:t>змінити розмір фрагмента пам'яті, виділеного раніше</a:t>
            </a:r>
            <a:r>
              <a:rPr lang="uk-UA" sz="1800" dirty="0"/>
              <a:t>. У таких завданнях ми можемо скористатися функцією </a:t>
            </a:r>
            <a:r>
              <a:rPr lang="en-US" sz="1800" dirty="0" err="1">
                <a:solidFill>
                  <a:schemeClr val="accent5">
                    <a:lumMod val="75000"/>
                  </a:schemeClr>
                </a:solidFill>
                <a:latin typeface="Consolas" panose="020B0609020204030204" pitchFamily="49" charset="0"/>
              </a:rPr>
              <a:t>realloc</a:t>
            </a:r>
            <a:r>
              <a:rPr lang="en-US" sz="1800" dirty="0">
                <a:solidFill>
                  <a:schemeClr val="accent5">
                    <a:lumMod val="75000"/>
                  </a:schemeClr>
                </a:solidFill>
                <a:latin typeface="Consolas" panose="020B0609020204030204" pitchFamily="49" charset="0"/>
              </a:rPr>
              <a:t>()</a:t>
            </a:r>
            <a:r>
              <a:rPr lang="en-US" sz="1800" dirty="0"/>
              <a:t> - re-allocation:</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За допомогою цієї функції ми можемо перерозподіляти пам'ять, яка була раніше виділена за допомогою функцій </a:t>
            </a:r>
            <a:r>
              <a:rPr lang="en-US" sz="1800" dirty="0">
                <a:solidFill>
                  <a:schemeClr val="accent5">
                    <a:lumMod val="75000"/>
                  </a:schemeClr>
                </a:solidFill>
                <a:latin typeface="Consolas" panose="020B0609020204030204" pitchFamily="49" charset="0"/>
              </a:rPr>
              <a:t>malloc()</a:t>
            </a:r>
            <a:r>
              <a:rPr lang="en-US" sz="1800" dirty="0"/>
              <a:t> </a:t>
            </a:r>
            <a:r>
              <a:rPr lang="uk-UA" sz="1800" dirty="0"/>
              <a:t>та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r>
              <a:rPr lang="uk-UA" sz="1800" dirty="0"/>
              <a:t>Перший параметр функції </a:t>
            </a:r>
            <a:r>
              <a:rPr lang="en-US" sz="1800" dirty="0" err="1">
                <a:solidFill>
                  <a:schemeClr val="accent5">
                    <a:lumMod val="75000"/>
                  </a:schemeClr>
                </a:solidFill>
                <a:latin typeface="Consolas" panose="020B0609020204030204" pitchFamily="49" charset="0"/>
              </a:rPr>
              <a:t>prevPtr</a:t>
            </a:r>
            <a:r>
              <a:rPr lang="en-US" sz="1800" dirty="0"/>
              <a:t> - </a:t>
            </a:r>
            <a:r>
              <a:rPr lang="uk-UA" sz="1800" dirty="0"/>
              <a:t>це вказівник на блок пам'яті, який потрібно перерозподілити, а за допомогою </a:t>
            </a:r>
            <a:r>
              <a:rPr lang="en-US" sz="1800" dirty="0" err="1">
                <a:solidFill>
                  <a:schemeClr val="accent5">
                    <a:lumMod val="75000"/>
                  </a:schemeClr>
                </a:solidFill>
                <a:latin typeface="Consolas" panose="020B0609020204030204" pitchFamily="49" charset="0"/>
              </a:rPr>
              <a:t>newSize</a:t>
            </a:r>
            <a:r>
              <a:rPr lang="en-US" sz="1800" dirty="0"/>
              <a:t> </a:t>
            </a:r>
            <a:r>
              <a:rPr lang="uk-UA" sz="1800" dirty="0"/>
              <a:t>ми встановлюємо новий розмір блоку пам'яті в байтах.</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Аналогічно до функцій </a:t>
            </a:r>
            <a:r>
              <a:rPr lang="en-US" sz="1800" dirty="0">
                <a:solidFill>
                  <a:schemeClr val="accent5">
                    <a:lumMod val="75000"/>
                  </a:schemeClr>
                </a:solidFill>
                <a:latin typeface="Consolas" panose="020B0609020204030204" pitchFamily="49" charset="0"/>
              </a:rPr>
              <a:t>malloc()</a:t>
            </a:r>
            <a:r>
              <a:rPr lang="en-US" sz="1800" dirty="0"/>
              <a:t> </a:t>
            </a:r>
            <a:r>
              <a:rPr lang="uk-UA" sz="1800" dirty="0"/>
              <a:t>і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a:t>
            </a:r>
            <a:r>
              <a:rPr lang="en-US" sz="1800" dirty="0"/>
              <a:t>, </a:t>
            </a:r>
            <a:r>
              <a:rPr lang="uk-UA" sz="1800" dirty="0"/>
              <a:t>результатом роботи </a:t>
            </a:r>
            <a:r>
              <a:rPr lang="en-US" sz="1800" dirty="0" err="1">
                <a:solidFill>
                  <a:schemeClr val="accent5">
                    <a:lumMod val="75000"/>
                  </a:schemeClr>
                </a:solidFill>
                <a:latin typeface="Consolas" panose="020B0609020204030204" pitchFamily="49" charset="0"/>
              </a:rPr>
              <a:t>realloc</a:t>
            </a:r>
            <a:r>
              <a:rPr lang="en-US" sz="1800" dirty="0">
                <a:solidFill>
                  <a:schemeClr val="accent5">
                    <a:lumMod val="75000"/>
                  </a:schemeClr>
                </a:solidFill>
                <a:latin typeface="Consolas" panose="020B0609020204030204" pitchFamily="49" charset="0"/>
              </a:rPr>
              <a:t>() </a:t>
            </a:r>
            <a:r>
              <a:rPr lang="uk-UA" sz="1800" dirty="0"/>
              <a:t>буде адреса першого </a:t>
            </a:r>
            <a:r>
              <a:rPr lang="uk-UA" sz="1800" dirty="0" err="1"/>
              <a:t>байта</a:t>
            </a:r>
            <a:r>
              <a:rPr lang="uk-UA" sz="1800" dirty="0"/>
              <a:t> з виділеного блоку або </a:t>
            </a:r>
            <a:r>
              <a:rPr lang="en-US" sz="1800" dirty="0">
                <a:solidFill>
                  <a:schemeClr val="accent5">
                    <a:lumMod val="75000"/>
                  </a:schemeClr>
                </a:solidFill>
                <a:latin typeface="Consolas" panose="020B0609020204030204" pitchFamily="49" charset="0"/>
              </a:rPr>
              <a:t>NULL</a:t>
            </a:r>
            <a:r>
              <a:rPr lang="en-US" sz="1800" dirty="0"/>
              <a:t>, </a:t>
            </a:r>
            <a:r>
              <a:rPr lang="uk-UA" sz="1800" dirty="0"/>
              <a:t>у разі, якщо пам'ять виділити не вдалося.</a:t>
            </a:r>
          </a:p>
          <a:p>
            <a:pPr marL="540000" indent="360000">
              <a:lnSpc>
                <a:spcPct val="150000"/>
              </a:lnSpc>
              <a:spcBef>
                <a:spcPts val="0"/>
              </a:spcBef>
              <a:buNone/>
            </a:pPr>
            <a:r>
              <a:rPr lang="uk-UA" sz="1800" dirty="0"/>
              <a:t>Якщо попередній вказівник (</a:t>
            </a:r>
            <a:r>
              <a:rPr lang="en-US" sz="1800" dirty="0" err="1">
                <a:solidFill>
                  <a:schemeClr val="accent5">
                    <a:lumMod val="75000"/>
                  </a:schemeClr>
                </a:solidFill>
                <a:latin typeface="Consolas" panose="020B0609020204030204" pitchFamily="49" charset="0"/>
              </a:rPr>
              <a:t>prevPtr</a:t>
            </a:r>
            <a:r>
              <a:rPr lang="en-US" sz="1800" dirty="0"/>
              <a:t>) </a:t>
            </a:r>
            <a:r>
              <a:rPr lang="uk-UA" sz="1800" dirty="0"/>
              <a:t>дорівнює нулю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нульовий вказівник), то виклик функції </a:t>
            </a:r>
            <a:r>
              <a:rPr lang="en-US" sz="1800" dirty="0" err="1">
                <a:solidFill>
                  <a:schemeClr val="accent5">
                    <a:lumMod val="75000"/>
                  </a:schemeClr>
                </a:solidFill>
                <a:latin typeface="Consolas" panose="020B0609020204030204" pitchFamily="49" charset="0"/>
              </a:rPr>
              <a:t>realloc</a:t>
            </a:r>
            <a:r>
              <a:rPr lang="en-US" sz="1800" dirty="0">
                <a:solidFill>
                  <a:schemeClr val="accent5">
                    <a:lumMod val="75000"/>
                  </a:schemeClr>
                </a:solidFill>
                <a:latin typeface="Consolas" panose="020B0609020204030204" pitchFamily="49" charset="0"/>
              </a:rPr>
              <a:t>(</a:t>
            </a:r>
            <a:r>
              <a:rPr lang="en-US" sz="1800" dirty="0"/>
              <a:t>) </a:t>
            </a:r>
            <a:r>
              <a:rPr lang="uk-UA" sz="1800" dirty="0"/>
              <a:t>буде аналогічний виклику функції </a:t>
            </a:r>
            <a:r>
              <a:rPr lang="en-US" sz="1800" dirty="0">
                <a:solidFill>
                  <a:schemeClr val="accent5">
                    <a:lumMod val="75000"/>
                  </a:schemeClr>
                </a:solidFill>
                <a:latin typeface="Consolas" panose="020B0609020204030204" pitchFamily="49" charset="0"/>
              </a:rPr>
              <a:t>malloc() </a:t>
            </a:r>
            <a:r>
              <a:rPr lang="uk-UA" sz="1800" dirty="0"/>
              <a:t>з новим розміром фрагмента пам'яті.</a:t>
            </a:r>
          </a:p>
        </p:txBody>
      </p:sp>
      <p:pic>
        <p:nvPicPr>
          <p:cNvPr id="5" name="Рисунок 4">
            <a:extLst>
              <a:ext uri="{FF2B5EF4-FFF2-40B4-BE49-F238E27FC236}">
                <a16:creationId xmlns:a16="http://schemas.microsoft.com/office/drawing/2014/main" id="{64E2EDDC-3FC9-4B0C-81CA-6A95C057534B}"/>
              </a:ext>
            </a:extLst>
          </p:cNvPr>
          <p:cNvPicPr>
            <a:picLocks noChangeAspect="1"/>
          </p:cNvPicPr>
          <p:nvPr/>
        </p:nvPicPr>
        <p:blipFill>
          <a:blip r:embed="rId2"/>
          <a:stretch>
            <a:fillRect/>
          </a:stretch>
        </p:blipFill>
        <p:spPr>
          <a:xfrm>
            <a:off x="3692323" y="1795959"/>
            <a:ext cx="4807353" cy="750126"/>
          </a:xfrm>
          <a:prstGeom prst="rect">
            <a:avLst/>
          </a:prstGeom>
        </p:spPr>
      </p:pic>
    </p:spTree>
    <p:extLst>
      <p:ext uri="{BB962C8B-B14F-4D97-AF65-F5344CB8AC3E}">
        <p14:creationId xmlns:p14="http://schemas.microsoft.com/office/powerpoint/2010/main" val="3677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Щоб</a:t>
            </a:r>
            <a:r>
              <a:rPr lang="ru-RU" sz="1800" dirty="0"/>
              <a:t> </a:t>
            </a:r>
            <a:r>
              <a:rPr lang="ru-RU" sz="1800" dirty="0" err="1"/>
              <a:t>побачити</a:t>
            </a:r>
            <a:r>
              <a:rPr lang="ru-RU" sz="1800" dirty="0"/>
              <a:t> </a:t>
            </a:r>
            <a:r>
              <a:rPr lang="ru-RU" sz="1800" b="1" dirty="0" err="1"/>
              <a:t>коди</a:t>
            </a:r>
            <a:r>
              <a:rPr lang="ru-RU" sz="1800" b="1" dirty="0"/>
              <a:t> </a:t>
            </a:r>
            <a:r>
              <a:rPr lang="ru-RU" sz="1800" b="1" dirty="0" err="1"/>
              <a:t>символів</a:t>
            </a:r>
            <a:r>
              <a:rPr lang="ru-RU" sz="1800" dirty="0"/>
              <a:t>, </a:t>
            </a:r>
            <a:r>
              <a:rPr lang="ru-RU" sz="1800" dirty="0" err="1"/>
              <a:t>потрібно</a:t>
            </a:r>
            <a:r>
              <a:rPr lang="ru-RU" sz="1800" dirty="0"/>
              <a:t> </a:t>
            </a:r>
            <a:r>
              <a:rPr lang="ru-RU" sz="1800" dirty="0" err="1"/>
              <a:t>вивести</a:t>
            </a:r>
            <a:r>
              <a:rPr lang="ru-RU" sz="1800" dirty="0"/>
              <a:t> </a:t>
            </a:r>
            <a:r>
              <a:rPr lang="ru-RU" sz="1800" b="1" dirty="0" err="1">
                <a:highlight>
                  <a:srgbClr val="00FFFF"/>
                </a:highlight>
              </a:rPr>
              <a:t>char-змінні</a:t>
            </a:r>
            <a:r>
              <a:rPr lang="ru-RU" sz="1800" dirty="0"/>
              <a:t> у </a:t>
            </a:r>
            <a:r>
              <a:rPr lang="ru-RU" sz="1800" dirty="0" err="1"/>
              <a:t>вигляді</a:t>
            </a:r>
            <a:r>
              <a:rPr lang="ru-RU" sz="1800" dirty="0"/>
              <a:t> </a:t>
            </a:r>
            <a:r>
              <a:rPr lang="ru-RU" sz="1800" dirty="0" err="1"/>
              <a:t>значень</a:t>
            </a:r>
            <a:r>
              <a:rPr lang="ru-RU" sz="1800" dirty="0"/>
              <a:t> </a:t>
            </a:r>
            <a:r>
              <a:rPr lang="ru-RU" sz="1800" b="1" dirty="0" err="1">
                <a:highlight>
                  <a:srgbClr val="00FFFF"/>
                </a:highlight>
              </a:rPr>
              <a:t>цілих</a:t>
            </a:r>
            <a:r>
              <a:rPr lang="ru-RU" sz="1800" b="1" dirty="0">
                <a:highlight>
                  <a:srgbClr val="00FFFF"/>
                </a:highlight>
              </a:rPr>
              <a:t> чисел</a:t>
            </a:r>
            <a:endParaRPr lang="en-US" sz="1800" b="1" dirty="0">
              <a:highlight>
                <a:srgbClr val="00FFFF"/>
              </a:highlight>
            </a:endParaRPr>
          </a:p>
          <a:p>
            <a:pPr marL="540000" indent="360000">
              <a:lnSpc>
                <a:spcPct val="150000"/>
              </a:lnSpc>
              <a:spcBef>
                <a:spcPts val="0"/>
              </a:spcBef>
              <a:buNone/>
            </a:pPr>
            <a:endParaRPr lang="en-US" sz="1800" b="1" dirty="0">
              <a:highlight>
                <a:srgbClr val="00FFFF"/>
              </a:highlight>
            </a:endParaRPr>
          </a:p>
          <a:p>
            <a:pPr marL="540000" indent="360000">
              <a:lnSpc>
                <a:spcPct val="150000"/>
              </a:lnSpc>
              <a:spcBef>
                <a:spcPts val="0"/>
              </a:spcBef>
              <a:buNone/>
            </a:pPr>
            <a:endParaRPr lang="en-US" sz="1800" b="1" dirty="0">
              <a:highlight>
                <a:srgbClr val="00FFFF"/>
              </a:highlight>
            </a:endParaRPr>
          </a:p>
          <a:p>
            <a:pPr marL="540000" indent="360000">
              <a:lnSpc>
                <a:spcPct val="150000"/>
              </a:lnSpc>
              <a:spcBef>
                <a:spcPts val="0"/>
              </a:spcBef>
              <a:buNone/>
            </a:pPr>
            <a:endParaRPr lang="en-US" sz="1800" b="1" dirty="0">
              <a:highlight>
                <a:srgbClr val="00FFFF"/>
              </a:highlight>
            </a:endParaRPr>
          </a:p>
          <a:p>
            <a:pPr marL="540000" indent="360000">
              <a:lnSpc>
                <a:spcPct val="150000"/>
              </a:lnSpc>
              <a:spcBef>
                <a:spcPts val="0"/>
              </a:spcBef>
              <a:buNone/>
            </a:pPr>
            <a:endParaRPr lang="en-US" sz="1800" b="1" dirty="0">
              <a:highlight>
                <a:srgbClr val="00FFFF"/>
              </a:highlight>
            </a:endParaRPr>
          </a:p>
          <a:p>
            <a:pPr marL="540000" indent="360000">
              <a:lnSpc>
                <a:spcPct val="150000"/>
              </a:lnSpc>
              <a:spcBef>
                <a:spcPts val="0"/>
              </a:spcBef>
              <a:buNone/>
            </a:pPr>
            <a:endParaRPr lang="en-US" sz="1800" b="1" dirty="0">
              <a:highlight>
                <a:srgbClr val="00FFFF"/>
              </a:highlight>
            </a:endParaRPr>
          </a:p>
          <a:p>
            <a:pPr marL="540000" indent="360000">
              <a:lnSpc>
                <a:spcPct val="150000"/>
              </a:lnSpc>
              <a:spcBef>
                <a:spcPts val="0"/>
              </a:spcBef>
              <a:buNone/>
            </a:pPr>
            <a:endParaRPr lang="en-US" sz="1800" b="1" dirty="0">
              <a:highlight>
                <a:srgbClr val="00FFFF"/>
              </a:highlight>
            </a:endParaRPr>
          </a:p>
          <a:p>
            <a:pPr marL="540000" indent="360000">
              <a:lnSpc>
                <a:spcPct val="150000"/>
              </a:lnSpc>
              <a:spcBef>
                <a:spcPts val="0"/>
              </a:spcBef>
              <a:buNone/>
            </a:pPr>
            <a:r>
              <a:rPr lang="ru-RU" sz="1800" dirty="0" err="1"/>
              <a:t>Аналогічний</a:t>
            </a:r>
            <a:r>
              <a:rPr lang="ru-RU" sz="1800" dirty="0"/>
              <a:t> результат ми </a:t>
            </a:r>
            <a:r>
              <a:rPr lang="ru-RU" sz="1800" dirty="0" err="1"/>
              <a:t>отримаємо</a:t>
            </a:r>
            <a:r>
              <a:rPr lang="ru-RU" sz="1800" dirty="0"/>
              <a:t>, </a:t>
            </a:r>
            <a:r>
              <a:rPr lang="ru-RU" sz="1800" dirty="0" err="1"/>
              <a:t>застосувавши</a:t>
            </a:r>
            <a:r>
              <a:rPr lang="ru-RU" sz="1800" dirty="0"/>
              <a:t> </a:t>
            </a:r>
            <a:r>
              <a:rPr lang="ru-RU" sz="1800" dirty="0" err="1"/>
              <a:t>явне</a:t>
            </a:r>
            <a:r>
              <a:rPr lang="ru-RU" sz="1800" dirty="0"/>
              <a:t> </a:t>
            </a:r>
            <a:r>
              <a:rPr lang="ru-RU" sz="1800" dirty="0" err="1"/>
              <a:t>перетворення</a:t>
            </a:r>
            <a:r>
              <a:rPr lang="ru-RU" sz="1800" dirty="0"/>
              <a:t> (</a:t>
            </a:r>
            <a:r>
              <a:rPr lang="ru-RU" sz="1800" dirty="0" err="1"/>
              <a:t>конвертацію</a:t>
            </a:r>
            <a:r>
              <a:rPr lang="ru-RU" sz="1800" dirty="0"/>
              <a:t> C-</a:t>
            </a:r>
            <a:r>
              <a:rPr lang="ru-RU" sz="1800" dirty="0" err="1"/>
              <a:t>style</a:t>
            </a:r>
            <a:r>
              <a:rPr lang="ru-RU" sz="1800" dirty="0"/>
              <a:t>) за </a:t>
            </a:r>
            <a:r>
              <a:rPr lang="ru-RU" sz="1800" dirty="0" err="1"/>
              <a:t>допомогою</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a:t>
            </a:r>
            <a:endParaRPr lang="uk-UA" sz="1800" b="1" dirty="0">
              <a:highlight>
                <a:srgbClr val="00FFFF"/>
              </a:highlight>
            </a:endParaRPr>
          </a:p>
        </p:txBody>
      </p:sp>
      <p:pic>
        <p:nvPicPr>
          <p:cNvPr id="5" name="Рисунок 4">
            <a:extLst>
              <a:ext uri="{FF2B5EF4-FFF2-40B4-BE49-F238E27FC236}">
                <a16:creationId xmlns:a16="http://schemas.microsoft.com/office/drawing/2014/main" id="{28D63B39-A86C-4E44-80B3-4E47D4971F87}"/>
              </a:ext>
            </a:extLst>
          </p:cNvPr>
          <p:cNvPicPr>
            <a:picLocks noChangeAspect="1"/>
          </p:cNvPicPr>
          <p:nvPr/>
        </p:nvPicPr>
        <p:blipFill>
          <a:blip r:embed="rId2"/>
          <a:stretch>
            <a:fillRect/>
          </a:stretch>
        </p:blipFill>
        <p:spPr>
          <a:xfrm>
            <a:off x="3797340" y="1504290"/>
            <a:ext cx="4597320" cy="1552150"/>
          </a:xfrm>
          <a:prstGeom prst="rect">
            <a:avLst/>
          </a:prstGeom>
        </p:spPr>
      </p:pic>
      <p:pic>
        <p:nvPicPr>
          <p:cNvPr id="3074" name="Picture 2" descr="ugF5zcQ-k-cqcwpQ1jSv4VZlnQnLOCim">
            <a:extLst>
              <a:ext uri="{FF2B5EF4-FFF2-40B4-BE49-F238E27FC236}">
                <a16:creationId xmlns:a16="http://schemas.microsoft.com/office/drawing/2014/main" id="{53B3622B-4FB6-44A7-97E2-2A1643C8D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000" y="3070404"/>
            <a:ext cx="1295997" cy="524961"/>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45A669FB-5833-468D-9CD7-8E2434A9FA88}"/>
              </a:ext>
            </a:extLst>
          </p:cNvPr>
          <p:cNvPicPr>
            <a:picLocks noChangeAspect="1"/>
          </p:cNvPicPr>
          <p:nvPr/>
        </p:nvPicPr>
        <p:blipFill>
          <a:blip r:embed="rId4"/>
          <a:stretch>
            <a:fillRect/>
          </a:stretch>
        </p:blipFill>
        <p:spPr>
          <a:xfrm>
            <a:off x="3167603" y="4847914"/>
            <a:ext cx="5856790" cy="1011591"/>
          </a:xfrm>
          <a:prstGeom prst="rect">
            <a:avLst/>
          </a:prstGeom>
        </p:spPr>
      </p:pic>
    </p:spTree>
    <p:extLst>
      <p:ext uri="{BB962C8B-B14F-4D97-AF65-F5344CB8AC3E}">
        <p14:creationId xmlns:p14="http://schemas.microsoft.com/office/powerpoint/2010/main" val="1408123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Блок пам'яті, на який вказує попередній вказівник (</a:t>
            </a:r>
            <a:r>
              <a:rPr lang="en-US" sz="1800" dirty="0" err="1">
                <a:solidFill>
                  <a:schemeClr val="accent5">
                    <a:lumMod val="75000"/>
                  </a:schemeClr>
                </a:solidFill>
                <a:latin typeface="Consolas" panose="020B0609020204030204" pitchFamily="49" charset="0"/>
              </a:rPr>
              <a:t>prevPtr</a:t>
            </a:r>
            <a:r>
              <a:rPr lang="en-US" sz="1800" dirty="0"/>
              <a:t>), </a:t>
            </a:r>
            <a:r>
              <a:rPr lang="uk-UA" sz="1800" dirty="0"/>
              <a:t>розширюється або стискається, за можливості. При стисканні фрагмента пам'яті, її вміст (області, що залишилася) залишається незмінним. Якщо ж область розширюється, то вміст нового, виділеного блоку не визначено.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Спочатку розглянемо приклад з випадком розширення фрагмента пам'яті. Запитаємо у користувача, скільки чисел має бути в масиві, і виділимо необхідний обсяг пам'яті. Далі заповнимо масив. Після цього збільшимо наш наявний блок пам'яті вдвічі і попросимо користувача ввести дані для другої (нової) частини. Вкінці виведемо результуючий набір даних, щоб перевірити, чи збереглися початкові дані у першому (початковому) фрагменті.</a:t>
            </a:r>
          </a:p>
        </p:txBody>
      </p:sp>
    </p:spTree>
    <p:extLst>
      <p:ext uri="{BB962C8B-B14F-4D97-AF65-F5344CB8AC3E}">
        <p14:creationId xmlns:p14="http://schemas.microsoft.com/office/powerpoint/2010/main" val="2677114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81818A4-5E88-464A-AC31-59733361F331}"/>
              </a:ext>
            </a:extLst>
          </p:cNvPr>
          <p:cNvPicPr>
            <a:picLocks noChangeAspect="1"/>
          </p:cNvPicPr>
          <p:nvPr/>
        </p:nvPicPr>
        <p:blipFill>
          <a:blip r:embed="rId2"/>
          <a:stretch>
            <a:fillRect/>
          </a:stretch>
        </p:blipFill>
        <p:spPr>
          <a:xfrm>
            <a:off x="2290611" y="-1"/>
            <a:ext cx="3721682" cy="6858000"/>
          </a:xfrm>
          <a:prstGeom prst="rect">
            <a:avLst/>
          </a:prstGeom>
        </p:spPr>
      </p:pic>
      <p:pic>
        <p:nvPicPr>
          <p:cNvPr id="57346" name="Picture 2" descr="2Xp2fHARIoVr8rVcaaqIWAtbim9H1yQQ">
            <a:extLst>
              <a:ext uri="{FF2B5EF4-FFF2-40B4-BE49-F238E27FC236}">
                <a16:creationId xmlns:a16="http://schemas.microsoft.com/office/drawing/2014/main" id="{25B52C8B-3967-4BA9-A487-A72F48C5E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937" y="1581149"/>
            <a:ext cx="3552825"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88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ми бачимо, вміст початкового блоку пам'яті зберігся після збільшення обсягу фрагмента.</a:t>
            </a:r>
          </a:p>
          <a:p>
            <a:pPr marL="540000" indent="360000">
              <a:lnSpc>
                <a:spcPct val="150000"/>
              </a:lnSpc>
              <a:spcBef>
                <a:spcPts val="0"/>
              </a:spcBef>
              <a:buNone/>
            </a:pPr>
            <a:r>
              <a:rPr lang="uk-UA" sz="1800" dirty="0"/>
              <a:t>Тепер розглянемо другу ситуацію, коли </a:t>
            </a:r>
            <a:r>
              <a:rPr lang="uk-UA" sz="1800" b="1" dirty="0">
                <a:highlight>
                  <a:srgbClr val="00FF00"/>
                </a:highlight>
              </a:rPr>
              <a:t>ми зменшуємо обсяг початкового фрагмента пам'яті</a:t>
            </a:r>
            <a:r>
              <a:rPr lang="uk-UA" sz="1800" dirty="0"/>
              <a:t>, в якому вже є дані.</a:t>
            </a:r>
          </a:p>
        </p:txBody>
      </p:sp>
    </p:spTree>
    <p:extLst>
      <p:ext uri="{BB962C8B-B14F-4D97-AF65-F5344CB8AC3E}">
        <p14:creationId xmlns:p14="http://schemas.microsoft.com/office/powerpoint/2010/main" val="25364864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35BB0FF-DB84-43E5-B64E-A9849E54C987}"/>
              </a:ext>
            </a:extLst>
          </p:cNvPr>
          <p:cNvPicPr>
            <a:picLocks noChangeAspect="1"/>
          </p:cNvPicPr>
          <p:nvPr/>
        </p:nvPicPr>
        <p:blipFill>
          <a:blip r:embed="rId2"/>
          <a:stretch>
            <a:fillRect/>
          </a:stretch>
        </p:blipFill>
        <p:spPr>
          <a:xfrm>
            <a:off x="4105303" y="-1"/>
            <a:ext cx="3981392" cy="6858000"/>
          </a:xfrm>
          <a:prstGeom prst="rect">
            <a:avLst/>
          </a:prstGeom>
        </p:spPr>
      </p:pic>
      <p:pic>
        <p:nvPicPr>
          <p:cNvPr id="58370" name="Picture 2" descr="Ol24QIbfgcuoylDaKlk61EKe3AxwH5Pn">
            <a:extLst>
              <a:ext uri="{FF2B5EF4-FFF2-40B4-BE49-F238E27FC236}">
                <a16:creationId xmlns:a16="http://schemas.microsoft.com/office/drawing/2014/main" id="{758FE2F1-A716-458B-B16A-1C61AF38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7742" y="2133599"/>
            <a:ext cx="2133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394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нам вже відомо, необхідно звільняти динамічно виділену пам'ять після завершення програми, щоб вона стала доступною для використання у майбутньому.</a:t>
            </a:r>
          </a:p>
          <a:p>
            <a:pPr marL="540000" indent="360000">
              <a:lnSpc>
                <a:spcPct val="150000"/>
              </a:lnSpc>
              <a:spcBef>
                <a:spcPts val="0"/>
              </a:spcBef>
              <a:buNone/>
            </a:pPr>
            <a:r>
              <a:rPr lang="uk-UA" sz="1800" dirty="0"/>
              <a:t>Для звільнення пам'яті (яка була динамічно виділена у програмі) нам знадобиться функція </a:t>
            </a:r>
            <a:r>
              <a:rPr lang="en-US" sz="1800" dirty="0">
                <a:solidFill>
                  <a:schemeClr val="accent5">
                    <a:lumMod val="75000"/>
                  </a:schemeClr>
                </a:solidFill>
                <a:latin typeface="Consolas" panose="020B0609020204030204" pitchFamily="49" charset="0"/>
              </a:rPr>
              <a:t>free()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free() </a:t>
            </a:r>
            <a:r>
              <a:rPr lang="uk-UA" sz="1800" dirty="0"/>
              <a:t>не змінює значення вказівника, тобто він, як і раніше, вказує на ту ж комірку пам'яті. Тому, після використання функції </a:t>
            </a:r>
            <a:r>
              <a:rPr lang="en-US" sz="1800" dirty="0">
                <a:solidFill>
                  <a:schemeClr val="accent5">
                    <a:lumMod val="75000"/>
                  </a:schemeClr>
                </a:solidFill>
                <a:latin typeface="Consolas" panose="020B0609020204030204" pitchFamily="49" charset="0"/>
              </a:rPr>
              <a:t>free()</a:t>
            </a:r>
            <a:r>
              <a:rPr lang="en-US" sz="1800" dirty="0"/>
              <a:t>, </a:t>
            </a:r>
            <a:r>
              <a:rPr lang="uk-UA" sz="1800" dirty="0"/>
              <a:t>рекомендується </a:t>
            </a:r>
            <a:r>
              <a:rPr lang="uk-UA" sz="1800" dirty="0" err="1"/>
              <a:t>обнулити</a:t>
            </a:r>
            <a:r>
              <a:rPr lang="uk-UA" sz="1800" dirty="0"/>
              <a:t> вказівник (щоб далі у програмі випадково не звернутися через нього на адресу пам'яті, в якій вже немає наших даних).</a:t>
            </a:r>
          </a:p>
        </p:txBody>
      </p:sp>
      <p:pic>
        <p:nvPicPr>
          <p:cNvPr id="5" name="Рисунок 4">
            <a:extLst>
              <a:ext uri="{FF2B5EF4-FFF2-40B4-BE49-F238E27FC236}">
                <a16:creationId xmlns:a16="http://schemas.microsoft.com/office/drawing/2014/main" id="{276CEFAC-6B80-45D5-A3E9-7F9D989FD33A}"/>
              </a:ext>
            </a:extLst>
          </p:cNvPr>
          <p:cNvPicPr>
            <a:picLocks noChangeAspect="1"/>
          </p:cNvPicPr>
          <p:nvPr/>
        </p:nvPicPr>
        <p:blipFill>
          <a:blip r:embed="rId2"/>
          <a:stretch>
            <a:fillRect/>
          </a:stretch>
        </p:blipFill>
        <p:spPr>
          <a:xfrm>
            <a:off x="3922883" y="2200917"/>
            <a:ext cx="4346234" cy="911949"/>
          </a:xfrm>
          <a:prstGeom prst="rect">
            <a:avLst/>
          </a:prstGeom>
        </p:spPr>
      </p:pic>
    </p:spTree>
    <p:extLst>
      <p:ext uri="{BB962C8B-B14F-4D97-AF65-F5344CB8AC3E}">
        <p14:creationId xmlns:p14="http://schemas.microsoft.com/office/powerpoint/2010/main" val="28773841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FA9B1A5-91E1-4EC8-92E2-E2ADC46CE886}"/>
              </a:ext>
            </a:extLst>
          </p:cNvPr>
          <p:cNvPicPr>
            <a:picLocks noChangeAspect="1"/>
          </p:cNvPicPr>
          <p:nvPr/>
        </p:nvPicPr>
        <p:blipFill>
          <a:blip r:embed="rId2"/>
          <a:stretch>
            <a:fillRect/>
          </a:stretch>
        </p:blipFill>
        <p:spPr>
          <a:xfrm>
            <a:off x="3740829" y="0"/>
            <a:ext cx="4710339" cy="6858000"/>
          </a:xfrm>
          <a:prstGeom prst="rect">
            <a:avLst/>
          </a:prstGeom>
        </p:spPr>
      </p:pic>
      <p:pic>
        <p:nvPicPr>
          <p:cNvPr id="59394" name="Picture 2" descr="Fs9NBpBrKBMldndqXiMsVwYhn7__i5hu">
            <a:extLst>
              <a:ext uri="{FF2B5EF4-FFF2-40B4-BE49-F238E27FC236}">
                <a16:creationId xmlns:a16="http://schemas.microsoft.com/office/drawing/2014/main" id="{13D135FE-CDA0-4AE7-AE58-19C9B245E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6052" y="2600325"/>
            <a:ext cx="19050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8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цього ми вже використовували </a:t>
            </a:r>
            <a:r>
              <a:rPr lang="en-US" sz="1800" dirty="0">
                <a:solidFill>
                  <a:schemeClr val="accent5">
                    <a:lumMod val="75000"/>
                  </a:schemeClr>
                </a:solidFill>
                <a:latin typeface="Consolas" panose="020B0609020204030204" pitchFamily="49" charset="0"/>
              </a:rPr>
              <a:t>delete() </a:t>
            </a:r>
            <a:r>
              <a:rPr lang="uk-UA" sz="1800" dirty="0"/>
              <a:t>для звільнення динамічної пам'яті, виділеної за допомогою </a:t>
            </a:r>
            <a:r>
              <a:rPr lang="en-US" sz="1800" dirty="0">
                <a:solidFill>
                  <a:schemeClr val="accent5">
                    <a:lumMod val="75000"/>
                  </a:schemeClr>
                </a:solidFill>
                <a:latin typeface="Consolas" panose="020B0609020204030204" pitchFamily="49" charset="0"/>
              </a:rPr>
              <a:t>new</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незважаючи на схожість у функціональності </a:t>
            </a:r>
            <a:r>
              <a:rPr lang="en-US" sz="1800" dirty="0">
                <a:solidFill>
                  <a:schemeClr val="accent5">
                    <a:lumMod val="75000"/>
                  </a:schemeClr>
                </a:solidFill>
                <a:latin typeface="Consolas" panose="020B0609020204030204" pitchFamily="49" charset="0"/>
              </a:rPr>
              <a:t>delete() </a:t>
            </a:r>
            <a:r>
              <a:rPr lang="uk-UA" sz="1800" dirty="0"/>
              <a:t>та </a:t>
            </a:r>
            <a:r>
              <a:rPr lang="en-US" sz="1800" dirty="0">
                <a:solidFill>
                  <a:schemeClr val="accent5">
                    <a:lumMod val="75000"/>
                  </a:schemeClr>
                </a:solidFill>
                <a:latin typeface="Consolas" panose="020B0609020204030204" pitchFamily="49" charset="0"/>
              </a:rPr>
              <a:t>free()</a:t>
            </a:r>
            <a:r>
              <a:rPr lang="en-US" sz="1800" dirty="0"/>
              <a:t>, </a:t>
            </a:r>
            <a:r>
              <a:rPr lang="uk-UA" sz="1800" dirty="0"/>
              <a:t>вони не взаємозамінні. У </a:t>
            </a:r>
            <a:r>
              <a:rPr lang="en-US" sz="1800" dirty="0"/>
              <a:t>C++ </a:t>
            </a:r>
            <a:r>
              <a:rPr lang="uk-UA" sz="1800" dirty="0"/>
              <a:t>оператор </a:t>
            </a:r>
            <a:r>
              <a:rPr lang="en-US" sz="1800" dirty="0">
                <a:solidFill>
                  <a:schemeClr val="accent5">
                    <a:lumMod val="75000"/>
                  </a:schemeClr>
                </a:solidFill>
                <a:latin typeface="Consolas" panose="020B0609020204030204" pitchFamily="49" charset="0"/>
              </a:rPr>
              <a:t>delete() </a:t>
            </a:r>
            <a:r>
              <a:rPr lang="uk-UA" sz="1800" dirty="0"/>
              <a:t>використовується тільки для вказівників, які зберігають адресу пам'яті, виділеної за допомогою оператора </a:t>
            </a:r>
            <a:r>
              <a:rPr lang="en-US" sz="1800" dirty="0">
                <a:solidFill>
                  <a:schemeClr val="accent5">
                    <a:lumMod val="75000"/>
                  </a:schemeClr>
                </a:solidFill>
                <a:latin typeface="Consolas" panose="020B0609020204030204" pitchFamily="49" charset="0"/>
              </a:rPr>
              <a:t>new</a:t>
            </a:r>
            <a:r>
              <a:rPr lang="en-US" sz="1800" dirty="0"/>
              <a:t>, </a:t>
            </a:r>
            <a:r>
              <a:rPr lang="uk-UA" sz="1800" dirty="0"/>
              <a:t>або для </a:t>
            </a:r>
            <a:r>
              <a:rPr lang="en-US" sz="1800" dirty="0"/>
              <a:t>NULL-</a:t>
            </a:r>
            <a:r>
              <a:rPr lang="uk-UA" sz="1800" dirty="0"/>
              <a:t>вказівника. Функцію </a:t>
            </a:r>
            <a:r>
              <a:rPr lang="en-US" sz="1800" dirty="0">
                <a:solidFill>
                  <a:schemeClr val="accent5">
                    <a:lumMod val="75000"/>
                  </a:schemeClr>
                </a:solidFill>
                <a:latin typeface="Consolas" panose="020B0609020204030204" pitchFamily="49" charset="0"/>
              </a:rPr>
              <a:t>free()</a:t>
            </a:r>
            <a:r>
              <a:rPr lang="en-US" sz="1800" dirty="0"/>
              <a:t> </a:t>
            </a:r>
            <a:r>
              <a:rPr lang="uk-UA" sz="1800" dirty="0"/>
              <a:t>слід використовувати тільки для покажчиків, отриманих в результаті роботи функцій </a:t>
            </a:r>
            <a:r>
              <a:rPr lang="en-US" sz="1800" dirty="0">
                <a:solidFill>
                  <a:schemeClr val="accent5">
                    <a:lumMod val="75000"/>
                  </a:schemeClr>
                </a:solidFill>
                <a:latin typeface="Consolas" panose="020B0609020204030204" pitchFamily="49" charset="0"/>
              </a:rPr>
              <a:t>malloc() </a:t>
            </a:r>
            <a:r>
              <a:rPr lang="uk-UA" sz="1800" dirty="0"/>
              <a:t>та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a:t>
            </a:r>
            <a:r>
              <a:rPr lang="en-US" sz="1800" dirty="0"/>
              <a:t>, </a:t>
            </a:r>
            <a:r>
              <a:rPr lang="uk-UA" sz="1800" dirty="0"/>
              <a:t>або для </a:t>
            </a:r>
            <a:r>
              <a:rPr lang="en-US" sz="1800" dirty="0"/>
              <a:t>NULL-</a:t>
            </a:r>
            <a:r>
              <a:rPr lang="uk-UA" sz="1800" dirty="0"/>
              <a:t>вказівника.</a:t>
            </a:r>
          </a:p>
        </p:txBody>
      </p:sp>
    </p:spTree>
    <p:extLst>
      <p:ext uri="{BB962C8B-B14F-4D97-AF65-F5344CB8AC3E}">
        <p14:creationId xmlns:p14="http://schemas.microsoft.com/office/powerpoint/2010/main" val="28515680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знаємо, що при компіляції і </a:t>
            </a:r>
            <a:r>
              <a:rPr lang="uk-UA" sz="1800" dirty="0" err="1"/>
              <a:t>лінкінгу</a:t>
            </a:r>
            <a:r>
              <a:rPr lang="uk-UA" sz="1800" dirty="0"/>
              <a:t> компілятор створює виконуваний файл. Коли програма запускається, виконання починається з першого рядка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До цього уроку ми оголошували </a:t>
            </a:r>
            <a:r>
              <a:rPr lang="en-US" sz="1800" dirty="0">
                <a:solidFill>
                  <a:schemeClr val="accent5">
                    <a:lumMod val="75000"/>
                  </a:schemeClr>
                </a:solidFill>
                <a:latin typeface="Consolas" panose="020B0609020204030204" pitchFamily="49" charset="0"/>
              </a:rPr>
              <a:t>main()</a:t>
            </a:r>
            <a:r>
              <a:rPr lang="en-US" sz="1800" dirty="0"/>
              <a:t> </a:t>
            </a:r>
            <a:r>
              <a:rPr lang="uk-UA" sz="1800" dirty="0"/>
              <a:t>наступним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в цій версії функції </a:t>
            </a:r>
            <a:r>
              <a:rPr lang="en-US" sz="1800" dirty="0">
                <a:solidFill>
                  <a:schemeClr val="accent5">
                    <a:lumMod val="75000"/>
                  </a:schemeClr>
                </a:solidFill>
                <a:latin typeface="Consolas" panose="020B0609020204030204" pitchFamily="49" charset="0"/>
              </a:rPr>
              <a:t>main() </a:t>
            </a:r>
            <a:r>
              <a:rPr lang="uk-UA" sz="1800" b="1" dirty="0">
                <a:highlight>
                  <a:srgbClr val="00FF00"/>
                </a:highlight>
              </a:rPr>
              <a:t>ніяких параметрів немає</a:t>
            </a:r>
            <a:r>
              <a:rPr lang="uk-UA" sz="1800" dirty="0"/>
              <a:t>. Проте, є багато програм </a:t>
            </a:r>
            <a:r>
              <a:rPr lang="uk-UA" sz="1800" b="1" dirty="0">
                <a:highlight>
                  <a:srgbClr val="00FFFF"/>
                </a:highlight>
              </a:rPr>
              <a:t>вимагають деякі вхідні дані</a:t>
            </a:r>
            <a:r>
              <a:rPr lang="uk-UA" sz="1800" dirty="0"/>
              <a:t>. Наприклад, припустимо, що ви пишете програму під назвою “</a:t>
            </a:r>
            <a:r>
              <a:rPr lang="en-US" sz="1800" dirty="0"/>
              <a:t>Picture”, </a:t>
            </a:r>
            <a:r>
              <a:rPr lang="uk-UA" sz="1800" dirty="0"/>
              <a:t>яка приймає зображення в якості вхідних даних, а потім робить з цього зображення мініатюру (зменшена версія зображення). Як функція </a:t>
            </a:r>
            <a:r>
              <a:rPr lang="en-US" sz="1800" dirty="0">
                <a:solidFill>
                  <a:schemeClr val="accent5">
                    <a:lumMod val="75000"/>
                  </a:schemeClr>
                </a:solidFill>
                <a:latin typeface="Consolas" panose="020B0609020204030204" pitchFamily="49" charset="0"/>
              </a:rPr>
              <a:t>picture() </a:t>
            </a:r>
            <a:r>
              <a:rPr lang="uk-UA" sz="1800" dirty="0"/>
              <a:t>дізнається, яке зображення потрібно прийняти і обробити? Користувач повинен повідомити програмі, який файл слід відкрити. Це можна зробити наступним чином:</a:t>
            </a:r>
          </a:p>
        </p:txBody>
      </p:sp>
      <p:pic>
        <p:nvPicPr>
          <p:cNvPr id="5" name="Рисунок 4">
            <a:extLst>
              <a:ext uri="{FF2B5EF4-FFF2-40B4-BE49-F238E27FC236}">
                <a16:creationId xmlns:a16="http://schemas.microsoft.com/office/drawing/2014/main" id="{9C41CCD0-2D81-47CC-97DF-6518EBCFE8AD}"/>
              </a:ext>
            </a:extLst>
          </p:cNvPr>
          <p:cNvPicPr>
            <a:picLocks noChangeAspect="1"/>
          </p:cNvPicPr>
          <p:nvPr/>
        </p:nvPicPr>
        <p:blipFill>
          <a:blip r:embed="rId2"/>
          <a:stretch>
            <a:fillRect/>
          </a:stretch>
        </p:blipFill>
        <p:spPr>
          <a:xfrm>
            <a:off x="3408805" y="1795560"/>
            <a:ext cx="4045292" cy="848804"/>
          </a:xfrm>
          <a:prstGeom prst="rect">
            <a:avLst/>
          </a:prstGeom>
        </p:spPr>
      </p:pic>
    </p:spTree>
    <p:extLst>
      <p:ext uri="{BB962C8B-B14F-4D97-AF65-F5344CB8AC3E}">
        <p14:creationId xmlns:p14="http://schemas.microsoft.com/office/powerpoint/2010/main" val="2072635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32E7A50-7FAA-4DF0-839A-ABFDBC57E0DE}"/>
              </a:ext>
            </a:extLst>
          </p:cNvPr>
          <p:cNvPicPr>
            <a:picLocks noChangeAspect="1"/>
          </p:cNvPicPr>
          <p:nvPr/>
        </p:nvPicPr>
        <p:blipFill>
          <a:blip r:embed="rId2"/>
          <a:stretch>
            <a:fillRect/>
          </a:stretch>
        </p:blipFill>
        <p:spPr>
          <a:xfrm>
            <a:off x="1888601" y="857691"/>
            <a:ext cx="8414795" cy="4509364"/>
          </a:xfrm>
          <a:prstGeom prst="rect">
            <a:avLst/>
          </a:prstGeom>
        </p:spPr>
      </p:pic>
    </p:spTree>
    <p:extLst>
      <p:ext uri="{BB962C8B-B14F-4D97-AF65-F5344CB8AC3E}">
        <p14:creationId xmlns:p14="http://schemas.microsoft.com/office/powerpoint/2010/main" val="24741600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Тут є </a:t>
            </a:r>
            <a:r>
              <a:rPr lang="ru-RU" sz="1800" dirty="0" err="1"/>
              <a:t>потенційна</a:t>
            </a:r>
            <a:r>
              <a:rPr lang="ru-RU" sz="1800" dirty="0"/>
              <a:t> проблема. </a:t>
            </a:r>
            <a:r>
              <a:rPr lang="ru-RU" sz="1800" dirty="0" err="1"/>
              <a:t>Кожен</a:t>
            </a:r>
            <a:r>
              <a:rPr lang="ru-RU" sz="1800" dirty="0"/>
              <a:t> раз при запуску </a:t>
            </a:r>
            <a:r>
              <a:rPr lang="ru-RU" sz="1800" dirty="0" err="1"/>
              <a:t>програма</a:t>
            </a:r>
            <a:r>
              <a:rPr lang="ru-RU" sz="1800" dirty="0"/>
              <a:t> </a:t>
            </a:r>
            <a:r>
              <a:rPr lang="ru-RU" sz="1800" dirty="0" err="1"/>
              <a:t>очікуватиме</a:t>
            </a:r>
            <a:r>
              <a:rPr lang="ru-RU" sz="1800" dirty="0"/>
              <a:t> </a:t>
            </a:r>
            <a:r>
              <a:rPr lang="ru-RU" sz="1800" dirty="0" err="1"/>
              <a:t>користувацький</a:t>
            </a:r>
            <a:r>
              <a:rPr lang="ru-RU" sz="1800" dirty="0"/>
              <a:t> </a:t>
            </a:r>
            <a:r>
              <a:rPr lang="ru-RU" sz="1800" dirty="0" err="1"/>
              <a:t>ввід</a:t>
            </a:r>
            <a:r>
              <a:rPr lang="ru-RU" sz="1800" dirty="0"/>
              <a:t>. </a:t>
            </a:r>
            <a:r>
              <a:rPr lang="ru-RU" sz="1800" dirty="0" err="1"/>
              <a:t>Це</a:t>
            </a:r>
            <a:r>
              <a:rPr lang="ru-RU" sz="1800" dirty="0"/>
              <a:t> не проблема, </a:t>
            </a:r>
            <a:r>
              <a:rPr lang="ru-RU" sz="1800" dirty="0" err="1"/>
              <a:t>якщо</a:t>
            </a:r>
            <a:r>
              <a:rPr lang="ru-RU" sz="1800" dirty="0"/>
              <a:t> </a:t>
            </a:r>
            <a:r>
              <a:rPr lang="ru-RU" sz="1800" dirty="0" err="1"/>
              <a:t>ви</a:t>
            </a:r>
            <a:r>
              <a:rPr lang="ru-RU" sz="1800" dirty="0"/>
              <a:t> </a:t>
            </a:r>
            <a:r>
              <a:rPr lang="ru-RU" sz="1800" dirty="0" err="1"/>
              <a:t>вручну</a:t>
            </a:r>
            <a:r>
              <a:rPr lang="ru-RU" sz="1800" dirty="0"/>
              <a:t> </a:t>
            </a:r>
            <a:r>
              <a:rPr lang="ru-RU" sz="1800" dirty="0" err="1"/>
              <a:t>запускаєте</a:t>
            </a:r>
            <a:r>
              <a:rPr lang="ru-RU" sz="1800" dirty="0"/>
              <a:t> </a:t>
            </a:r>
            <a:r>
              <a:rPr lang="ru-RU" sz="1800" dirty="0" err="1"/>
              <a:t>програму</a:t>
            </a:r>
            <a:r>
              <a:rPr lang="ru-RU" sz="1800" dirty="0"/>
              <a:t> з командного рядка один раз для одного </a:t>
            </a:r>
            <a:r>
              <a:rPr lang="ru-RU" sz="1800" dirty="0" err="1"/>
              <a:t>зображення</a:t>
            </a:r>
            <a:r>
              <a:rPr lang="ru-RU" sz="1800" dirty="0"/>
              <a:t>. Але </a:t>
            </a:r>
            <a:r>
              <a:rPr lang="ru-RU" sz="1800" dirty="0" err="1"/>
              <a:t>це</a:t>
            </a:r>
            <a:r>
              <a:rPr lang="ru-RU" sz="1800" dirty="0"/>
              <a:t> </a:t>
            </a:r>
            <a:r>
              <a:rPr lang="ru-RU" sz="1800" dirty="0" err="1"/>
              <a:t>вже</a:t>
            </a:r>
            <a:r>
              <a:rPr lang="ru-RU" sz="1800" dirty="0"/>
              <a:t> проблема, </a:t>
            </a:r>
            <a:r>
              <a:rPr lang="ru-RU" sz="1800" dirty="0" err="1"/>
              <a:t>якщо</a:t>
            </a:r>
            <a:r>
              <a:rPr lang="ru-RU" sz="1800" dirty="0"/>
              <a:t> </a:t>
            </a:r>
            <a:r>
              <a:rPr lang="ru-RU" sz="1800" dirty="0" err="1"/>
              <a:t>ви</a:t>
            </a:r>
            <a:r>
              <a:rPr lang="ru-RU" sz="1800" dirty="0"/>
              <a:t> </a:t>
            </a:r>
            <a:r>
              <a:rPr lang="ru-RU" sz="1800" dirty="0" err="1"/>
              <a:t>хочете</a:t>
            </a:r>
            <a:r>
              <a:rPr lang="ru-RU" sz="1800" dirty="0"/>
              <a:t> </a:t>
            </a:r>
            <a:r>
              <a:rPr lang="ru-RU" sz="1800" dirty="0" err="1"/>
              <a:t>працювати</a:t>
            </a:r>
            <a:r>
              <a:rPr lang="ru-RU" sz="1800" dirty="0"/>
              <a:t> з великою </a:t>
            </a:r>
            <a:r>
              <a:rPr lang="ru-RU" sz="1800" dirty="0" err="1"/>
              <a:t>кількістю</a:t>
            </a:r>
            <a:r>
              <a:rPr lang="ru-RU" sz="1800" dirty="0"/>
              <a:t> </a:t>
            </a:r>
            <a:r>
              <a:rPr lang="ru-RU" sz="1800" dirty="0" err="1"/>
              <a:t>файлів</a:t>
            </a:r>
            <a:r>
              <a:rPr lang="ru-RU" sz="1800" dirty="0"/>
              <a:t> </a:t>
            </a:r>
            <a:r>
              <a:rPr lang="ru-RU" sz="1800" dirty="0" err="1"/>
              <a:t>або</a:t>
            </a:r>
            <a:r>
              <a:rPr lang="ru-RU" sz="1800" dirty="0"/>
              <a:t> </a:t>
            </a:r>
            <a:r>
              <a:rPr lang="ru-RU" sz="1800" b="1" dirty="0" err="1">
                <a:highlight>
                  <a:srgbClr val="00FFFF"/>
                </a:highlight>
              </a:rPr>
              <a:t>щоб</a:t>
            </a:r>
            <a:r>
              <a:rPr lang="ru-RU" sz="1800" b="1" dirty="0">
                <a:highlight>
                  <a:srgbClr val="00FFFF"/>
                </a:highlight>
              </a:rPr>
              <a:t> </a:t>
            </a:r>
            <a:r>
              <a:rPr lang="ru-RU" sz="1800" b="1" dirty="0" err="1">
                <a:highlight>
                  <a:srgbClr val="00FFFF"/>
                </a:highlight>
              </a:rPr>
              <a:t>інша</a:t>
            </a:r>
            <a:r>
              <a:rPr lang="ru-RU" sz="1800" b="1" dirty="0">
                <a:highlight>
                  <a:srgbClr val="00FFFF"/>
                </a:highlight>
              </a:rPr>
              <a:t> </a:t>
            </a:r>
            <a:r>
              <a:rPr lang="ru-RU" sz="1800" b="1" dirty="0" err="1">
                <a:highlight>
                  <a:srgbClr val="00FFFF"/>
                </a:highlight>
              </a:rPr>
              <a:t>програма</a:t>
            </a:r>
            <a:r>
              <a:rPr lang="ru-RU" sz="1800" b="1" dirty="0">
                <a:highlight>
                  <a:srgbClr val="00FFFF"/>
                </a:highlight>
              </a:rPr>
              <a:t> мала </a:t>
            </a:r>
            <a:r>
              <a:rPr lang="ru-RU" sz="1800" b="1" dirty="0" err="1">
                <a:highlight>
                  <a:srgbClr val="00FFFF"/>
                </a:highlight>
              </a:rPr>
              <a:t>можливість</a:t>
            </a:r>
            <a:r>
              <a:rPr lang="ru-RU" sz="1800" b="1" dirty="0">
                <a:highlight>
                  <a:srgbClr val="00FFFF"/>
                </a:highlight>
              </a:rPr>
              <a:t> </a:t>
            </a:r>
            <a:r>
              <a:rPr lang="ru-RU" sz="1800" b="1" dirty="0" err="1">
                <a:highlight>
                  <a:srgbClr val="00FFFF"/>
                </a:highlight>
              </a:rPr>
              <a:t>запустити</a:t>
            </a:r>
            <a:r>
              <a:rPr lang="ru-RU" sz="1800" b="1" dirty="0">
                <a:highlight>
                  <a:srgbClr val="00FFFF"/>
                </a:highlight>
              </a:rPr>
              <a:t> </a:t>
            </a:r>
            <a:r>
              <a:rPr lang="ru-RU" sz="1800" b="1" dirty="0" err="1">
                <a:highlight>
                  <a:srgbClr val="00FFFF"/>
                </a:highlight>
              </a:rPr>
              <a:t>цю</a:t>
            </a:r>
            <a:r>
              <a:rPr lang="ru-RU" sz="1800" b="1" dirty="0">
                <a:highlight>
                  <a:srgbClr val="00FFFF"/>
                </a:highlight>
              </a:rPr>
              <a:t> </a:t>
            </a:r>
            <a:r>
              <a:rPr lang="ru-RU" sz="1800" b="1" dirty="0" err="1">
                <a:highlight>
                  <a:srgbClr val="00FFFF"/>
                </a:highlight>
              </a:rPr>
              <a:t>програму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Розглянемо</a:t>
            </a:r>
            <a:r>
              <a:rPr lang="ru-RU" sz="1800" dirty="0"/>
              <a:t> </a:t>
            </a:r>
            <a:r>
              <a:rPr lang="ru-RU" sz="1800" dirty="0" err="1"/>
              <a:t>це</a:t>
            </a:r>
            <a:r>
              <a:rPr lang="ru-RU" sz="1800" dirty="0"/>
              <a:t> детально. </a:t>
            </a:r>
            <a:r>
              <a:rPr lang="ru-RU" sz="1800" dirty="0" err="1"/>
              <a:t>Наприклад</a:t>
            </a:r>
            <a:r>
              <a:rPr lang="ru-RU" sz="1800" dirty="0"/>
              <a:t>, </a:t>
            </a:r>
            <a:r>
              <a:rPr lang="ru-RU" sz="1800" dirty="0" err="1"/>
              <a:t>ви</a:t>
            </a:r>
            <a:r>
              <a:rPr lang="ru-RU" sz="1800" dirty="0"/>
              <a:t> </a:t>
            </a:r>
            <a:r>
              <a:rPr lang="ru-RU" sz="1800" dirty="0" err="1"/>
              <a:t>хочете</a:t>
            </a:r>
            <a:r>
              <a:rPr lang="ru-RU" sz="1800" dirty="0"/>
              <a:t> </a:t>
            </a:r>
            <a:r>
              <a:rPr lang="ru-RU" sz="1800" dirty="0" err="1"/>
              <a:t>створити</a:t>
            </a:r>
            <a:r>
              <a:rPr lang="ru-RU" sz="1800" dirty="0"/>
              <a:t> </a:t>
            </a:r>
            <a:r>
              <a:rPr lang="ru-RU" sz="1800" dirty="0" err="1"/>
              <a:t>мініатюри</a:t>
            </a:r>
            <a:r>
              <a:rPr lang="ru-RU" sz="1800" dirty="0"/>
              <a:t> для </a:t>
            </a:r>
            <a:r>
              <a:rPr lang="ru-RU" sz="1800" dirty="0" err="1"/>
              <a:t>всіх</a:t>
            </a:r>
            <a:r>
              <a:rPr lang="ru-RU" sz="1800" dirty="0"/>
              <a:t> </a:t>
            </a:r>
            <a:r>
              <a:rPr lang="ru-RU" sz="1800" dirty="0" err="1"/>
              <a:t>файлів-зображень</a:t>
            </a:r>
            <a:r>
              <a:rPr lang="ru-RU" sz="1800" dirty="0"/>
              <a:t>, </a:t>
            </a:r>
            <a:r>
              <a:rPr lang="ru-RU" sz="1800" dirty="0" err="1"/>
              <a:t>які</a:t>
            </a:r>
            <a:r>
              <a:rPr lang="ru-RU" sz="1800" dirty="0"/>
              <a:t> </a:t>
            </a:r>
            <a:r>
              <a:rPr lang="ru-RU" sz="1800" dirty="0" err="1"/>
              <a:t>знаходяться</a:t>
            </a:r>
            <a:r>
              <a:rPr lang="ru-RU" sz="1800" dirty="0"/>
              <a:t> в </a:t>
            </a:r>
            <a:r>
              <a:rPr lang="ru-RU" sz="1800" dirty="0" err="1"/>
              <a:t>певному</a:t>
            </a:r>
            <a:r>
              <a:rPr lang="ru-RU" sz="1800" dirty="0"/>
              <a:t> </a:t>
            </a:r>
            <a:r>
              <a:rPr lang="ru-RU" sz="1800" dirty="0" err="1"/>
              <a:t>каталозі</a:t>
            </a:r>
            <a:r>
              <a:rPr lang="ru-RU" sz="1800" dirty="0"/>
              <a:t>. Як </a:t>
            </a:r>
            <a:r>
              <a:rPr lang="ru-RU" sz="1800" dirty="0" err="1"/>
              <a:t>це</a:t>
            </a:r>
            <a:r>
              <a:rPr lang="ru-RU" sz="1800" dirty="0"/>
              <a:t> </a:t>
            </a:r>
            <a:r>
              <a:rPr lang="ru-RU" sz="1800" dirty="0" err="1"/>
              <a:t>зробити</a:t>
            </a:r>
            <a:r>
              <a:rPr lang="ru-RU" sz="1800" dirty="0"/>
              <a:t>? Ви можете </a:t>
            </a:r>
            <a:r>
              <a:rPr lang="ru-RU" sz="1800" dirty="0" err="1"/>
              <a:t>запускати</a:t>
            </a:r>
            <a:r>
              <a:rPr lang="ru-RU" sz="1800" dirty="0"/>
              <a:t> </a:t>
            </a:r>
            <a:r>
              <a:rPr lang="ru-RU" sz="1800" dirty="0" err="1"/>
              <a:t>цю</a:t>
            </a:r>
            <a:r>
              <a:rPr lang="ru-RU" sz="1800" dirty="0"/>
              <a:t> </a:t>
            </a:r>
            <a:r>
              <a:rPr lang="ru-RU" sz="1800" dirty="0" err="1"/>
              <a:t>програму</a:t>
            </a:r>
            <a:r>
              <a:rPr lang="ru-RU" sz="1800" dirty="0"/>
              <a:t> </a:t>
            </a:r>
            <a:r>
              <a:rPr lang="ru-RU" sz="1800" dirty="0" err="1"/>
              <a:t>стільки</a:t>
            </a:r>
            <a:r>
              <a:rPr lang="ru-RU" sz="1800" dirty="0"/>
              <a:t> раз, </a:t>
            </a:r>
            <a:r>
              <a:rPr lang="ru-RU" sz="1800" dirty="0" err="1"/>
              <a:t>скільки</a:t>
            </a:r>
            <a:r>
              <a:rPr lang="ru-RU" sz="1800" dirty="0"/>
              <a:t> є </a:t>
            </a:r>
            <a:r>
              <a:rPr lang="ru-RU" sz="1800" dirty="0" err="1"/>
              <a:t>зображень</a:t>
            </a:r>
            <a:r>
              <a:rPr lang="ru-RU" sz="1800" dirty="0"/>
              <a:t> в </a:t>
            </a:r>
            <a:r>
              <a:rPr lang="ru-RU" sz="1800" dirty="0" err="1"/>
              <a:t>каталозі</a:t>
            </a:r>
            <a:r>
              <a:rPr lang="ru-RU" sz="1800" dirty="0"/>
              <a:t>, </a:t>
            </a:r>
            <a:r>
              <a:rPr lang="ru-RU" sz="1800" dirty="0" err="1"/>
              <a:t>ввівши</a:t>
            </a:r>
            <a:r>
              <a:rPr lang="ru-RU" sz="1800" dirty="0"/>
              <a:t> </a:t>
            </a:r>
            <a:r>
              <a:rPr lang="ru-RU" sz="1800" dirty="0" err="1"/>
              <a:t>кожне</a:t>
            </a:r>
            <a:r>
              <a:rPr lang="ru-RU" sz="1800" dirty="0"/>
              <a:t> </a:t>
            </a:r>
            <a:r>
              <a:rPr lang="ru-RU" sz="1800" dirty="0" err="1"/>
              <a:t>ім’я</a:t>
            </a:r>
            <a:r>
              <a:rPr lang="ru-RU" sz="1800" dirty="0"/>
              <a:t> файлу </a:t>
            </a:r>
            <a:r>
              <a:rPr lang="ru-RU" sz="1800" dirty="0" err="1"/>
              <a:t>вручну</a:t>
            </a:r>
            <a:r>
              <a:rPr lang="ru-RU" sz="1800" dirty="0"/>
              <a:t>. </a:t>
            </a:r>
            <a:r>
              <a:rPr lang="ru-RU" sz="1800" dirty="0" err="1"/>
              <a:t>Однак</a:t>
            </a:r>
            <a:r>
              <a:rPr lang="ru-RU" sz="1800" dirty="0"/>
              <a:t>, </a:t>
            </a:r>
            <a:r>
              <a:rPr lang="ru-RU" sz="1800" dirty="0" err="1"/>
              <a:t>якщо</a:t>
            </a:r>
            <a:r>
              <a:rPr lang="ru-RU" sz="1800" dirty="0"/>
              <a:t> є </a:t>
            </a:r>
            <a:r>
              <a:rPr lang="ru-RU" sz="1800" dirty="0" err="1"/>
              <a:t>сотні</a:t>
            </a:r>
            <a:r>
              <a:rPr lang="ru-RU" sz="1800" dirty="0"/>
              <a:t> </a:t>
            </a:r>
            <a:r>
              <a:rPr lang="ru-RU" sz="1800" dirty="0" err="1"/>
              <a:t>зображень</a:t>
            </a:r>
            <a:r>
              <a:rPr lang="ru-RU" sz="1800" dirty="0"/>
              <a:t>, </a:t>
            </a:r>
            <a:r>
              <a:rPr lang="ru-RU" sz="1800" dirty="0" err="1"/>
              <a:t>такий</a:t>
            </a:r>
            <a:r>
              <a:rPr lang="ru-RU" sz="1800" dirty="0"/>
              <a:t> </a:t>
            </a:r>
            <a:r>
              <a:rPr lang="ru-RU" sz="1800" dirty="0" err="1"/>
              <a:t>підхід</a:t>
            </a:r>
            <a:r>
              <a:rPr lang="ru-RU" sz="1800" dirty="0"/>
              <a:t> буде, </a:t>
            </a:r>
            <a:r>
              <a:rPr lang="ru-RU" sz="1800" dirty="0" err="1"/>
              <a:t>м’яко</a:t>
            </a:r>
            <a:r>
              <a:rPr lang="ru-RU" sz="1800" dirty="0"/>
              <a:t> </a:t>
            </a:r>
            <a:r>
              <a:rPr lang="ru-RU" sz="1800" dirty="0" err="1"/>
              <a:t>кажучи</a:t>
            </a:r>
            <a:r>
              <a:rPr lang="ru-RU" sz="1800" dirty="0"/>
              <a:t>, не </a:t>
            </a:r>
            <a:r>
              <a:rPr lang="ru-RU" sz="1800" dirty="0" err="1"/>
              <a:t>дуже</a:t>
            </a:r>
            <a:r>
              <a:rPr lang="ru-RU" sz="1800" dirty="0"/>
              <a:t> </a:t>
            </a:r>
            <a:r>
              <a:rPr lang="ru-RU" sz="1800" dirty="0" err="1"/>
              <a:t>ефективним</a:t>
            </a:r>
            <a:r>
              <a:rPr lang="ru-RU" sz="1800" dirty="0"/>
              <a:t>! </a:t>
            </a:r>
            <a:r>
              <a:rPr lang="ru-RU" sz="1800" dirty="0" err="1"/>
              <a:t>Рішення</a:t>
            </a:r>
            <a:r>
              <a:rPr lang="ru-RU" sz="1800" dirty="0"/>
              <a:t> — </a:t>
            </a:r>
            <a:r>
              <a:rPr lang="ru-RU" sz="1800" dirty="0" err="1"/>
              <a:t>написати</a:t>
            </a:r>
            <a:r>
              <a:rPr lang="ru-RU" sz="1800" dirty="0"/>
              <a:t> </a:t>
            </a:r>
            <a:r>
              <a:rPr lang="ru-RU" sz="1800" dirty="0" err="1"/>
              <a:t>програму</a:t>
            </a:r>
            <a:r>
              <a:rPr lang="ru-RU" sz="1800" dirty="0"/>
              <a:t>, яка </a:t>
            </a:r>
            <a:r>
              <a:rPr lang="ru-RU" sz="1800" dirty="0" err="1"/>
              <a:t>перебирає</a:t>
            </a:r>
            <a:r>
              <a:rPr lang="ru-RU" sz="1800" dirty="0"/>
              <a:t> </a:t>
            </a:r>
            <a:r>
              <a:rPr lang="ru-RU" sz="1800" dirty="0" err="1"/>
              <a:t>кожне</a:t>
            </a:r>
            <a:r>
              <a:rPr lang="ru-RU" sz="1800" dirty="0"/>
              <a:t> </a:t>
            </a:r>
            <a:r>
              <a:rPr lang="ru-RU" sz="1800" dirty="0" err="1"/>
              <a:t>ім’я</a:t>
            </a:r>
            <a:r>
              <a:rPr lang="ru-RU" sz="1800" dirty="0"/>
              <a:t> файлу в </a:t>
            </a:r>
            <a:r>
              <a:rPr lang="ru-RU" sz="1800" dirty="0" err="1"/>
              <a:t>каталозі</a:t>
            </a:r>
            <a:r>
              <a:rPr lang="ru-RU" sz="1800" dirty="0"/>
              <a:t>, </a:t>
            </a:r>
            <a:r>
              <a:rPr lang="ru-RU" sz="1800" dirty="0" err="1"/>
              <a:t>викликаючи</a:t>
            </a:r>
            <a:r>
              <a:rPr lang="ru-RU" sz="1800" dirty="0"/>
              <a:t> кожного разу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picture</a:t>
            </a:r>
            <a:r>
              <a:rPr lang="ru-RU" sz="1800" dirty="0">
                <a:solidFill>
                  <a:schemeClr val="accent5">
                    <a:lumMod val="75000"/>
                  </a:schemeClr>
                </a:solidFill>
                <a:latin typeface="Consolas" panose="020B0609020204030204" pitchFamily="49" charset="0"/>
              </a:rPr>
              <a:t>() </a:t>
            </a:r>
            <a:r>
              <a:rPr lang="ru-RU" sz="1800" dirty="0"/>
              <a:t>для кожного файлу.</a:t>
            </a:r>
            <a:endParaRPr lang="uk-UA" sz="1800" dirty="0"/>
          </a:p>
        </p:txBody>
      </p:sp>
    </p:spTree>
    <p:extLst>
      <p:ext uri="{BB962C8B-B14F-4D97-AF65-F5344CB8AC3E}">
        <p14:creationId xmlns:p14="http://schemas.microsoft.com/office/powerpoint/2010/main" val="94722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окрім англійської мови у світі є й інші, алфавіти яких також потрібно подавати за допомогою таблиць кодувань. Тоді 127 символів явно недостатньо, щоб можна було працювати з іншими мовами. Для вирішення цього питання кодування </a:t>
            </a:r>
            <a:r>
              <a:rPr lang="en-US" sz="1800" dirty="0"/>
              <a:t>ASCII </a:t>
            </a:r>
            <a:r>
              <a:rPr lang="uk-UA" sz="1800" dirty="0"/>
              <a:t>розвивалося і паралельно з'являлися інші стандарти. </a:t>
            </a:r>
            <a:r>
              <a:rPr lang="uk-UA" sz="1800" b="1" dirty="0">
                <a:highlight>
                  <a:srgbClr val="00FF00"/>
                </a:highlight>
              </a:rPr>
              <a:t>Кожен символ став кодуватися </a:t>
            </a:r>
            <a:r>
              <a:rPr lang="uk-UA" sz="1800" b="1" dirty="0" err="1">
                <a:highlight>
                  <a:srgbClr val="00FF00"/>
                </a:highlight>
              </a:rPr>
              <a:t>восьмибітним</a:t>
            </a:r>
            <a:r>
              <a:rPr lang="uk-UA" sz="1800" b="1" dirty="0">
                <a:highlight>
                  <a:srgbClr val="00FF00"/>
                </a:highlight>
              </a:rPr>
              <a:t> кодом</a:t>
            </a:r>
            <a:r>
              <a:rPr lang="uk-UA" sz="1800" dirty="0"/>
              <a:t> і, відповідно, склад алфавіту вже становив </a:t>
            </a:r>
            <a:r>
              <a:rPr lang="uk-UA" sz="1800" b="1" dirty="0">
                <a:highlight>
                  <a:srgbClr val="00FF00"/>
                </a:highlight>
              </a:rPr>
              <a:t>256 символів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Перша половина таблиці кодування </a:t>
            </a:r>
            <a:r>
              <a:rPr lang="en-US" sz="1800" dirty="0"/>
              <a:t>ASCII </a:t>
            </a:r>
            <a:r>
              <a:rPr lang="uk-UA" sz="1800" dirty="0"/>
              <a:t>залишалася незмінною. Нижня частина таблиці </a:t>
            </a:r>
            <a:r>
              <a:rPr lang="en-US" sz="1800" dirty="0"/>
              <a:t>ASCII </a:t>
            </a:r>
            <a:r>
              <a:rPr lang="uk-UA" sz="1800" dirty="0"/>
              <a:t>кодування.</a:t>
            </a:r>
          </a:p>
        </p:txBody>
      </p:sp>
    </p:spTree>
    <p:extLst>
      <p:ext uri="{BB962C8B-B14F-4D97-AF65-F5344CB8AC3E}">
        <p14:creationId xmlns:p14="http://schemas.microsoft.com/office/powerpoint/2010/main" val="36441697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розглянемо випадок, коли у вас є вебсайт, і ви хочете, щоб він створював мініатюру кожен раз, коли користувач завантажує зображення на сайт. Ця програма не може приймати вхідні дані з Інтернету і виникає логічне запитання: “Як тоді вводити ім’я файлу?”. Виходом є виклик </a:t>
            </a:r>
            <a:r>
              <a:rPr lang="uk-UA" sz="1800" dirty="0" err="1"/>
              <a:t>вебсервером</a:t>
            </a:r>
            <a:r>
              <a:rPr lang="uk-UA" sz="1800" dirty="0"/>
              <a:t> функції </a:t>
            </a:r>
            <a:r>
              <a:rPr lang="en-US" sz="1800" dirty="0">
                <a:solidFill>
                  <a:schemeClr val="accent5">
                    <a:lumMod val="75000"/>
                  </a:schemeClr>
                </a:solidFill>
                <a:latin typeface="Consolas" panose="020B0609020204030204" pitchFamily="49" charset="0"/>
              </a:rPr>
              <a:t>picture() </a:t>
            </a:r>
            <a:r>
              <a:rPr lang="uk-UA" sz="1800" dirty="0"/>
              <a:t>автоматично кожного разу після завантаження файлу.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обох випадках нам потрібно, щоб зовнішня програма передавала ім’я файлу в якості вхідних даних в нашу програму при її запуску, замість того, щоб функція </a:t>
            </a:r>
            <a:r>
              <a:rPr lang="en-US" sz="1800" dirty="0">
                <a:solidFill>
                  <a:schemeClr val="accent5">
                    <a:lumMod val="75000"/>
                  </a:schemeClr>
                </a:solidFill>
                <a:latin typeface="Consolas" panose="020B0609020204030204" pitchFamily="49" charset="0"/>
              </a:rPr>
              <a:t>picture() </a:t>
            </a:r>
            <a:r>
              <a:rPr lang="uk-UA" sz="1800" dirty="0"/>
              <a:t>очікувала, поки користувач вручну введе ім’я файлу.</a:t>
            </a:r>
          </a:p>
        </p:txBody>
      </p:sp>
    </p:spTree>
    <p:extLst>
      <p:ext uri="{BB962C8B-B14F-4D97-AF65-F5344CB8AC3E}">
        <p14:creationId xmlns:p14="http://schemas.microsoft.com/office/powerpoint/2010/main" val="37284041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Аргументи командного рядка </a:t>
            </a:r>
            <a:r>
              <a:rPr lang="uk-UA" sz="1800" dirty="0"/>
              <a:t>— це необов’язкові рядкові аргументи, що передаються операційною системою в програму при її запуску. Програма може їх використовувати в якості вхідних даних, або ігнорувати. Подібно до того, як параметри однієї функції надають дані для параметрів іншої функції, так і аргументи командного рядка надають можливість людям або програмам надавати вхідні дані для програми.</a:t>
            </a:r>
          </a:p>
        </p:txBody>
      </p:sp>
    </p:spTree>
    <p:extLst>
      <p:ext uri="{BB962C8B-B14F-4D97-AF65-F5344CB8AC3E}">
        <p14:creationId xmlns:p14="http://schemas.microsoft.com/office/powerpoint/2010/main" val="26473802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Передача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FAF3A5B-0259-4BD6-8EED-9FF38891310E}"/>
              </a:ext>
            </a:extLst>
          </p:cNvPr>
          <p:cNvPicPr>
            <a:picLocks noChangeAspect="1"/>
          </p:cNvPicPr>
          <p:nvPr/>
        </p:nvPicPr>
        <p:blipFill>
          <a:blip r:embed="rId2"/>
          <a:stretch>
            <a:fillRect/>
          </a:stretch>
        </p:blipFill>
        <p:spPr>
          <a:xfrm>
            <a:off x="2471230" y="1203123"/>
            <a:ext cx="7249537" cy="4058216"/>
          </a:xfrm>
          <a:prstGeom prst="rect">
            <a:avLst/>
          </a:prstGeom>
        </p:spPr>
      </p:pic>
    </p:spTree>
    <p:extLst>
      <p:ext uri="{BB962C8B-B14F-4D97-AF65-F5344CB8AC3E}">
        <p14:creationId xmlns:p14="http://schemas.microsoft.com/office/powerpoint/2010/main" val="26056103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Передача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32F78CF-B624-4308-B7A9-2D752D8F58B3}"/>
              </a:ext>
            </a:extLst>
          </p:cNvPr>
          <p:cNvPicPr>
            <a:picLocks noChangeAspect="1"/>
          </p:cNvPicPr>
          <p:nvPr/>
        </p:nvPicPr>
        <p:blipFill>
          <a:blip r:embed="rId2"/>
          <a:stretch>
            <a:fillRect/>
          </a:stretch>
        </p:blipFill>
        <p:spPr>
          <a:xfrm>
            <a:off x="2259483" y="1076504"/>
            <a:ext cx="7673034" cy="2781574"/>
          </a:xfrm>
          <a:prstGeom prst="rect">
            <a:avLst/>
          </a:prstGeom>
        </p:spPr>
      </p:pic>
      <p:pic>
        <p:nvPicPr>
          <p:cNvPr id="7" name="Рисунок 6">
            <a:extLst>
              <a:ext uri="{FF2B5EF4-FFF2-40B4-BE49-F238E27FC236}">
                <a16:creationId xmlns:a16="http://schemas.microsoft.com/office/drawing/2014/main" id="{89BACFB9-3E44-40F1-922D-91743704024C}"/>
              </a:ext>
            </a:extLst>
          </p:cNvPr>
          <p:cNvPicPr>
            <a:picLocks noChangeAspect="1"/>
          </p:cNvPicPr>
          <p:nvPr/>
        </p:nvPicPr>
        <p:blipFill>
          <a:blip r:embed="rId3"/>
          <a:stretch>
            <a:fillRect/>
          </a:stretch>
        </p:blipFill>
        <p:spPr>
          <a:xfrm>
            <a:off x="2424291" y="4052736"/>
            <a:ext cx="7343416" cy="2705082"/>
          </a:xfrm>
          <a:prstGeom prst="rect">
            <a:avLst/>
          </a:prstGeom>
        </p:spPr>
      </p:pic>
    </p:spTree>
    <p:extLst>
      <p:ext uri="{BB962C8B-B14F-4D97-AF65-F5344CB8AC3E}">
        <p14:creationId xmlns:p14="http://schemas.microsoft.com/office/powerpoint/2010/main" val="16666990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a:t>Передача аргументів командного рядка</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5BBE6D9-C158-46CA-8B0B-39ACFCB26973}"/>
              </a:ext>
            </a:extLst>
          </p:cNvPr>
          <p:cNvPicPr>
            <a:picLocks noChangeAspect="1"/>
          </p:cNvPicPr>
          <p:nvPr/>
        </p:nvPicPr>
        <p:blipFill>
          <a:blip r:embed="rId2"/>
          <a:stretch>
            <a:fillRect/>
          </a:stretch>
        </p:blipFill>
        <p:spPr>
          <a:xfrm>
            <a:off x="1451913" y="1190312"/>
            <a:ext cx="9288171" cy="4477375"/>
          </a:xfrm>
          <a:prstGeom prst="rect">
            <a:avLst/>
          </a:prstGeom>
        </p:spPr>
      </p:pic>
    </p:spTree>
    <p:extLst>
      <p:ext uri="{BB962C8B-B14F-4D97-AF65-F5344CB8AC3E}">
        <p14:creationId xmlns:p14="http://schemas.microsoft.com/office/powerpoint/2010/main" val="29514965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a:t>Передача аргументів командного рядка</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Виконувані програми можуть запускатися в командному рядку через виклик. Наприклад, для запуску виконуваного файлу </a:t>
            </a:r>
            <a:r>
              <a:rPr lang="en-US" sz="1800" dirty="0" err="1">
                <a:solidFill>
                  <a:schemeClr val="accent5">
                    <a:lumMod val="75000"/>
                  </a:schemeClr>
                </a:solidFill>
                <a:latin typeface="Consolas" panose="020B0609020204030204" pitchFamily="49" charset="0"/>
              </a:rPr>
              <a:t>MyProgram</a:t>
            </a:r>
            <a:r>
              <a:rPr lang="en-US" sz="1800" dirty="0"/>
              <a:t>, </a:t>
            </a:r>
            <a:r>
              <a:rPr lang="uk-UA" sz="1800" dirty="0"/>
              <a:t>який знаходиться в кореневому каталозі диска </a:t>
            </a:r>
            <a:r>
              <a:rPr lang="en-US" sz="1800" dirty="0">
                <a:solidFill>
                  <a:schemeClr val="accent5">
                    <a:lumMod val="75000"/>
                  </a:schemeClr>
                </a:solidFill>
                <a:latin typeface="Consolas" panose="020B0609020204030204" pitchFamily="49" charset="0"/>
              </a:rPr>
              <a:t>C</a:t>
            </a:r>
            <a:r>
              <a:rPr lang="en-US" sz="1800" dirty="0"/>
              <a:t> </a:t>
            </a:r>
            <a:r>
              <a:rPr lang="uk-UA" sz="1800" dirty="0"/>
              <a:t>в </a:t>
            </a:r>
            <a:r>
              <a:rPr lang="en-US" sz="1800" dirty="0"/>
              <a:t>Windows, </a:t>
            </a:r>
            <a:r>
              <a:rPr lang="uk-UA" sz="1800" dirty="0"/>
              <a:t>вам потрібно ввести: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C:\&gt;MyProgram</a:t>
            </a:r>
            <a:endParaRPr lang="en-US" sz="1800" dirty="0"/>
          </a:p>
          <a:p>
            <a:pPr marL="540000" indent="360000">
              <a:lnSpc>
                <a:spcPct val="150000"/>
              </a:lnSpc>
              <a:spcBef>
                <a:spcPts val="0"/>
              </a:spcBef>
              <a:buNone/>
            </a:pPr>
            <a:r>
              <a:rPr lang="uk-UA" sz="1800" dirty="0"/>
              <a:t>Щоб передати аргументи командного рядка в </a:t>
            </a:r>
            <a:r>
              <a:rPr lang="en-US" sz="1800" dirty="0" err="1">
                <a:solidFill>
                  <a:schemeClr val="accent5">
                    <a:lumMod val="75000"/>
                  </a:schemeClr>
                </a:solidFill>
                <a:latin typeface="Consolas" panose="020B0609020204030204" pitchFamily="49" charset="0"/>
              </a:rPr>
              <a:t>MyProgram</a:t>
            </a:r>
            <a:r>
              <a:rPr lang="en-US" sz="1800" dirty="0"/>
              <a:t>, </a:t>
            </a:r>
            <a:r>
              <a:rPr lang="uk-UA" sz="1800" dirty="0"/>
              <a:t>вам потрібно буде їх просто перерахувати після імені виконуваного файлу:</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C:\&gt;MyProgram SomeContent.txt</a:t>
            </a:r>
            <a:endParaRPr lang="en-US" sz="1800" dirty="0"/>
          </a:p>
          <a:p>
            <a:pPr marL="540000" indent="360000">
              <a:lnSpc>
                <a:spcPct val="150000"/>
              </a:lnSpc>
              <a:spcBef>
                <a:spcPts val="0"/>
              </a:spcBef>
              <a:buNone/>
            </a:pPr>
            <a:r>
              <a:rPr lang="uk-UA" sz="1800" dirty="0"/>
              <a:t>Тепер, при запуску </a:t>
            </a:r>
            <a:r>
              <a:rPr lang="en-US" sz="1800" dirty="0" err="1">
                <a:solidFill>
                  <a:schemeClr val="accent5">
                    <a:lumMod val="75000"/>
                  </a:schemeClr>
                </a:solidFill>
                <a:latin typeface="Consolas" panose="020B0609020204030204" pitchFamily="49" charset="0"/>
              </a:rPr>
              <a:t>MyProgram</a:t>
            </a:r>
            <a:r>
              <a:rPr lang="en-US" sz="1800" dirty="0"/>
              <a:t>, </a:t>
            </a:r>
            <a:r>
              <a:rPr lang="en-US" sz="1800" dirty="0">
                <a:solidFill>
                  <a:schemeClr val="accent5">
                    <a:lumMod val="75000"/>
                  </a:schemeClr>
                </a:solidFill>
                <a:latin typeface="Consolas" panose="020B0609020204030204" pitchFamily="49" charset="0"/>
              </a:rPr>
              <a:t>SomeContent.txt </a:t>
            </a:r>
            <a:r>
              <a:rPr lang="uk-UA" sz="1800" dirty="0"/>
              <a:t>буде наданий в якості аргументу командного рядка. Програма може мати декілька аргументів командного рядка, розділених пробілами: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C:\&gt;MyProgram SomeContent.txt SomeOtherContent.txt</a:t>
            </a:r>
            <a:endParaRPr lang="en-US" sz="1800" dirty="0"/>
          </a:p>
          <a:p>
            <a:pPr marL="540000" indent="360000">
              <a:lnSpc>
                <a:spcPct val="150000"/>
              </a:lnSpc>
              <a:spcBef>
                <a:spcPts val="0"/>
              </a:spcBef>
              <a:buNone/>
            </a:pPr>
            <a:r>
              <a:rPr lang="uk-UA" sz="1800" dirty="0"/>
              <a:t>Це також працює і з </a:t>
            </a:r>
            <a:r>
              <a:rPr lang="en-US" sz="1800" dirty="0"/>
              <a:t>Linux (</a:t>
            </a:r>
            <a:r>
              <a:rPr lang="uk-UA" sz="1800" dirty="0"/>
              <a:t>хоча структура каталогів відрізнятиметься від структури каталогів в </a:t>
            </a:r>
            <a:r>
              <a:rPr lang="en-US" sz="1800" dirty="0"/>
              <a:t>Windows).</a:t>
            </a:r>
            <a:endParaRPr lang="uk-UA" sz="1800" dirty="0"/>
          </a:p>
        </p:txBody>
      </p:sp>
    </p:spTree>
    <p:extLst>
      <p:ext uri="{BB962C8B-B14F-4D97-AF65-F5344CB8AC3E}">
        <p14:creationId xmlns:p14="http://schemas.microsoft.com/office/powerpoint/2010/main" val="19955498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Передача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ви</a:t>
            </a:r>
            <a:r>
              <a:rPr lang="ru-RU" sz="1800" dirty="0"/>
              <a:t> </a:t>
            </a:r>
            <a:r>
              <a:rPr lang="ru-RU" sz="1800" dirty="0" err="1"/>
              <a:t>запускаєте</a:t>
            </a:r>
            <a:r>
              <a:rPr lang="ru-RU" sz="1800" dirty="0"/>
              <a:t> свою </a:t>
            </a:r>
            <a:r>
              <a:rPr lang="ru-RU" sz="1800" dirty="0" err="1"/>
              <a:t>програму</a:t>
            </a:r>
            <a:r>
              <a:rPr lang="ru-RU" sz="1800" dirty="0"/>
              <a:t> з </a:t>
            </a:r>
            <a:r>
              <a:rPr lang="ru-RU" sz="1800" dirty="0" err="1"/>
              <a:t>середовища</a:t>
            </a:r>
            <a:r>
              <a:rPr lang="ru-RU" sz="1800" dirty="0"/>
              <a:t> IDE, то ваша IDE повинна </a:t>
            </a:r>
            <a:r>
              <a:rPr lang="ru-RU" sz="1800" dirty="0" err="1"/>
              <a:t>надати</a:t>
            </a:r>
            <a:r>
              <a:rPr lang="ru-RU" sz="1800" dirty="0"/>
              <a:t> </a:t>
            </a:r>
            <a:r>
              <a:rPr lang="ru-RU" sz="1800" dirty="0" err="1"/>
              <a:t>спосіб</a:t>
            </a:r>
            <a:r>
              <a:rPr lang="ru-RU" sz="1800" dirty="0"/>
              <a:t> вводу </a:t>
            </a:r>
            <a:r>
              <a:rPr lang="ru-RU" sz="1800" dirty="0" err="1"/>
              <a:t>аргументів</a:t>
            </a:r>
            <a:r>
              <a:rPr lang="ru-RU" sz="1800" dirty="0"/>
              <a:t> командного рядка.</a:t>
            </a:r>
            <a:endParaRPr lang="en-US" sz="1800" dirty="0"/>
          </a:p>
          <a:p>
            <a:pPr marL="540000" indent="360000">
              <a:lnSpc>
                <a:spcPct val="150000"/>
              </a:lnSpc>
              <a:spcBef>
                <a:spcPts val="0"/>
              </a:spcBef>
              <a:buNone/>
            </a:pPr>
            <a:r>
              <a:rPr lang="ru-RU" sz="1800" b="1" dirty="0">
                <a:highlight>
                  <a:srgbClr val="00FF00"/>
                </a:highlight>
              </a:rPr>
              <a:t>Для </a:t>
            </a:r>
            <a:r>
              <a:rPr lang="ru-RU" sz="1800" b="1" dirty="0" err="1">
                <a:highlight>
                  <a:srgbClr val="00FF00"/>
                </a:highlight>
              </a:rPr>
              <a:t>користувачів</a:t>
            </a:r>
            <a:r>
              <a:rPr lang="ru-RU" sz="1800" b="1" dirty="0">
                <a:highlight>
                  <a:srgbClr val="00FF00"/>
                </a:highlight>
              </a:rPr>
              <a:t> Visual Studio</a:t>
            </a:r>
            <a:r>
              <a:rPr lang="ru-RU" sz="1800" dirty="0"/>
              <a:t>: </a:t>
            </a:r>
            <a:r>
              <a:rPr lang="ru-RU" sz="1800" dirty="0" err="1"/>
              <a:t>Клацніть</a:t>
            </a:r>
            <a:r>
              <a:rPr lang="ru-RU" sz="1800" dirty="0"/>
              <a:t> правою </a:t>
            </a:r>
            <a:r>
              <a:rPr lang="ru-RU" sz="1800" dirty="0" err="1"/>
              <a:t>кнопкою</a:t>
            </a:r>
            <a:r>
              <a:rPr lang="ru-RU" sz="1800" dirty="0"/>
              <a:t> </a:t>
            </a:r>
            <a:r>
              <a:rPr lang="ru-RU" sz="1800" dirty="0" err="1"/>
              <a:t>миші</a:t>
            </a:r>
            <a:r>
              <a:rPr lang="ru-RU" sz="1800" dirty="0"/>
              <a:t> по </a:t>
            </a:r>
            <a:r>
              <a:rPr lang="ru-RU" sz="1800" dirty="0" err="1"/>
              <a:t>потрібному</a:t>
            </a:r>
            <a:r>
              <a:rPr lang="ru-RU" sz="1800" dirty="0"/>
              <a:t> проекту в меню "Обозреватель решений" &gt; "Свойства":</a:t>
            </a:r>
            <a:endParaRPr lang="uk-UA" sz="1800" dirty="0"/>
          </a:p>
        </p:txBody>
      </p:sp>
      <p:pic>
        <p:nvPicPr>
          <p:cNvPr id="61443" name="Picture 3">
            <a:extLst>
              <a:ext uri="{FF2B5EF4-FFF2-40B4-BE49-F238E27FC236}">
                <a16:creationId xmlns:a16="http://schemas.microsoft.com/office/drawing/2014/main" id="{93BD35E2-1CC2-4C4D-94B8-05607B620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923" y="2176041"/>
            <a:ext cx="4669290" cy="455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538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Передача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62466" name="Picture 2">
            <a:extLst>
              <a:ext uri="{FF2B5EF4-FFF2-40B4-BE49-F238E27FC236}">
                <a16:creationId xmlns:a16="http://schemas.microsoft.com/office/drawing/2014/main" id="{3575D80F-336A-4D4F-BD31-620F15F07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4" y="857691"/>
            <a:ext cx="798195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90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a:t>Передача аргументів командного рядка</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Користувачам </a:t>
            </a:r>
            <a:r>
              <a:rPr lang="en-US" sz="1800" dirty="0"/>
              <a:t>Code::Blocks: </a:t>
            </a:r>
            <a:r>
              <a:rPr lang="uk-UA" sz="1800" dirty="0"/>
              <a:t>Виберіть "</a:t>
            </a:r>
            <a:r>
              <a:rPr lang="en-US" sz="1800" dirty="0"/>
              <a:t>Project" &gt; "Set program`s arguments...":</a:t>
            </a:r>
            <a:endParaRPr lang="uk-UA" sz="1800" dirty="0"/>
          </a:p>
        </p:txBody>
      </p:sp>
      <p:pic>
        <p:nvPicPr>
          <p:cNvPr id="63491" name="Picture 3">
            <a:extLst>
              <a:ext uri="{FF2B5EF4-FFF2-40B4-BE49-F238E27FC236}">
                <a16:creationId xmlns:a16="http://schemas.microsoft.com/office/drawing/2014/main" id="{8C4735C3-13B5-4F09-9C6B-D7293FAD3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386" y="1552394"/>
            <a:ext cx="8561227" cy="407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5605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a:t>Передача аргументів командного рядка</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64514" name="Picture 2" descr="clion - Cmake passing arguments - Stack Overflow">
            <a:extLst>
              <a:ext uri="{FF2B5EF4-FFF2-40B4-BE49-F238E27FC236}">
                <a16:creationId xmlns:a16="http://schemas.microsoft.com/office/drawing/2014/main" id="{27DC48FB-C9B7-488C-A428-532AAA23C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2150"/>
            <a:ext cx="12192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54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4098" name="Picture 2">
            <a:extLst>
              <a:ext uri="{FF2B5EF4-FFF2-40B4-BE49-F238E27FC236}">
                <a16:creationId xmlns:a16="http://schemas.microsoft.com/office/drawing/2014/main" id="{DB65654B-D71F-4BBA-A620-66913F899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255" y="0"/>
            <a:ext cx="7075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601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коли </a:t>
            </a:r>
            <a:r>
              <a:rPr lang="ru-RU" sz="1800" dirty="0" err="1"/>
              <a:t>ви</a:t>
            </a:r>
            <a:r>
              <a:rPr lang="ru-RU" sz="1800" dirty="0"/>
              <a:t> </a:t>
            </a:r>
            <a:r>
              <a:rPr lang="ru-RU" sz="1800" dirty="0" err="1"/>
              <a:t>знаєте</a:t>
            </a:r>
            <a:r>
              <a:rPr lang="ru-RU" sz="1800" dirty="0"/>
              <a:t>, як </a:t>
            </a:r>
            <a:r>
              <a:rPr lang="ru-RU" sz="1800" dirty="0" err="1"/>
              <a:t>передавати</a:t>
            </a:r>
            <a:r>
              <a:rPr lang="ru-RU" sz="1800" dirty="0"/>
              <a:t> </a:t>
            </a:r>
            <a:r>
              <a:rPr lang="ru-RU" sz="1800" dirty="0" err="1"/>
              <a:t>аргументи</a:t>
            </a:r>
            <a:r>
              <a:rPr lang="ru-RU" sz="1800" dirty="0"/>
              <a:t> командного рядка в </a:t>
            </a:r>
            <a:r>
              <a:rPr lang="ru-RU" sz="1800" dirty="0" err="1"/>
              <a:t>програму</a:t>
            </a:r>
            <a:r>
              <a:rPr lang="ru-RU" sz="1800" dirty="0"/>
              <a:t>, </a:t>
            </a:r>
            <a:r>
              <a:rPr lang="ru-RU" sz="1800" dirty="0" err="1"/>
              <a:t>наступним</a:t>
            </a:r>
            <a:r>
              <a:rPr lang="ru-RU" sz="1800" dirty="0"/>
              <a:t> кроком буде доступ до них з </a:t>
            </a:r>
            <a:r>
              <a:rPr lang="ru-RU" sz="1800" dirty="0" err="1"/>
              <a:t>програми</a:t>
            </a:r>
            <a:r>
              <a:rPr lang="ru-RU" sz="1800" dirty="0"/>
              <a:t>. Для </a:t>
            </a:r>
            <a:r>
              <a:rPr lang="ru-RU" sz="1800" dirty="0" err="1"/>
              <a:t>цього</a:t>
            </a:r>
            <a:r>
              <a:rPr lang="ru-RU" sz="1800" dirty="0"/>
              <a:t> </a:t>
            </a:r>
            <a:r>
              <a:rPr lang="ru-RU" sz="1800" dirty="0" err="1"/>
              <a:t>використовується</a:t>
            </a:r>
            <a:r>
              <a:rPr lang="ru-RU" sz="1800" dirty="0"/>
              <a:t> </a:t>
            </a:r>
            <a:r>
              <a:rPr lang="ru-RU" sz="1800" dirty="0" err="1"/>
              <a:t>вже</a:t>
            </a:r>
            <a:r>
              <a:rPr lang="ru-RU" sz="1800" dirty="0"/>
              <a:t> </a:t>
            </a:r>
            <a:r>
              <a:rPr lang="ru-RU" sz="1800" dirty="0" err="1"/>
              <a:t>інша</a:t>
            </a:r>
            <a:r>
              <a:rPr lang="ru-RU" sz="1800" dirty="0"/>
              <a:t> форма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main</a:t>
            </a:r>
            <a:r>
              <a:rPr lang="ru-RU" sz="1800" dirty="0">
                <a:solidFill>
                  <a:schemeClr val="accent5">
                    <a:lumMod val="75000"/>
                  </a:schemeClr>
                </a:solidFill>
                <a:latin typeface="Consolas" panose="020B0609020204030204" pitchFamily="49" charset="0"/>
              </a:rPr>
              <a:t>()</a:t>
            </a:r>
            <a:r>
              <a:rPr lang="ru-RU" sz="1800" dirty="0"/>
              <a:t>, яка </a:t>
            </a:r>
            <a:r>
              <a:rPr lang="ru-RU" sz="1800" dirty="0" err="1"/>
              <a:t>приймає</a:t>
            </a:r>
            <a:r>
              <a:rPr lang="ru-RU" sz="1800" dirty="0"/>
              <a:t> два </a:t>
            </a:r>
            <a:r>
              <a:rPr lang="ru-RU" sz="1800" dirty="0" err="1"/>
              <a:t>аргументи</a:t>
            </a:r>
            <a:r>
              <a:rPr lang="ru-RU" sz="1800" dirty="0"/>
              <a:t> (</a:t>
            </a:r>
            <a:r>
              <a:rPr lang="ru-RU" sz="1800" dirty="0" err="1">
                <a:solidFill>
                  <a:schemeClr val="accent5">
                    <a:lumMod val="75000"/>
                  </a:schemeClr>
                </a:solidFill>
                <a:latin typeface="Consolas" panose="020B0609020204030204" pitchFamily="49" charset="0"/>
              </a:rPr>
              <a:t>argc</a:t>
            </a:r>
            <a:r>
              <a:rPr lang="ru-RU" sz="1800" dirty="0"/>
              <a:t> і </a:t>
            </a:r>
            <a:r>
              <a:rPr lang="ru-RU" sz="1800" dirty="0" err="1">
                <a:solidFill>
                  <a:schemeClr val="accent5">
                    <a:lumMod val="75000"/>
                  </a:schemeClr>
                </a:solidFill>
                <a:latin typeface="Consolas" panose="020B0609020204030204" pitchFamily="49" charset="0"/>
              </a:rPr>
              <a:t>argv</a:t>
            </a:r>
            <a:r>
              <a:rPr lang="ru-RU" sz="1800" dirty="0"/>
              <a:t>) </a:t>
            </a:r>
            <a:r>
              <a:rPr lang="ru-RU" sz="1800" dirty="0" err="1"/>
              <a:t>наступним</a:t>
            </a:r>
            <a:r>
              <a:rPr lang="ru-RU" sz="1800" dirty="0"/>
              <a:t>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Хоча обидва варіанти ідентичні за своєю суттю, але </a:t>
            </a:r>
            <a:r>
              <a:rPr lang="uk-UA" sz="1800" b="1" dirty="0">
                <a:highlight>
                  <a:srgbClr val="00FF00"/>
                </a:highlight>
              </a:rPr>
              <a:t>рекомендується використовувати перший</a:t>
            </a:r>
            <a:r>
              <a:rPr lang="uk-UA" sz="1800" dirty="0"/>
              <a:t>, так як він інтуїтивно зрозуміліший.</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argc</a:t>
            </a:r>
            <a:r>
              <a:rPr lang="en-US" sz="1800" dirty="0"/>
              <a:t> (</a:t>
            </a:r>
            <a:r>
              <a:rPr lang="uk-UA" sz="1800" dirty="0"/>
              <a:t>англ. “</a:t>
            </a:r>
            <a:r>
              <a:rPr lang="en-US" sz="1800" dirty="0"/>
              <a:t>argument count” = “</a:t>
            </a:r>
            <a:r>
              <a:rPr lang="uk-UA" sz="1800" dirty="0"/>
              <a:t>кількість аргументів”) — це </a:t>
            </a:r>
            <a:r>
              <a:rPr lang="uk-UA" sz="1800" dirty="0" err="1"/>
              <a:t>цілочисельний</a:t>
            </a:r>
            <a:r>
              <a:rPr lang="uk-UA" sz="1800" dirty="0"/>
              <a:t> параметр, який містить </a:t>
            </a:r>
            <a:r>
              <a:rPr lang="uk-UA" sz="1800" b="1" dirty="0">
                <a:highlight>
                  <a:srgbClr val="00FF00"/>
                </a:highlight>
              </a:rPr>
              <a:t>кількість аргументів, переданих в програму</a:t>
            </a:r>
            <a:r>
              <a:rPr lang="uk-UA" sz="1800" dirty="0"/>
              <a:t>. </a:t>
            </a:r>
            <a:r>
              <a:rPr lang="en-US" sz="1800" dirty="0" err="1">
                <a:solidFill>
                  <a:schemeClr val="accent5">
                    <a:lumMod val="75000"/>
                  </a:schemeClr>
                </a:solidFill>
                <a:latin typeface="Consolas" panose="020B0609020204030204" pitchFamily="49" charset="0"/>
              </a:rPr>
              <a:t>argc</a:t>
            </a:r>
            <a:r>
              <a:rPr lang="en-US" sz="1800" dirty="0"/>
              <a:t> </a:t>
            </a:r>
            <a:r>
              <a:rPr lang="uk-UA" sz="1800" dirty="0"/>
              <a:t>завжди буде як мінімум один, так як </a:t>
            </a:r>
            <a:r>
              <a:rPr lang="uk-UA" sz="1800" b="1" dirty="0">
                <a:highlight>
                  <a:srgbClr val="FFFF00"/>
                </a:highlight>
              </a:rPr>
              <a:t>першим аргументом завжди є ім’я самої програми</a:t>
            </a:r>
            <a:r>
              <a:rPr lang="uk-UA" sz="1800" dirty="0"/>
              <a:t>. Кожен аргумент командного рядка, який надає користувач, змусить </a:t>
            </a:r>
            <a:r>
              <a:rPr lang="en-US" sz="1800" dirty="0" err="1">
                <a:solidFill>
                  <a:schemeClr val="accent5">
                    <a:lumMod val="75000"/>
                  </a:schemeClr>
                </a:solidFill>
                <a:latin typeface="Consolas" panose="020B0609020204030204" pitchFamily="49" charset="0"/>
              </a:rPr>
              <a:t>argc</a:t>
            </a:r>
            <a:r>
              <a:rPr lang="en-US" sz="1800" dirty="0"/>
              <a:t> </a:t>
            </a:r>
            <a:r>
              <a:rPr lang="uk-UA" sz="1800" dirty="0"/>
              <a:t>збільшитися на одиницю.</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argv</a:t>
            </a:r>
            <a:r>
              <a:rPr lang="en-US" sz="1800" dirty="0"/>
              <a:t> (</a:t>
            </a:r>
            <a:r>
              <a:rPr lang="uk-UA" sz="1800" dirty="0"/>
              <a:t>англ. “</a:t>
            </a:r>
            <a:r>
              <a:rPr lang="en-US" sz="1800" dirty="0"/>
              <a:t>argument values” = “</a:t>
            </a:r>
            <a:r>
              <a:rPr lang="uk-UA" sz="1800" dirty="0"/>
              <a:t>значення аргументів”) — це місце, де зберігаються фактичні значення аргументів. Хоча оголошення </a:t>
            </a:r>
            <a:r>
              <a:rPr lang="en-US" sz="1800" dirty="0" err="1">
                <a:solidFill>
                  <a:schemeClr val="accent5">
                    <a:lumMod val="75000"/>
                  </a:schemeClr>
                </a:solidFill>
                <a:latin typeface="Consolas" panose="020B0609020204030204" pitchFamily="49" charset="0"/>
              </a:rPr>
              <a:t>argv</a:t>
            </a:r>
            <a:r>
              <a:rPr lang="en-US" sz="1800" dirty="0"/>
              <a:t> </a:t>
            </a:r>
            <a:r>
              <a:rPr lang="uk-UA" sz="1800" dirty="0"/>
              <a:t>виглядає трохи лячно, але це всього лише масив рядків </a:t>
            </a:r>
            <a:r>
              <a:rPr lang="en-US" sz="1800" dirty="0"/>
              <a:t>C-style. </a:t>
            </a:r>
            <a:r>
              <a:rPr lang="uk-UA" sz="1800" dirty="0"/>
              <a:t>Довжиною цього масиву є </a:t>
            </a:r>
            <a:r>
              <a:rPr lang="en-US" sz="1800" dirty="0" err="1">
                <a:solidFill>
                  <a:schemeClr val="accent5">
                    <a:lumMod val="75000"/>
                  </a:schemeClr>
                </a:solidFill>
                <a:latin typeface="Consolas" panose="020B0609020204030204" pitchFamily="49" charset="0"/>
              </a:rPr>
              <a:t>argc</a:t>
            </a:r>
            <a:r>
              <a:rPr lang="en-US" sz="1800" dirty="0"/>
              <a:t>.</a:t>
            </a:r>
            <a:endParaRPr lang="uk-UA" sz="1800" dirty="0"/>
          </a:p>
        </p:txBody>
      </p:sp>
      <p:pic>
        <p:nvPicPr>
          <p:cNvPr id="6" name="Рисунок 5">
            <a:extLst>
              <a:ext uri="{FF2B5EF4-FFF2-40B4-BE49-F238E27FC236}">
                <a16:creationId xmlns:a16="http://schemas.microsoft.com/office/drawing/2014/main" id="{109E7F95-EB53-4868-A5B2-B5F74B14DBC3}"/>
              </a:ext>
            </a:extLst>
          </p:cNvPr>
          <p:cNvPicPr>
            <a:picLocks noChangeAspect="1"/>
          </p:cNvPicPr>
          <p:nvPr/>
        </p:nvPicPr>
        <p:blipFill>
          <a:blip r:embed="rId2"/>
          <a:stretch>
            <a:fillRect/>
          </a:stretch>
        </p:blipFill>
        <p:spPr>
          <a:xfrm>
            <a:off x="5251047" y="1732325"/>
            <a:ext cx="5004124" cy="1301382"/>
          </a:xfrm>
          <a:prstGeom prst="rect">
            <a:avLst/>
          </a:prstGeom>
        </p:spPr>
      </p:pic>
    </p:spTree>
    <p:extLst>
      <p:ext uri="{BB962C8B-B14F-4D97-AF65-F5344CB8AC3E}">
        <p14:creationId xmlns:p14="http://schemas.microsoft.com/office/powerpoint/2010/main" val="6509141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9B68144-5D7A-441E-B467-93DAEB33170D}"/>
              </a:ext>
            </a:extLst>
          </p:cNvPr>
          <p:cNvPicPr>
            <a:picLocks noChangeAspect="1"/>
          </p:cNvPicPr>
          <p:nvPr/>
        </p:nvPicPr>
        <p:blipFill>
          <a:blip r:embed="rId2"/>
          <a:stretch>
            <a:fillRect/>
          </a:stretch>
        </p:blipFill>
        <p:spPr>
          <a:xfrm>
            <a:off x="0" y="857691"/>
            <a:ext cx="12192000" cy="5706508"/>
          </a:xfrm>
          <a:prstGeom prst="rect">
            <a:avLst/>
          </a:prstGeom>
        </p:spPr>
      </p:pic>
    </p:spTree>
    <p:extLst>
      <p:ext uri="{BB962C8B-B14F-4D97-AF65-F5344CB8AC3E}">
        <p14:creationId xmlns:p14="http://schemas.microsoft.com/office/powerpoint/2010/main" val="5256740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Використання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при виклику </a:t>
            </a:r>
            <a:r>
              <a:rPr lang="en-US" sz="1800" dirty="0" err="1">
                <a:solidFill>
                  <a:schemeClr val="accent5">
                    <a:lumMod val="75000"/>
                  </a:schemeClr>
                </a:solidFill>
                <a:latin typeface="Consolas" panose="020B0609020204030204" pitchFamily="49" charset="0"/>
              </a:rPr>
              <a:t>MyArguments</a:t>
            </a:r>
            <a:r>
              <a:rPr lang="en-US" sz="1800" dirty="0"/>
              <a:t> </a:t>
            </a:r>
            <a:r>
              <a:rPr lang="uk-UA" sz="1800" dirty="0"/>
              <a:t>з аргументами командного рядку </a:t>
            </a:r>
            <a:r>
              <a:rPr lang="en-US" sz="1800" dirty="0">
                <a:solidFill>
                  <a:schemeClr val="accent5">
                    <a:lumMod val="75000"/>
                  </a:schemeClr>
                </a:solidFill>
                <a:latin typeface="Consolas" panose="020B0609020204030204" pitchFamily="49" charset="0"/>
              </a:rPr>
              <a:t>SomeContent.txt</a:t>
            </a:r>
            <a:r>
              <a:rPr lang="en-US" sz="1800" dirty="0"/>
              <a:t> </a:t>
            </a:r>
            <a:r>
              <a:rPr lang="uk-UA" sz="1800" dirty="0"/>
              <a:t>і </a:t>
            </a:r>
            <a:r>
              <a:rPr lang="uk-UA" sz="1800" dirty="0">
                <a:solidFill>
                  <a:schemeClr val="accent5">
                    <a:lumMod val="75000"/>
                  </a:schemeClr>
                </a:solidFill>
                <a:latin typeface="Consolas" panose="020B0609020204030204" pitchFamily="49" charset="0"/>
              </a:rPr>
              <a:t>200</a:t>
            </a:r>
            <a:r>
              <a:rPr lang="uk-UA" sz="1800" dirty="0"/>
              <a:t>, вивід буде наступним:</a:t>
            </a: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latin typeface="Consolas" panose="020B0609020204030204" pitchFamily="49" charset="0"/>
              </a:rPr>
              <a:t>There are 3 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0 C:\MyArguments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1 SomeContent.txt</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2 200</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Нульовий параметр — це шлях і ім’я поточної програми. Перший і другий параметри тут є аргументами командного рядка, які ми передали.</a:t>
            </a:r>
          </a:p>
        </p:txBody>
      </p:sp>
    </p:spTree>
    <p:extLst>
      <p:ext uri="{BB962C8B-B14F-4D97-AF65-F5344CB8AC3E}">
        <p14:creationId xmlns:p14="http://schemas.microsoft.com/office/powerpoint/2010/main" val="27151171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числових аргументів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Аргументи</a:t>
            </a:r>
            <a:r>
              <a:rPr lang="ru-RU" sz="1800" b="1" dirty="0">
                <a:highlight>
                  <a:srgbClr val="00FF00"/>
                </a:highlight>
              </a:rPr>
              <a:t> командного рядка </a:t>
            </a:r>
            <a:r>
              <a:rPr lang="ru-RU" sz="1800" b="1" dirty="0" err="1">
                <a:highlight>
                  <a:srgbClr val="00FF00"/>
                </a:highlight>
              </a:rPr>
              <a:t>завжди</a:t>
            </a:r>
            <a:r>
              <a:rPr lang="ru-RU" sz="1800" b="1" dirty="0">
                <a:highlight>
                  <a:srgbClr val="00FF00"/>
                </a:highlight>
              </a:rPr>
              <a:t> </a:t>
            </a:r>
            <a:r>
              <a:rPr lang="ru-RU" sz="1800" b="1" dirty="0" err="1">
                <a:highlight>
                  <a:srgbClr val="00FF00"/>
                </a:highlight>
              </a:rPr>
              <a:t>передаються</a:t>
            </a:r>
            <a:r>
              <a:rPr lang="ru-RU" sz="1800" b="1" dirty="0">
                <a:highlight>
                  <a:srgbClr val="00FF00"/>
                </a:highlight>
              </a:rPr>
              <a:t> в </a:t>
            </a:r>
            <a:r>
              <a:rPr lang="ru-RU" sz="1800" b="1" dirty="0" err="1">
                <a:highlight>
                  <a:srgbClr val="00FF00"/>
                </a:highlight>
              </a:rPr>
              <a:t>якості</a:t>
            </a:r>
            <a:r>
              <a:rPr lang="ru-RU" sz="1800" b="1" dirty="0">
                <a:highlight>
                  <a:srgbClr val="00FF00"/>
                </a:highlight>
              </a:rPr>
              <a:t> </a:t>
            </a:r>
            <a:r>
              <a:rPr lang="ru-RU" sz="1800" b="1" dirty="0" err="1">
                <a:highlight>
                  <a:srgbClr val="00FF00"/>
                </a:highlight>
              </a:rPr>
              <a:t>рядків</a:t>
            </a:r>
            <a:r>
              <a:rPr lang="ru-RU" sz="1800" dirty="0"/>
              <a:t>, </a:t>
            </a:r>
            <a:r>
              <a:rPr lang="ru-RU" sz="1800" dirty="0" err="1"/>
              <a:t>навіть</a:t>
            </a:r>
            <a:r>
              <a:rPr lang="ru-RU" sz="1800" dirty="0"/>
              <a:t> </a:t>
            </a:r>
            <a:r>
              <a:rPr lang="ru-RU" sz="1800" dirty="0" err="1"/>
              <a:t>якщо</a:t>
            </a:r>
            <a:r>
              <a:rPr lang="ru-RU" sz="1800" dirty="0"/>
              <a:t> </a:t>
            </a:r>
            <a:r>
              <a:rPr lang="ru-RU" sz="1800" dirty="0" err="1"/>
              <a:t>надане</a:t>
            </a:r>
            <a:r>
              <a:rPr lang="ru-RU" sz="1800" dirty="0"/>
              <a:t> </a:t>
            </a:r>
            <a:r>
              <a:rPr lang="ru-RU" sz="1800" dirty="0" err="1"/>
              <a:t>значення</a:t>
            </a:r>
            <a:r>
              <a:rPr lang="ru-RU" sz="1800" dirty="0"/>
              <a:t> є </a:t>
            </a:r>
            <a:r>
              <a:rPr lang="ru-RU" sz="1800" dirty="0" err="1"/>
              <a:t>числовим</a:t>
            </a:r>
            <a:r>
              <a:rPr lang="ru-RU" sz="1800" dirty="0"/>
              <a:t>. </a:t>
            </a:r>
            <a:r>
              <a:rPr lang="ru-RU" sz="1800" dirty="0" err="1"/>
              <a:t>Щоб</a:t>
            </a:r>
            <a:r>
              <a:rPr lang="ru-RU" sz="1800" dirty="0"/>
              <a:t> </a:t>
            </a:r>
            <a:r>
              <a:rPr lang="ru-RU" sz="1800" dirty="0" err="1"/>
              <a:t>використати</a:t>
            </a:r>
            <a:r>
              <a:rPr lang="ru-RU" sz="1800" dirty="0"/>
              <a:t> аргумент командного рядка у </a:t>
            </a:r>
            <a:r>
              <a:rPr lang="ru-RU" sz="1800" dirty="0" err="1"/>
              <a:t>вигляді</a:t>
            </a:r>
            <a:r>
              <a:rPr lang="ru-RU" sz="1800" dirty="0"/>
              <a:t> числа, вам </a:t>
            </a:r>
            <a:r>
              <a:rPr lang="ru-RU" sz="1800" dirty="0" err="1"/>
              <a:t>потрібно</a:t>
            </a:r>
            <a:r>
              <a:rPr lang="ru-RU" sz="1800" dirty="0"/>
              <a:t> буде </a:t>
            </a:r>
            <a:r>
              <a:rPr lang="ru-RU" sz="1800" dirty="0" err="1"/>
              <a:t>конвертувати</a:t>
            </a:r>
            <a:r>
              <a:rPr lang="ru-RU" sz="1800" dirty="0"/>
              <a:t> </a:t>
            </a:r>
            <a:r>
              <a:rPr lang="ru-RU" sz="1800" dirty="0" err="1"/>
              <a:t>його</a:t>
            </a:r>
            <a:r>
              <a:rPr lang="ru-RU" sz="1800" dirty="0"/>
              <a:t> з рядка в число. На жаль, в </a:t>
            </a:r>
            <a:r>
              <a:rPr lang="ru-RU" sz="1800" dirty="0" err="1"/>
              <a:t>мові</a:t>
            </a:r>
            <a:r>
              <a:rPr lang="ru-RU" sz="1800" dirty="0"/>
              <a:t> C++ </a:t>
            </a:r>
            <a:r>
              <a:rPr lang="ru-RU" sz="1800" dirty="0" err="1"/>
              <a:t>це</a:t>
            </a:r>
            <a:r>
              <a:rPr lang="ru-RU" sz="1800" dirty="0"/>
              <a:t> робиться </a:t>
            </a:r>
            <a:r>
              <a:rPr lang="ru-RU" sz="1800" dirty="0" err="1"/>
              <a:t>трохи</a:t>
            </a:r>
            <a:r>
              <a:rPr lang="ru-RU" sz="1800" dirty="0"/>
              <a:t> </a:t>
            </a:r>
            <a:r>
              <a:rPr lang="ru-RU" sz="1800" dirty="0" err="1"/>
              <a:t>складніше</a:t>
            </a:r>
            <a:r>
              <a:rPr lang="ru-RU" sz="1800" dirty="0"/>
              <a:t>, </a:t>
            </a:r>
            <a:r>
              <a:rPr lang="ru-RU" sz="1800" dirty="0" err="1"/>
              <a:t>ніж</a:t>
            </a:r>
            <a:r>
              <a:rPr lang="ru-RU" sz="1800" dirty="0"/>
              <a:t> повинно бути:</a:t>
            </a:r>
            <a:endParaRPr lang="uk-UA" sz="1800" dirty="0"/>
          </a:p>
        </p:txBody>
      </p:sp>
    </p:spTree>
    <p:extLst>
      <p:ext uri="{BB962C8B-B14F-4D97-AF65-F5344CB8AC3E}">
        <p14:creationId xmlns:p14="http://schemas.microsoft.com/office/powerpoint/2010/main" val="3836028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EF8A8FA-61A7-4220-A8D8-D1955F75290D}"/>
              </a:ext>
            </a:extLst>
          </p:cNvPr>
          <p:cNvPicPr>
            <a:picLocks noChangeAspect="1"/>
          </p:cNvPicPr>
          <p:nvPr/>
        </p:nvPicPr>
        <p:blipFill>
          <a:blip r:embed="rId2"/>
          <a:stretch>
            <a:fillRect/>
          </a:stretch>
        </p:blipFill>
        <p:spPr>
          <a:xfrm>
            <a:off x="814727" y="-1"/>
            <a:ext cx="10562545" cy="6858000"/>
          </a:xfrm>
          <a:prstGeom prst="rect">
            <a:avLst/>
          </a:prstGeom>
        </p:spPr>
      </p:pic>
    </p:spTree>
    <p:extLst>
      <p:ext uri="{BB962C8B-B14F-4D97-AF65-F5344CB8AC3E}">
        <p14:creationId xmlns:p14="http://schemas.microsoft.com/office/powerpoint/2010/main" val="18749389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числових аргументів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ми запустимо цю програму з аргументом командного рядка </a:t>
            </a:r>
            <a:r>
              <a:rPr lang="uk-UA" sz="1800" dirty="0">
                <a:solidFill>
                  <a:schemeClr val="accent5">
                    <a:lumMod val="75000"/>
                  </a:schemeClr>
                </a:solidFill>
                <a:latin typeface="Consolas" panose="020B0609020204030204" pitchFamily="49" charset="0"/>
              </a:rPr>
              <a:t>843</a:t>
            </a:r>
            <a:r>
              <a:rPr lang="uk-UA" sz="1800" dirty="0"/>
              <a:t>, то результатом буде:</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Got integer: 843</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stringstream</a:t>
            </a:r>
            <a:r>
              <a:rPr lang="en-US" sz="1800" dirty="0">
                <a:solidFill>
                  <a:schemeClr val="accent5">
                    <a:lumMod val="75000"/>
                  </a:schemeClr>
                </a:solidFill>
              </a:rPr>
              <a:t> </a:t>
            </a:r>
            <a:r>
              <a:rPr lang="uk-UA" sz="1800" dirty="0"/>
              <a:t>працює майже так само, як 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t>. </a:t>
            </a:r>
            <a:r>
              <a:rPr lang="uk-UA" sz="1800" dirty="0"/>
              <a:t>Тут ми </a:t>
            </a:r>
            <a:r>
              <a:rPr lang="uk-UA" sz="1800" dirty="0" err="1"/>
              <a:t>ініціалізуємо</a:t>
            </a:r>
            <a:r>
              <a:rPr lang="uk-UA" sz="1800" dirty="0"/>
              <a:t> змінну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stringstream</a:t>
            </a:r>
            <a:r>
              <a:rPr lang="en-US" sz="1800" dirty="0">
                <a:solidFill>
                  <a:schemeClr val="accent5">
                    <a:lumMod val="75000"/>
                  </a:schemeClr>
                </a:solidFill>
              </a:rPr>
              <a:t> </a:t>
            </a:r>
            <a:r>
              <a:rPr lang="uk-UA" sz="1800" dirty="0"/>
              <a:t>значенням </a:t>
            </a:r>
            <a:r>
              <a:rPr lang="en-US" sz="1800" dirty="0" err="1">
                <a:solidFill>
                  <a:schemeClr val="accent5">
                    <a:lumMod val="75000"/>
                  </a:schemeClr>
                </a:solidFill>
                <a:latin typeface="Consolas" panose="020B0609020204030204" pitchFamily="49" charset="0"/>
              </a:rPr>
              <a:t>argv</a:t>
            </a:r>
            <a:r>
              <a:rPr lang="en-US" sz="1800" dirty="0">
                <a:solidFill>
                  <a:schemeClr val="accent5">
                    <a:lumMod val="75000"/>
                  </a:schemeClr>
                </a:solidFill>
                <a:latin typeface="Consolas" panose="020B0609020204030204" pitchFamily="49" charset="0"/>
              </a:rPr>
              <a:t>[1]</a:t>
            </a:r>
            <a:r>
              <a:rPr lang="en-US" sz="1800" dirty="0"/>
              <a:t>, </a:t>
            </a:r>
            <a:r>
              <a:rPr lang="uk-UA" sz="1800" dirty="0"/>
              <a:t>так що ми можемо використовувати оператор </a:t>
            </a:r>
            <a:r>
              <a:rPr lang="uk-UA" sz="1800" dirty="0">
                <a:solidFill>
                  <a:schemeClr val="accent5">
                    <a:lumMod val="75000"/>
                  </a:schemeClr>
                </a:solidFill>
                <a:latin typeface="Consolas" panose="020B0609020204030204" pitchFamily="49" charset="0"/>
              </a:rPr>
              <a:t>&gt;&gt;</a:t>
            </a:r>
            <a:r>
              <a:rPr lang="uk-UA" sz="1800" dirty="0"/>
              <a:t> для вилучення значення в змінну типу </a:t>
            </a:r>
            <a:r>
              <a:rPr lang="en-US" sz="1800" dirty="0">
                <a:solidFill>
                  <a:schemeClr val="accent5">
                    <a:lumMod val="75000"/>
                  </a:schemeClr>
                </a:solidFill>
                <a:latin typeface="Consolas" panose="020B0609020204030204" pitchFamily="49" charset="0"/>
              </a:rPr>
              <a:t>int</a:t>
            </a:r>
            <a:r>
              <a:rPr lang="en-US" sz="1800" dirty="0"/>
              <a:t>.</a:t>
            </a:r>
            <a:endParaRPr lang="uk-UA" sz="1800" dirty="0"/>
          </a:p>
        </p:txBody>
      </p:sp>
    </p:spTree>
    <p:extLst>
      <p:ext uri="{BB962C8B-B14F-4D97-AF65-F5344CB8AC3E}">
        <p14:creationId xmlns:p14="http://schemas.microsoft.com/office/powerpoint/2010/main" val="23238779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Аналіз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Коли </a:t>
            </a:r>
            <a:r>
              <a:rPr lang="ru-RU" sz="1800" dirty="0" err="1"/>
              <a:t>ви</a:t>
            </a:r>
            <a:r>
              <a:rPr lang="ru-RU" sz="1800" dirty="0"/>
              <a:t> </a:t>
            </a:r>
            <a:r>
              <a:rPr lang="ru-RU" sz="1800" dirty="0" err="1"/>
              <a:t>щось</a:t>
            </a:r>
            <a:r>
              <a:rPr lang="ru-RU" sz="1800" dirty="0"/>
              <a:t> пишете в командному рядку (</a:t>
            </a:r>
            <a:r>
              <a:rPr lang="ru-RU" sz="1800" dirty="0" err="1"/>
              <a:t>або</a:t>
            </a:r>
            <a:r>
              <a:rPr lang="ru-RU" sz="1800" dirty="0"/>
              <a:t> </a:t>
            </a:r>
            <a:r>
              <a:rPr lang="ru-RU" sz="1800" dirty="0" err="1"/>
              <a:t>запускаєте</a:t>
            </a:r>
            <a:r>
              <a:rPr lang="ru-RU" sz="1800" dirty="0"/>
              <a:t> свою </a:t>
            </a:r>
            <a:r>
              <a:rPr lang="ru-RU" sz="1800" dirty="0" err="1"/>
              <a:t>програму</a:t>
            </a:r>
            <a:r>
              <a:rPr lang="ru-RU" sz="1800" dirty="0"/>
              <a:t> з </a:t>
            </a:r>
            <a:r>
              <a:rPr lang="ru-RU" sz="1800" dirty="0" err="1"/>
              <a:t>середовища</a:t>
            </a:r>
            <a:r>
              <a:rPr lang="ru-RU" sz="1800" dirty="0"/>
              <a:t> IDE), то </a:t>
            </a:r>
            <a:r>
              <a:rPr lang="ru-RU" sz="1800" dirty="0" err="1"/>
              <a:t>операційна</a:t>
            </a:r>
            <a:r>
              <a:rPr lang="ru-RU" sz="1800" dirty="0"/>
              <a:t> система </a:t>
            </a:r>
            <a:r>
              <a:rPr lang="ru-RU" sz="1800" dirty="0" err="1"/>
              <a:t>відповідальна</a:t>
            </a:r>
            <a:r>
              <a:rPr lang="ru-RU" sz="1800" dirty="0"/>
              <a:t> за те, </a:t>
            </a:r>
            <a:r>
              <a:rPr lang="ru-RU" sz="1800" dirty="0" err="1"/>
              <a:t>щоб</a:t>
            </a:r>
            <a:r>
              <a:rPr lang="ru-RU" sz="1800" dirty="0"/>
              <a:t> ваш запит </a:t>
            </a:r>
            <a:r>
              <a:rPr lang="ru-RU" sz="1800" dirty="0" err="1"/>
              <a:t>пройшов</a:t>
            </a:r>
            <a:r>
              <a:rPr lang="ru-RU" sz="1800" dirty="0"/>
              <a:t> </a:t>
            </a:r>
            <a:r>
              <a:rPr lang="ru-RU" sz="1800" dirty="0" err="1"/>
              <a:t>правильний</a:t>
            </a:r>
            <a:r>
              <a:rPr lang="ru-RU" sz="1800" dirty="0"/>
              <a:t> шлях. </a:t>
            </a:r>
            <a:r>
              <a:rPr lang="ru-RU" sz="1800" dirty="0" err="1"/>
              <a:t>Це</a:t>
            </a:r>
            <a:r>
              <a:rPr lang="ru-RU" sz="1800" dirty="0"/>
              <a:t> </a:t>
            </a:r>
            <a:r>
              <a:rPr lang="ru-RU" sz="1800" dirty="0" err="1"/>
              <a:t>пов’язано</a:t>
            </a:r>
            <a:r>
              <a:rPr lang="ru-RU" sz="1800" dirty="0"/>
              <a:t> не </a:t>
            </a:r>
            <a:r>
              <a:rPr lang="ru-RU" sz="1800" dirty="0" err="1"/>
              <a:t>тільки</a:t>
            </a:r>
            <a:r>
              <a:rPr lang="ru-RU" sz="1800" dirty="0"/>
              <a:t> з запуском </a:t>
            </a:r>
            <a:r>
              <a:rPr lang="ru-RU" sz="1800" dirty="0" err="1"/>
              <a:t>виконуваного</a:t>
            </a:r>
            <a:r>
              <a:rPr lang="ru-RU" sz="1800" dirty="0"/>
              <a:t> файлу, але і з </a:t>
            </a:r>
            <a:r>
              <a:rPr lang="ru-RU" sz="1800" dirty="0" err="1"/>
              <a:t>аналізом</a:t>
            </a:r>
            <a:r>
              <a:rPr lang="ru-RU" sz="1800" dirty="0"/>
              <a:t> будь-</a:t>
            </a:r>
            <a:r>
              <a:rPr lang="ru-RU" sz="1800" dirty="0" err="1"/>
              <a:t>яких</a:t>
            </a:r>
            <a:r>
              <a:rPr lang="ru-RU" sz="1800" dirty="0"/>
              <a:t> </a:t>
            </a:r>
            <a:r>
              <a:rPr lang="ru-RU" sz="1800" dirty="0" err="1"/>
              <a:t>аргументів</a:t>
            </a:r>
            <a:r>
              <a:rPr lang="ru-RU" sz="1800" dirty="0"/>
              <a:t> для </a:t>
            </a:r>
            <a:r>
              <a:rPr lang="ru-RU" sz="1800" dirty="0" err="1"/>
              <a:t>визначення</a:t>
            </a:r>
            <a:r>
              <a:rPr lang="ru-RU" sz="1800" dirty="0"/>
              <a:t> того, як </a:t>
            </a:r>
            <a:r>
              <a:rPr lang="ru-RU" sz="1800" dirty="0" err="1"/>
              <a:t>їх</a:t>
            </a:r>
            <a:r>
              <a:rPr lang="ru-RU" sz="1800" dirty="0"/>
              <a:t> </a:t>
            </a:r>
            <a:r>
              <a:rPr lang="ru-RU" sz="1800" dirty="0" err="1"/>
              <a:t>слід</a:t>
            </a:r>
            <a:r>
              <a:rPr lang="ru-RU" sz="1800" dirty="0"/>
              <a:t> </a:t>
            </a:r>
            <a:r>
              <a:rPr lang="ru-RU" sz="1800" dirty="0" err="1"/>
              <a:t>обробляти</a:t>
            </a:r>
            <a:r>
              <a:rPr lang="ru-RU" sz="1800" dirty="0"/>
              <a:t> і </a:t>
            </a:r>
            <a:r>
              <a:rPr lang="ru-RU" sz="1800" dirty="0" err="1"/>
              <a:t>передавати</a:t>
            </a:r>
            <a:r>
              <a:rPr lang="ru-RU" sz="1800" dirty="0"/>
              <a:t> в </a:t>
            </a:r>
            <a:r>
              <a:rPr lang="ru-RU" sz="1800" dirty="0" err="1"/>
              <a:t>програму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Операційні</a:t>
            </a:r>
            <a:r>
              <a:rPr lang="ru-RU" sz="1800" dirty="0"/>
              <a:t> </a:t>
            </a:r>
            <a:r>
              <a:rPr lang="ru-RU" sz="1800" dirty="0" err="1"/>
              <a:t>системи</a:t>
            </a:r>
            <a:r>
              <a:rPr lang="ru-RU" sz="1800" dirty="0"/>
              <a:t> </a:t>
            </a:r>
            <a:r>
              <a:rPr lang="ru-RU" sz="1800" dirty="0" err="1"/>
              <a:t>мають</a:t>
            </a:r>
            <a:r>
              <a:rPr lang="ru-RU" sz="1800" dirty="0"/>
              <a:t> </a:t>
            </a:r>
            <a:r>
              <a:rPr lang="ru-RU" sz="1800" dirty="0" err="1"/>
              <a:t>обов’язкові</a:t>
            </a:r>
            <a:r>
              <a:rPr lang="ru-RU" sz="1800" dirty="0"/>
              <a:t> правила </a:t>
            </a:r>
            <a:r>
              <a:rPr lang="ru-RU" sz="1800" dirty="0" err="1"/>
              <a:t>обробки</a:t>
            </a:r>
            <a:r>
              <a:rPr lang="ru-RU" sz="1800" dirty="0"/>
              <a:t> </a:t>
            </a:r>
            <a:r>
              <a:rPr lang="ru-RU" sz="1800" dirty="0" err="1"/>
              <a:t>спеціальних</a:t>
            </a:r>
            <a:r>
              <a:rPr lang="ru-RU" sz="1800" dirty="0"/>
              <a:t> </a:t>
            </a:r>
            <a:r>
              <a:rPr lang="ru-RU" sz="1800" dirty="0" err="1"/>
              <a:t>символів</a:t>
            </a:r>
            <a:r>
              <a:rPr lang="ru-RU" sz="1800" dirty="0"/>
              <a:t> (</a:t>
            </a:r>
            <a:r>
              <a:rPr lang="ru-RU" sz="1800" dirty="0" err="1"/>
              <a:t>подвійні</a:t>
            </a:r>
            <a:r>
              <a:rPr lang="ru-RU" sz="1800" dirty="0"/>
              <a:t> лапки, </a:t>
            </a:r>
            <a:r>
              <a:rPr lang="ru-RU" sz="1800" dirty="0" err="1"/>
              <a:t>бекслеши</a:t>
            </a:r>
            <a:r>
              <a:rPr lang="ru-RU" sz="1800" dirty="0"/>
              <a:t> і т.д.).</a:t>
            </a:r>
            <a:endParaRPr lang="uk-UA" sz="1800" dirty="0"/>
          </a:p>
        </p:txBody>
      </p:sp>
    </p:spTree>
    <p:extLst>
      <p:ext uri="{BB962C8B-B14F-4D97-AF65-F5344CB8AC3E}">
        <p14:creationId xmlns:p14="http://schemas.microsoft.com/office/powerpoint/2010/main" val="27586900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Аналіз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10000"/>
          </a:bodyPr>
          <a:lstStyle/>
          <a:p>
            <a:pPr marL="540000" indent="360000">
              <a:lnSpc>
                <a:spcPct val="150000"/>
              </a:lnSpc>
              <a:spcBef>
                <a:spcPts val="0"/>
              </a:spcBef>
              <a:buNone/>
            </a:pPr>
            <a:r>
              <a:rPr lang="uk-UA" sz="1800" dirty="0"/>
              <a:t>Наприклад:</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MyArguments</a:t>
            </a:r>
            <a:r>
              <a:rPr lang="en-US" sz="1800" dirty="0">
                <a:solidFill>
                  <a:schemeClr val="accent5">
                    <a:lumMod val="75000"/>
                  </a:schemeClr>
                </a:solidFill>
                <a:latin typeface="Consolas" panose="020B0609020204030204" pitchFamily="49" charset="0"/>
              </a:rPr>
              <a:t> Hello world!</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Результат:</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There are 3 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0 C:\MyArguments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1 Hello</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2 world!</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Рядки, передані в подвійних лапках, вважаються частиною одного і того ж рядка:</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MyArguments</a:t>
            </a:r>
            <a:r>
              <a:rPr lang="en-US" sz="1800" dirty="0">
                <a:solidFill>
                  <a:schemeClr val="accent5">
                    <a:lumMod val="75000"/>
                  </a:schemeClr>
                </a:solidFill>
                <a:latin typeface="Consolas" panose="020B0609020204030204" pitchFamily="49" charset="0"/>
              </a:rPr>
              <a:t> "Hello world!"</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Результат:</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There are 2 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0 C:\MyArguments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1 Hello world!</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13766030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Аналіз аргументів командного рядка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того, щоб вивести кожне слово на окремому рядку, використовуйте </a:t>
            </a:r>
            <a:r>
              <a:rPr lang="uk-UA" sz="1800" dirty="0" err="1"/>
              <a:t>бекслеши</a:t>
            </a:r>
            <a:r>
              <a:rPr lang="uk-UA" sz="1800" dirty="0"/>
              <a:t>:</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MyArguments</a:t>
            </a:r>
            <a:r>
              <a:rPr lang="en-US" sz="1800" dirty="0">
                <a:solidFill>
                  <a:schemeClr val="accent5">
                    <a:lumMod val="75000"/>
                  </a:schemeClr>
                </a:solidFill>
                <a:latin typeface="Consolas" panose="020B0609020204030204" pitchFamily="49" charset="0"/>
              </a:rPr>
              <a:t> \"Hello world!\"</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Результат:</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There are 3 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0 C:\MyArguments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1 "Hello</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2 world!"</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1969348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519227" cy="6000307"/>
          </a:xfrm>
        </p:spPr>
        <p:txBody>
          <a:bodyPr>
            <a:normAutofit/>
          </a:bodyPr>
          <a:lstStyle/>
          <a:p>
            <a:pPr marL="540000" indent="360000">
              <a:lnSpc>
                <a:spcPct val="150000"/>
              </a:lnSpc>
              <a:spcBef>
                <a:spcPts val="0"/>
              </a:spcBef>
              <a:buNone/>
            </a:pPr>
            <a:r>
              <a:rPr lang="ru-RU" sz="1800" dirty="0"/>
              <a:t>нам </a:t>
            </a:r>
            <a:r>
              <a:rPr lang="ru-RU" sz="1800" dirty="0" err="1"/>
              <a:t>потрібно</a:t>
            </a:r>
            <a:r>
              <a:rPr lang="ru-RU" sz="1800" dirty="0"/>
              <a:t> </a:t>
            </a:r>
            <a:r>
              <a:rPr lang="ru-RU" sz="1800" dirty="0" err="1"/>
              <a:t>реалізувати</a:t>
            </a:r>
            <a:r>
              <a:rPr lang="ru-RU" sz="1800" dirty="0"/>
              <a:t> </a:t>
            </a:r>
            <a:r>
              <a:rPr lang="ru-RU" sz="1800" dirty="0" err="1"/>
              <a:t>програму</a:t>
            </a:r>
            <a:r>
              <a:rPr lang="ru-RU" sz="1800" dirty="0"/>
              <a:t>, яка </a:t>
            </a:r>
            <a:r>
              <a:rPr lang="ru-RU" sz="1800" b="1" dirty="0" err="1">
                <a:highlight>
                  <a:srgbClr val="00FF00"/>
                </a:highlight>
              </a:rPr>
              <a:t>помножує</a:t>
            </a:r>
            <a:r>
              <a:rPr lang="ru-RU" sz="1800" b="1" dirty="0">
                <a:highlight>
                  <a:srgbClr val="00FF00"/>
                </a:highlight>
              </a:rPr>
              <a:t> число</a:t>
            </a:r>
            <a:r>
              <a:rPr lang="ru-RU" sz="1800" dirty="0"/>
              <a:t>, </a:t>
            </a:r>
            <a:r>
              <a:rPr lang="ru-RU" sz="1800" dirty="0" err="1"/>
              <a:t>передане</a:t>
            </a:r>
            <a:r>
              <a:rPr lang="ru-RU" sz="1800" dirty="0"/>
              <a:t> як аргумент командного рядка, на </a:t>
            </a:r>
            <a:r>
              <a:rPr lang="ru-RU" sz="1800" b="1" dirty="0">
                <a:highlight>
                  <a:srgbClr val="00FF00"/>
                </a:highlight>
              </a:rPr>
              <a:t>100</a:t>
            </a:r>
            <a:r>
              <a:rPr lang="ru-RU" sz="1800" dirty="0"/>
              <a:t> і </a:t>
            </a:r>
            <a:r>
              <a:rPr lang="ru-RU" sz="1800" dirty="0" err="1"/>
              <a:t>виводить</a:t>
            </a:r>
            <a:r>
              <a:rPr lang="ru-RU" sz="1800" dirty="0"/>
              <a:t> </a:t>
            </a:r>
            <a:r>
              <a:rPr lang="ru-RU" sz="1800" dirty="0" err="1"/>
              <a:t>отриманий</a:t>
            </a:r>
            <a:r>
              <a:rPr lang="ru-RU" sz="1800" dirty="0"/>
              <a:t> результат. У </a:t>
            </a:r>
            <a:r>
              <a:rPr lang="ru-RU" sz="1800" dirty="0" err="1"/>
              <a:t>цьому</a:t>
            </a:r>
            <a:r>
              <a:rPr lang="ru-RU" sz="1800" dirty="0"/>
              <a:t> </a:t>
            </a:r>
            <a:r>
              <a:rPr lang="ru-RU" sz="1800" dirty="0" err="1"/>
              <a:t>випадку</a:t>
            </a:r>
            <a:r>
              <a:rPr lang="ru-RU" sz="1800" dirty="0"/>
              <a:t> нам </a:t>
            </a:r>
            <a:r>
              <a:rPr lang="ru-RU" sz="1800" dirty="0" err="1"/>
              <a:t>знадобиться</a:t>
            </a:r>
            <a:r>
              <a:rPr lang="ru-RU" sz="1800" dirty="0"/>
              <a:t> </a:t>
            </a:r>
            <a:r>
              <a:rPr lang="ru-RU" sz="1800" dirty="0" err="1"/>
              <a:t>функція</a:t>
            </a:r>
            <a:r>
              <a:rPr lang="ru-RU" sz="1800" dirty="0"/>
              <a:t> </a:t>
            </a:r>
            <a:r>
              <a:rPr lang="en-US" sz="1800" dirty="0">
                <a:solidFill>
                  <a:schemeClr val="accent5">
                    <a:lumMod val="75000"/>
                  </a:schemeClr>
                </a:solidFill>
                <a:latin typeface="Consolas" panose="020B0609020204030204" pitchFamily="49" charset="0"/>
              </a:rPr>
              <a:t>at</a:t>
            </a:r>
            <a:r>
              <a:rPr lang="ru-RU" sz="1800" dirty="0" err="1">
                <a:solidFill>
                  <a:schemeClr val="accent5">
                    <a:lumMod val="75000"/>
                  </a:schemeClr>
                </a:solidFill>
                <a:latin typeface="Consolas" panose="020B0609020204030204" pitchFamily="49" charset="0"/>
              </a:rPr>
              <a:t>oi</a:t>
            </a:r>
            <a:r>
              <a:rPr lang="ru-RU" sz="1800" dirty="0">
                <a:solidFill>
                  <a:schemeClr val="accent5">
                    <a:lumMod val="75000"/>
                  </a:schemeClr>
                </a:solidFill>
                <a:latin typeface="Consolas" panose="020B0609020204030204" pitchFamily="49" charset="0"/>
              </a:rPr>
              <a:t>() </a:t>
            </a:r>
            <a:r>
              <a:rPr lang="ru-RU" sz="1800" dirty="0"/>
              <a:t>для </a:t>
            </a:r>
            <a:r>
              <a:rPr lang="ru-RU" sz="1800" dirty="0" err="1"/>
              <a:t>перетворення</a:t>
            </a:r>
            <a:r>
              <a:rPr lang="ru-RU" sz="1800" dirty="0"/>
              <a:t> </a:t>
            </a:r>
            <a:r>
              <a:rPr lang="ru-RU" sz="1800" dirty="0" err="1"/>
              <a:t>масиву</a:t>
            </a:r>
            <a:r>
              <a:rPr lang="ru-RU" sz="1800" dirty="0"/>
              <a:t> </a:t>
            </a:r>
            <a:r>
              <a:rPr lang="ru-RU" sz="1800" dirty="0" err="1"/>
              <a:t>символів</a:t>
            </a:r>
            <a:r>
              <a:rPr lang="ru-RU" sz="1800" dirty="0"/>
              <a:t> на </a:t>
            </a:r>
            <a:r>
              <a:rPr lang="ru-RU" sz="1800" dirty="0" err="1"/>
              <a:t>цілочисловий</a:t>
            </a:r>
            <a:r>
              <a:rPr lang="ru-RU" sz="1800" dirty="0"/>
              <a:t> тип.</a:t>
            </a:r>
            <a:endParaRPr lang="uk-UA" sz="1800" dirty="0"/>
          </a:p>
        </p:txBody>
      </p:sp>
      <p:pic>
        <p:nvPicPr>
          <p:cNvPr id="5" name="Рисунок 4">
            <a:extLst>
              <a:ext uri="{FF2B5EF4-FFF2-40B4-BE49-F238E27FC236}">
                <a16:creationId xmlns:a16="http://schemas.microsoft.com/office/drawing/2014/main" id="{BAF50B7A-EBA6-47DF-B2B3-7D5B40A62D11}"/>
              </a:ext>
            </a:extLst>
          </p:cNvPr>
          <p:cNvPicPr>
            <a:picLocks noChangeAspect="1"/>
          </p:cNvPicPr>
          <p:nvPr/>
        </p:nvPicPr>
        <p:blipFill>
          <a:blip r:embed="rId2"/>
          <a:stretch>
            <a:fillRect/>
          </a:stretch>
        </p:blipFill>
        <p:spPr>
          <a:xfrm>
            <a:off x="6519228" y="0"/>
            <a:ext cx="5672771" cy="6858000"/>
          </a:xfrm>
          <a:prstGeom prst="rect">
            <a:avLst/>
          </a:prstGeom>
        </p:spPr>
      </p:pic>
      <p:pic>
        <p:nvPicPr>
          <p:cNvPr id="70658" name="Picture 2" descr="W675-Jp1bcGSBB5VtorNRjzeknXtwgCB">
            <a:extLst>
              <a:ext uri="{FF2B5EF4-FFF2-40B4-BE49-F238E27FC236}">
                <a16:creationId xmlns:a16="http://schemas.microsoft.com/office/drawing/2014/main" id="{FDA591AD-A3F1-41DC-926E-F95CC3C2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047" y="3857845"/>
            <a:ext cx="322897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991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Представлена частина </a:t>
            </a:r>
            <a:r>
              <a:rPr lang="en-US" sz="1800" dirty="0"/>
              <a:t>ASCII </a:t>
            </a:r>
            <a:r>
              <a:rPr lang="uk-UA" sz="1800" dirty="0"/>
              <a:t>таблиці - </a:t>
            </a:r>
            <a:r>
              <a:rPr lang="uk-UA" sz="1800" b="1" dirty="0">
                <a:highlight>
                  <a:srgbClr val="00FF00"/>
                </a:highlight>
              </a:rPr>
              <a:t>це загальноприйнятий світовий стандарт</a:t>
            </a:r>
            <a:r>
              <a:rPr lang="uk-UA" sz="1800" dirty="0"/>
              <a:t> (текст, який використовує лише ці символи, буде правильно відображатися на будь-якому комп'ютері, тобто текст, що складається тільки з латинських літер та цифр, буде правильно прочитаний).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Друга (верхня) частина таблиці (128 кодів, зі </a:t>
            </a:r>
            <a:r>
              <a:rPr lang="uk-UA" sz="1800" b="1" dirty="0">
                <a:highlight>
                  <a:srgbClr val="00FF00"/>
                </a:highlight>
              </a:rPr>
              <a:t>128 по 255</a:t>
            </a:r>
            <a:r>
              <a:rPr lang="uk-UA" sz="1800" dirty="0"/>
              <a:t>) була задіяна </a:t>
            </a:r>
            <a:r>
              <a:rPr lang="uk-UA" sz="1800" b="1" dirty="0">
                <a:highlight>
                  <a:srgbClr val="00FF00"/>
                </a:highlight>
              </a:rPr>
              <a:t>для символів інших мов </a:t>
            </a:r>
            <a:r>
              <a:rPr lang="uk-UA" sz="1800" dirty="0"/>
              <a:t>та </a:t>
            </a:r>
            <a:r>
              <a:rPr lang="uk-UA" sz="1800" b="1" dirty="0">
                <a:highlight>
                  <a:srgbClr val="00FFFF"/>
                </a:highlight>
              </a:rPr>
              <a:t>псевдографіки</a:t>
            </a:r>
            <a:r>
              <a:rPr lang="uk-UA" sz="1800" dirty="0"/>
              <a:t>. Взагалі-то для кодування символів будь-якої мови (</a:t>
            </a:r>
            <a:r>
              <a:rPr lang="uk-UA" sz="1800" b="1" dirty="0">
                <a:highlight>
                  <a:srgbClr val="FFFF00"/>
                </a:highlight>
              </a:rPr>
              <a:t>крім японської та китайської</a:t>
            </a:r>
            <a:r>
              <a:rPr lang="uk-UA" sz="1800" dirty="0"/>
              <a:t>), </a:t>
            </a:r>
            <a:r>
              <a:rPr lang="uk-UA" sz="1800" b="1" dirty="0">
                <a:highlight>
                  <a:srgbClr val="00FF00"/>
                </a:highlight>
              </a:rPr>
              <a:t>цієї кількості кодів цілком достатньо</a:t>
            </a:r>
            <a:r>
              <a:rPr lang="uk-UA" sz="1800" dirty="0"/>
              <a:t>. Однак мов багато і для кодування усіх символів усіх мов </a:t>
            </a:r>
            <a:r>
              <a:rPr lang="uk-UA" sz="1800" b="1" dirty="0">
                <a:highlight>
                  <a:srgbClr val="FFFF00"/>
                </a:highlight>
              </a:rPr>
              <a:t>128 кодів не вистачить</a:t>
            </a:r>
            <a:r>
              <a:rPr lang="uk-UA" sz="1800" dirty="0"/>
              <a:t>. У зв'язку із цим, при використанні </a:t>
            </a:r>
            <a:r>
              <a:rPr lang="uk-UA" sz="1800" dirty="0" err="1"/>
              <a:t>однобайтового</a:t>
            </a:r>
            <a:r>
              <a:rPr lang="uk-UA" sz="1800" dirty="0"/>
              <a:t> кодування кожної мови існує своя верхня частина таблиці </a:t>
            </a:r>
            <a:r>
              <a:rPr lang="en-US" sz="1800" dirty="0"/>
              <a:t>ASCII.</a:t>
            </a:r>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2889454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0BC1AEC-9B4F-4064-AE24-61A21B220B96}"/>
              </a:ext>
            </a:extLst>
          </p:cNvPr>
          <p:cNvPicPr>
            <a:picLocks noChangeAspect="1"/>
          </p:cNvPicPr>
          <p:nvPr/>
        </p:nvPicPr>
        <p:blipFill>
          <a:blip r:embed="rId2"/>
          <a:stretch>
            <a:fillRect/>
          </a:stretch>
        </p:blipFill>
        <p:spPr>
          <a:xfrm>
            <a:off x="4255323" y="-1"/>
            <a:ext cx="3681351" cy="6858000"/>
          </a:xfrm>
          <a:prstGeom prst="rect">
            <a:avLst/>
          </a:prstGeom>
        </p:spPr>
      </p:pic>
    </p:spTree>
    <p:extLst>
      <p:ext uri="{BB962C8B-B14F-4D97-AF65-F5344CB8AC3E}">
        <p14:creationId xmlns:p14="http://schemas.microsoft.com/office/powerpoint/2010/main" val="1478854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Аргументи</a:t>
            </a:r>
            <a:r>
              <a:rPr lang="ru-RU" sz="1800" dirty="0"/>
              <a:t> командного рядка </a:t>
            </a:r>
            <a:r>
              <a:rPr lang="ru-RU" sz="1800" dirty="0" err="1"/>
              <a:t>надають</a:t>
            </a:r>
            <a:r>
              <a:rPr lang="ru-RU" sz="1800" dirty="0"/>
              <a:t> </a:t>
            </a:r>
            <a:r>
              <a:rPr lang="ru-RU" sz="1800" dirty="0" err="1"/>
              <a:t>відмінний</a:t>
            </a:r>
            <a:r>
              <a:rPr lang="ru-RU" sz="1800" dirty="0"/>
              <a:t> </a:t>
            </a:r>
            <a:r>
              <a:rPr lang="ru-RU" sz="1800" dirty="0" err="1"/>
              <a:t>спосіб</a:t>
            </a:r>
            <a:r>
              <a:rPr lang="ru-RU" sz="1800" dirty="0"/>
              <a:t> для </a:t>
            </a:r>
            <a:r>
              <a:rPr lang="ru-RU" sz="1800" dirty="0" err="1"/>
              <a:t>користувачів</a:t>
            </a:r>
            <a:r>
              <a:rPr lang="ru-RU" sz="1800" dirty="0"/>
              <a:t> </a:t>
            </a:r>
            <a:r>
              <a:rPr lang="ru-RU" sz="1800" dirty="0" err="1"/>
              <a:t>або</a:t>
            </a:r>
            <a:r>
              <a:rPr lang="ru-RU" sz="1800" dirty="0"/>
              <a:t> </a:t>
            </a:r>
            <a:r>
              <a:rPr lang="ru-RU" sz="1800" dirty="0" err="1"/>
              <a:t>інших</a:t>
            </a:r>
            <a:r>
              <a:rPr lang="ru-RU" sz="1800" dirty="0"/>
              <a:t> </a:t>
            </a:r>
            <a:r>
              <a:rPr lang="ru-RU" sz="1800" dirty="0" err="1"/>
              <a:t>програм</a:t>
            </a:r>
            <a:r>
              <a:rPr lang="ru-RU" sz="1800" dirty="0"/>
              <a:t> </a:t>
            </a:r>
            <a:r>
              <a:rPr lang="ru-RU" sz="1800" dirty="0" err="1"/>
              <a:t>передавати</a:t>
            </a:r>
            <a:r>
              <a:rPr lang="ru-RU" sz="1800" dirty="0"/>
              <a:t> </a:t>
            </a:r>
            <a:r>
              <a:rPr lang="ru-RU" sz="1800" dirty="0" err="1"/>
              <a:t>вхідні</a:t>
            </a:r>
            <a:r>
              <a:rPr lang="ru-RU" sz="1800" dirty="0"/>
              <a:t> </a:t>
            </a:r>
            <a:r>
              <a:rPr lang="ru-RU" sz="1800" dirty="0" err="1"/>
              <a:t>дані</a:t>
            </a:r>
            <a:r>
              <a:rPr lang="ru-RU" sz="1800" dirty="0"/>
              <a:t> в </a:t>
            </a:r>
            <a:r>
              <a:rPr lang="ru-RU" sz="1800" dirty="0" err="1"/>
              <a:t>програму</a:t>
            </a:r>
            <a:r>
              <a:rPr lang="ru-RU" sz="1800" dirty="0"/>
              <a:t> при </a:t>
            </a:r>
            <a:r>
              <a:rPr lang="ru-RU" sz="1800" dirty="0" err="1"/>
              <a:t>її</a:t>
            </a:r>
            <a:r>
              <a:rPr lang="ru-RU" sz="1800" dirty="0"/>
              <a:t> запуску. </a:t>
            </a:r>
            <a:r>
              <a:rPr lang="ru-RU" sz="1800" dirty="0" err="1"/>
              <a:t>Використовуйте</a:t>
            </a:r>
            <a:r>
              <a:rPr lang="ru-RU" sz="1800" dirty="0"/>
              <a:t> будь-</a:t>
            </a:r>
            <a:r>
              <a:rPr lang="ru-RU" sz="1800" dirty="0" err="1"/>
              <a:t>які</a:t>
            </a:r>
            <a:r>
              <a:rPr lang="ru-RU" sz="1800" dirty="0"/>
              <a:t> </a:t>
            </a:r>
            <a:r>
              <a:rPr lang="ru-RU" sz="1800" dirty="0" err="1"/>
              <a:t>вхідні</a:t>
            </a:r>
            <a:r>
              <a:rPr lang="ru-RU" sz="1800" dirty="0"/>
              <a:t> </a:t>
            </a:r>
            <a:r>
              <a:rPr lang="ru-RU" sz="1800" dirty="0" err="1"/>
              <a:t>дані</a:t>
            </a:r>
            <a:r>
              <a:rPr lang="ru-RU" sz="1800" dirty="0"/>
              <a:t>, </a:t>
            </a:r>
            <a:r>
              <a:rPr lang="ru-RU" sz="1800" dirty="0" err="1"/>
              <a:t>необхідні</a:t>
            </a:r>
            <a:r>
              <a:rPr lang="ru-RU" sz="1800" dirty="0"/>
              <a:t> </a:t>
            </a:r>
            <a:r>
              <a:rPr lang="ru-RU" sz="1800" dirty="0" err="1"/>
              <a:t>програмі</a:t>
            </a:r>
            <a:r>
              <a:rPr lang="ru-RU" sz="1800" dirty="0"/>
              <a:t> при запуску, в </a:t>
            </a:r>
            <a:r>
              <a:rPr lang="ru-RU" sz="1800" dirty="0" err="1"/>
              <a:t>якості</a:t>
            </a:r>
            <a:r>
              <a:rPr lang="ru-RU" sz="1800" dirty="0"/>
              <a:t> </a:t>
            </a:r>
            <a:r>
              <a:rPr lang="ru-RU" sz="1800" dirty="0" err="1"/>
              <a:t>аргументів</a:t>
            </a:r>
            <a:r>
              <a:rPr lang="ru-RU" sz="1800" dirty="0"/>
              <a:t> командного рядка. </a:t>
            </a:r>
            <a:r>
              <a:rPr lang="ru-RU" sz="1800" dirty="0" err="1"/>
              <a:t>Якщо</a:t>
            </a:r>
            <a:r>
              <a:rPr lang="ru-RU" sz="1800" dirty="0"/>
              <a:t> </a:t>
            </a:r>
            <a:r>
              <a:rPr lang="ru-RU" sz="1800" dirty="0" err="1"/>
              <a:t>командний</a:t>
            </a:r>
            <a:r>
              <a:rPr lang="ru-RU" sz="1800" dirty="0"/>
              <a:t> рядок не передано, то </a:t>
            </a:r>
            <a:r>
              <a:rPr lang="ru-RU" sz="1800" dirty="0" err="1"/>
              <a:t>ви</a:t>
            </a:r>
            <a:r>
              <a:rPr lang="ru-RU" sz="1800" dirty="0"/>
              <a:t> </a:t>
            </a:r>
            <a:r>
              <a:rPr lang="ru-RU" sz="1800" dirty="0" err="1"/>
              <a:t>завжди</a:t>
            </a:r>
            <a:r>
              <a:rPr lang="ru-RU" sz="1800" dirty="0"/>
              <a:t> </a:t>
            </a:r>
            <a:r>
              <a:rPr lang="ru-RU" sz="1800" dirty="0" err="1"/>
              <a:t>зможете</a:t>
            </a:r>
            <a:r>
              <a:rPr lang="ru-RU" sz="1800" dirty="0"/>
              <a:t> </a:t>
            </a:r>
            <a:r>
              <a:rPr lang="ru-RU" sz="1800" dirty="0" err="1"/>
              <a:t>це</a:t>
            </a:r>
            <a:r>
              <a:rPr lang="ru-RU" sz="1800" dirty="0"/>
              <a:t> </a:t>
            </a:r>
            <a:r>
              <a:rPr lang="ru-RU" sz="1800" dirty="0" err="1"/>
              <a:t>виявити</a:t>
            </a:r>
            <a:r>
              <a:rPr lang="ru-RU" sz="1800" dirty="0"/>
              <a:t> і </a:t>
            </a:r>
            <a:r>
              <a:rPr lang="ru-RU" sz="1800" dirty="0" err="1"/>
              <a:t>попросити</a:t>
            </a:r>
            <a:r>
              <a:rPr lang="ru-RU" sz="1800" dirty="0"/>
              <a:t> </a:t>
            </a:r>
            <a:r>
              <a:rPr lang="ru-RU" sz="1800" dirty="0" err="1"/>
              <a:t>користувача</a:t>
            </a:r>
            <a:r>
              <a:rPr lang="ru-RU" sz="1800" dirty="0"/>
              <a:t> ввести </a:t>
            </a:r>
            <a:r>
              <a:rPr lang="ru-RU" sz="1800" dirty="0" err="1"/>
              <a:t>дані</a:t>
            </a:r>
            <a:r>
              <a:rPr lang="ru-RU" sz="1800" dirty="0"/>
              <a:t> </a:t>
            </a:r>
            <a:r>
              <a:rPr lang="ru-RU" sz="1800" dirty="0" err="1"/>
              <a:t>вручну</a:t>
            </a:r>
            <a:r>
              <a:rPr lang="ru-RU" sz="1800" dirty="0"/>
              <a:t>. Таким чином, ваша </a:t>
            </a:r>
            <a:r>
              <a:rPr lang="ru-RU" sz="1800" dirty="0" err="1"/>
              <a:t>програма</a:t>
            </a:r>
            <a:r>
              <a:rPr lang="ru-RU" sz="1800" dirty="0"/>
              <a:t> </a:t>
            </a:r>
            <a:r>
              <a:rPr lang="ru-RU" sz="1800" dirty="0" err="1"/>
              <a:t>працюватиме</a:t>
            </a:r>
            <a:r>
              <a:rPr lang="ru-RU" sz="1800" dirty="0"/>
              <a:t> в будь-</a:t>
            </a:r>
            <a:r>
              <a:rPr lang="ru-RU" sz="1800" dirty="0" err="1"/>
              <a:t>якому</a:t>
            </a:r>
            <a:r>
              <a:rPr lang="ru-RU" sz="1800" dirty="0"/>
              <a:t> </a:t>
            </a:r>
            <a:r>
              <a:rPr lang="ru-RU" sz="1800" dirty="0" err="1"/>
              <a:t>випадку</a:t>
            </a:r>
            <a:r>
              <a:rPr lang="ru-RU" sz="1800" dirty="0"/>
              <a:t>.</a:t>
            </a:r>
            <a:endParaRPr lang="uk-UA" sz="1800" dirty="0"/>
          </a:p>
        </p:txBody>
      </p:sp>
    </p:spTree>
    <p:extLst>
      <p:ext uri="{BB962C8B-B14F-4D97-AF65-F5344CB8AC3E}">
        <p14:creationId xmlns:p14="http://schemas.microsoft.com/office/powerpoint/2010/main" val="26053520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Вашою</a:t>
            </a:r>
            <a:r>
              <a:rPr lang="ru-RU" sz="1800" dirty="0"/>
              <a:t> </a:t>
            </a:r>
            <a:r>
              <a:rPr lang="ru-RU" sz="1800" dirty="0" err="1"/>
              <a:t>першою</a:t>
            </a:r>
            <a:r>
              <a:rPr lang="ru-RU" sz="1800" dirty="0"/>
              <a:t> </a:t>
            </a:r>
            <a:r>
              <a:rPr lang="ru-RU" sz="1800" dirty="0" err="1"/>
              <a:t>програмою</a:t>
            </a:r>
            <a:r>
              <a:rPr lang="ru-RU" sz="1800" dirty="0"/>
              <a:t> на </a:t>
            </a:r>
            <a:r>
              <a:rPr lang="ru-RU" sz="1800" dirty="0" err="1"/>
              <a:t>мові</a:t>
            </a:r>
            <a:r>
              <a:rPr lang="ru-RU" sz="1800" dirty="0"/>
              <a:t> C++, </a:t>
            </a:r>
            <a:r>
              <a:rPr lang="ru-RU" sz="1800" dirty="0" err="1"/>
              <a:t>ймовірно</a:t>
            </a:r>
            <a:r>
              <a:rPr lang="ru-RU" sz="1800" dirty="0"/>
              <a:t>, </a:t>
            </a:r>
            <a:r>
              <a:rPr lang="ru-RU" sz="1800" dirty="0" err="1"/>
              <a:t>була</a:t>
            </a:r>
            <a:r>
              <a:rPr lang="ru-RU" sz="1800" dirty="0"/>
              <a:t> </a:t>
            </a:r>
            <a:r>
              <a:rPr lang="ru-RU" sz="1800" dirty="0" err="1"/>
              <a:t>всім</a:t>
            </a:r>
            <a:r>
              <a:rPr lang="ru-RU" sz="1800" dirty="0"/>
              <a:t> </a:t>
            </a:r>
            <a:r>
              <a:rPr lang="ru-RU" sz="1800" dirty="0" err="1"/>
              <a:t>відома</a:t>
            </a:r>
            <a:r>
              <a:rPr lang="ru-RU" sz="1800" dirty="0"/>
              <a:t> </a:t>
            </a:r>
            <a:r>
              <a:rPr lang="ru-RU" sz="1800" dirty="0" err="1"/>
              <a:t>програма</a:t>
            </a:r>
            <a:r>
              <a:rPr lang="ru-RU" sz="1800" dirty="0"/>
              <a:t> “</a:t>
            </a:r>
            <a:r>
              <a:rPr lang="ru-RU" sz="1800" dirty="0" err="1"/>
              <a:t>Hello</a:t>
            </a:r>
            <a:r>
              <a:rPr lang="ru-RU" sz="1800" dirty="0"/>
              <a:t>, </a:t>
            </a:r>
            <a:r>
              <a:rPr lang="ru-RU" sz="1800" dirty="0" err="1"/>
              <a:t>world</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Але що таке </a:t>
            </a:r>
            <a:r>
              <a:rPr lang="en-US" sz="1800" dirty="0"/>
              <a:t>Hello, world!? Hello, world! — </a:t>
            </a:r>
            <a:r>
              <a:rPr lang="uk-UA" sz="1800" dirty="0"/>
              <a:t>це </a:t>
            </a:r>
            <a:r>
              <a:rPr lang="uk-UA" sz="1800" b="1" dirty="0">
                <a:highlight>
                  <a:srgbClr val="00FF00"/>
                </a:highlight>
              </a:rPr>
              <a:t>послідовність символів</a:t>
            </a:r>
            <a:r>
              <a:rPr lang="uk-UA" sz="1800" dirty="0"/>
              <a:t> або просто </a:t>
            </a:r>
            <a:r>
              <a:rPr lang="uk-UA" sz="1800" b="1" dirty="0">
                <a:highlight>
                  <a:srgbClr val="00FF00"/>
                </a:highlight>
              </a:rPr>
              <a:t>рядок</a:t>
            </a:r>
            <a:r>
              <a:rPr lang="uk-UA" sz="1800" dirty="0"/>
              <a:t> (англ. “</a:t>
            </a:r>
            <a:r>
              <a:rPr lang="en-US" sz="1800" b="1" dirty="0">
                <a:highlight>
                  <a:srgbClr val="00FF00"/>
                </a:highlight>
              </a:rPr>
              <a:t>string</a:t>
            </a:r>
            <a:r>
              <a:rPr lang="en-US" sz="1800" dirty="0"/>
              <a:t>”). </a:t>
            </a:r>
            <a:r>
              <a:rPr lang="uk-UA" sz="1800" dirty="0"/>
              <a:t>У мові </a:t>
            </a:r>
            <a:r>
              <a:rPr lang="en-US" sz="1800" dirty="0"/>
              <a:t>C++ </a:t>
            </a:r>
            <a:r>
              <a:rPr lang="uk-UA" sz="1800" dirty="0"/>
              <a:t>ми використовуємо рядки для представлення тексту (імен, адрес, слів і речень). </a:t>
            </a:r>
            <a:r>
              <a:rPr lang="uk-UA" sz="1800" b="1" dirty="0">
                <a:highlight>
                  <a:srgbClr val="00FF00"/>
                </a:highlight>
              </a:rPr>
              <a:t>Рядкові літерали</a:t>
            </a:r>
            <a:r>
              <a:rPr lang="uk-UA" sz="1800" dirty="0"/>
              <a:t> (такі як </a:t>
            </a:r>
            <a:r>
              <a:rPr lang="en-US" sz="1800" dirty="0"/>
              <a:t>Hello, world!) </a:t>
            </a:r>
            <a:r>
              <a:rPr lang="uk-UA" sz="1800" dirty="0"/>
              <a:t>пишуться в </a:t>
            </a:r>
            <a:r>
              <a:rPr lang="uk-UA" sz="1800" b="1" dirty="0">
                <a:highlight>
                  <a:srgbClr val="00FF00"/>
                </a:highlight>
              </a:rPr>
              <a:t>подвійних лапках</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Оскільки їх часто використовують в програмах, то більшість сучасних мов програмування мають вбудований тип даних </a:t>
            </a:r>
            <a:r>
              <a:rPr lang="en-US" sz="1800" dirty="0">
                <a:solidFill>
                  <a:schemeClr val="accent5">
                    <a:lumMod val="75000"/>
                  </a:schemeClr>
                </a:solidFill>
                <a:latin typeface="Consolas" panose="020B0609020204030204" pitchFamily="49" charset="0"/>
              </a:rPr>
              <a:t>string</a:t>
            </a:r>
            <a:r>
              <a:rPr lang="en-US" sz="1800" dirty="0"/>
              <a:t>. </a:t>
            </a:r>
            <a:r>
              <a:rPr lang="uk-UA" sz="1800" dirty="0"/>
              <a:t>У мові </a:t>
            </a:r>
            <a:r>
              <a:rPr lang="en-US" sz="1800" dirty="0"/>
              <a:t>C++ </a:t>
            </a:r>
            <a:r>
              <a:rPr lang="uk-UA" sz="1800" dirty="0"/>
              <a:t>також є цей тип, але не як основна частина мови, а як </a:t>
            </a:r>
            <a:r>
              <a:rPr lang="uk-UA" sz="1800" b="1" dirty="0">
                <a:highlight>
                  <a:srgbClr val="FFFF00"/>
                </a:highlight>
              </a:rPr>
              <a:t>частина Стандартної бібліотеки С++</a:t>
            </a:r>
            <a:r>
              <a:rPr lang="uk-UA" sz="1800" dirty="0"/>
              <a:t>.</a:t>
            </a:r>
          </a:p>
        </p:txBody>
      </p:sp>
      <p:pic>
        <p:nvPicPr>
          <p:cNvPr id="5" name="Рисунок 4">
            <a:extLst>
              <a:ext uri="{FF2B5EF4-FFF2-40B4-BE49-F238E27FC236}">
                <a16:creationId xmlns:a16="http://schemas.microsoft.com/office/drawing/2014/main" id="{BA33DB5F-865F-4B95-BD28-5D7FF749DC48}"/>
              </a:ext>
            </a:extLst>
          </p:cNvPr>
          <p:cNvPicPr>
            <a:picLocks noChangeAspect="1"/>
          </p:cNvPicPr>
          <p:nvPr/>
        </p:nvPicPr>
        <p:blipFill>
          <a:blip r:embed="rId2"/>
          <a:stretch>
            <a:fillRect/>
          </a:stretch>
        </p:blipFill>
        <p:spPr>
          <a:xfrm>
            <a:off x="4220900" y="1374868"/>
            <a:ext cx="3750197" cy="1690608"/>
          </a:xfrm>
          <a:prstGeom prst="rect">
            <a:avLst/>
          </a:prstGeom>
        </p:spPr>
      </p:pic>
    </p:spTree>
    <p:extLst>
      <p:ext uri="{BB962C8B-B14F-4D97-AF65-F5344CB8AC3E}">
        <p14:creationId xmlns:p14="http://schemas.microsoft.com/office/powerpoint/2010/main" val="32896361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 даних </a:t>
            </a:r>
            <a:r>
              <a:rPr lang="en-US" b="1" dirty="0"/>
              <a:t>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Щоб мати можливість використовувати рядки в мові </a:t>
            </a:r>
            <a:r>
              <a:rPr lang="en-US" sz="1800" dirty="0"/>
              <a:t>C++, </a:t>
            </a:r>
            <a:r>
              <a:rPr lang="uk-UA" sz="1800" dirty="0"/>
              <a:t>спочатку необхідно </a:t>
            </a:r>
            <a:r>
              <a:rPr lang="uk-UA" sz="1800" b="1" dirty="0">
                <a:highlight>
                  <a:srgbClr val="00FF00"/>
                </a:highlight>
              </a:rPr>
              <a:t>підключити заголовок </a:t>
            </a:r>
            <a:r>
              <a:rPr lang="en-US" sz="1800" b="1" dirty="0">
                <a:highlight>
                  <a:srgbClr val="00FF00"/>
                </a:highlight>
              </a:rPr>
              <a:t>string</a:t>
            </a:r>
            <a:r>
              <a:rPr lang="en-US" sz="1800" dirty="0"/>
              <a:t>. </a:t>
            </a:r>
            <a:r>
              <a:rPr lang="uk-UA" sz="1800" dirty="0"/>
              <a:t>Як тільки це буде зроблено, ми зможемо визначити змінні типу </a:t>
            </a:r>
            <a:r>
              <a:rPr lang="en-US" sz="1800" dirty="0"/>
              <a:t>string:</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і зі звичайними змінними, ми можемо </a:t>
            </a:r>
            <a:r>
              <a:rPr lang="uk-UA" sz="1800" b="1" dirty="0" err="1">
                <a:highlight>
                  <a:srgbClr val="00FFFF"/>
                </a:highlight>
              </a:rPr>
              <a:t>ініціалізовувати</a:t>
            </a:r>
            <a:r>
              <a:rPr lang="uk-UA" sz="1800" b="1" dirty="0">
                <a:highlight>
                  <a:srgbClr val="00FFFF"/>
                </a:highlight>
              </a:rPr>
              <a:t> змінні типу </a:t>
            </a:r>
            <a:r>
              <a:rPr lang="en-US" sz="1800" b="1" dirty="0">
                <a:highlight>
                  <a:srgbClr val="00FFFF"/>
                </a:highlight>
              </a:rPr>
              <a:t>string </a:t>
            </a:r>
            <a:r>
              <a:rPr lang="uk-UA" sz="1800" dirty="0"/>
              <a:t>або </a:t>
            </a:r>
            <a:r>
              <a:rPr lang="uk-UA" sz="1800" b="1" dirty="0">
                <a:highlight>
                  <a:srgbClr val="00FFFF"/>
                </a:highlight>
              </a:rPr>
              <a:t>присвоювати їм значення</a:t>
            </a:r>
            <a:r>
              <a:rPr lang="uk-UA" sz="1800" dirty="0"/>
              <a:t>:</a:t>
            </a:r>
          </a:p>
        </p:txBody>
      </p:sp>
      <p:pic>
        <p:nvPicPr>
          <p:cNvPr id="5" name="Рисунок 4">
            <a:extLst>
              <a:ext uri="{FF2B5EF4-FFF2-40B4-BE49-F238E27FC236}">
                <a16:creationId xmlns:a16="http://schemas.microsoft.com/office/drawing/2014/main" id="{6FA71FAC-1EE9-4E2E-9136-A9EA7EEC7AAA}"/>
              </a:ext>
            </a:extLst>
          </p:cNvPr>
          <p:cNvPicPr>
            <a:picLocks noChangeAspect="1"/>
          </p:cNvPicPr>
          <p:nvPr/>
        </p:nvPicPr>
        <p:blipFill>
          <a:blip r:embed="rId2"/>
          <a:stretch>
            <a:fillRect/>
          </a:stretch>
        </p:blipFill>
        <p:spPr>
          <a:xfrm>
            <a:off x="4110474" y="1687179"/>
            <a:ext cx="3971052" cy="1944195"/>
          </a:xfrm>
          <a:prstGeom prst="rect">
            <a:avLst/>
          </a:prstGeom>
        </p:spPr>
      </p:pic>
      <p:pic>
        <p:nvPicPr>
          <p:cNvPr id="7" name="Рисунок 6">
            <a:extLst>
              <a:ext uri="{FF2B5EF4-FFF2-40B4-BE49-F238E27FC236}">
                <a16:creationId xmlns:a16="http://schemas.microsoft.com/office/drawing/2014/main" id="{72D6EA9E-C2A7-4904-95C4-8FA12E8EA61A}"/>
              </a:ext>
            </a:extLst>
          </p:cNvPr>
          <p:cNvPicPr>
            <a:picLocks noChangeAspect="1"/>
          </p:cNvPicPr>
          <p:nvPr/>
        </p:nvPicPr>
        <p:blipFill>
          <a:blip r:embed="rId3"/>
          <a:stretch>
            <a:fillRect/>
          </a:stretch>
        </p:blipFill>
        <p:spPr>
          <a:xfrm>
            <a:off x="864242" y="4737923"/>
            <a:ext cx="10463514" cy="1262385"/>
          </a:xfrm>
          <a:prstGeom prst="rect">
            <a:avLst/>
          </a:prstGeom>
        </p:spPr>
      </p:pic>
    </p:spTree>
    <p:extLst>
      <p:ext uri="{BB962C8B-B14F-4D97-AF65-F5344CB8AC3E}">
        <p14:creationId xmlns:p14="http://schemas.microsoft.com/office/powerpoint/2010/main" val="25353221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 даних </a:t>
            </a:r>
            <a:r>
              <a:rPr lang="en-US" b="1" dirty="0"/>
              <a:t>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Рядки </a:t>
            </a:r>
            <a:r>
              <a:rPr lang="ru-RU" sz="1800" dirty="0" err="1"/>
              <a:t>також</a:t>
            </a:r>
            <a:r>
              <a:rPr lang="ru-RU" sz="1800" dirty="0"/>
              <a:t> </a:t>
            </a:r>
            <a:r>
              <a:rPr lang="ru-RU" sz="1800" dirty="0" err="1"/>
              <a:t>можуть</a:t>
            </a:r>
            <a:r>
              <a:rPr lang="ru-RU" sz="1800" dirty="0"/>
              <a:t> </a:t>
            </a:r>
            <a:r>
              <a:rPr lang="ru-RU" sz="1800" dirty="0" err="1"/>
              <a:t>містити</a:t>
            </a:r>
            <a:r>
              <a:rPr lang="ru-RU" sz="1800" dirty="0"/>
              <a:t> числа: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Варто </a:t>
            </a:r>
            <a:r>
              <a:rPr lang="ru-RU" sz="1800" dirty="0" err="1"/>
              <a:t>відзначити</a:t>
            </a:r>
            <a:r>
              <a:rPr lang="ru-RU" sz="1800" dirty="0"/>
              <a:t>, </a:t>
            </a:r>
            <a:r>
              <a:rPr lang="ru-RU" sz="1800" dirty="0" err="1"/>
              <a:t>що</a:t>
            </a:r>
            <a:r>
              <a:rPr lang="ru-RU" sz="1800" dirty="0"/>
              <a:t> числа, </a:t>
            </a:r>
            <a:r>
              <a:rPr lang="ru-RU" sz="1800" dirty="0" err="1"/>
              <a:t>які</a:t>
            </a:r>
            <a:r>
              <a:rPr lang="ru-RU" sz="1800" dirty="0"/>
              <a:t> </a:t>
            </a:r>
            <a:r>
              <a:rPr lang="ru-RU" sz="1800" dirty="0" err="1"/>
              <a:t>присвоюються</a:t>
            </a:r>
            <a:r>
              <a:rPr lang="ru-RU" sz="1800" dirty="0"/>
              <a:t>, тип </a:t>
            </a:r>
            <a:r>
              <a:rPr lang="ru-RU" sz="1800" dirty="0" err="1">
                <a:solidFill>
                  <a:schemeClr val="accent5">
                    <a:lumMod val="75000"/>
                  </a:schemeClr>
                </a:solidFill>
                <a:latin typeface="Consolas" panose="020B0609020204030204" pitchFamily="49" charset="0"/>
              </a:rPr>
              <a:t>string</a:t>
            </a:r>
            <a:r>
              <a:rPr lang="ru-RU" sz="1800" dirty="0"/>
              <a:t> </a:t>
            </a:r>
            <a:r>
              <a:rPr lang="ru-RU" sz="1800" dirty="0" err="1"/>
              <a:t>обробляє</a:t>
            </a:r>
            <a:r>
              <a:rPr lang="ru-RU" sz="1800" dirty="0"/>
              <a:t> як текст, а не як числа. А </a:t>
            </a:r>
            <a:r>
              <a:rPr lang="ru-RU" sz="1800" dirty="0" err="1"/>
              <a:t>це</a:t>
            </a:r>
            <a:r>
              <a:rPr lang="ru-RU" sz="1800" dirty="0"/>
              <a:t> </a:t>
            </a:r>
            <a:r>
              <a:rPr lang="ru-RU" sz="1800" dirty="0" err="1"/>
              <a:t>означає</a:t>
            </a:r>
            <a:r>
              <a:rPr lang="ru-RU" sz="1800" dirty="0"/>
              <a:t>, </a:t>
            </a:r>
            <a:r>
              <a:rPr lang="ru-RU" sz="1800" dirty="0" err="1"/>
              <a:t>що</a:t>
            </a:r>
            <a:r>
              <a:rPr lang="ru-RU" sz="1800" dirty="0"/>
              <a:t> ними не </a:t>
            </a:r>
            <a:r>
              <a:rPr lang="ru-RU" sz="1800" dirty="0" err="1"/>
              <a:t>можна</a:t>
            </a:r>
            <a:r>
              <a:rPr lang="ru-RU" sz="1800" dirty="0"/>
              <a:t> </a:t>
            </a:r>
            <a:r>
              <a:rPr lang="ru-RU" sz="1800" dirty="0" err="1"/>
              <a:t>маніпулювати</a:t>
            </a:r>
            <a:r>
              <a:rPr lang="ru-RU" sz="1800" dirty="0"/>
              <a:t> як </a:t>
            </a:r>
            <a:r>
              <a:rPr lang="ru-RU" sz="1800" dirty="0" err="1"/>
              <a:t>звичайними</a:t>
            </a:r>
            <a:r>
              <a:rPr lang="ru-RU" sz="1800" dirty="0"/>
              <a:t> числами (</a:t>
            </a:r>
            <a:r>
              <a:rPr lang="ru-RU" sz="1800" dirty="0" err="1"/>
              <a:t>наприклад</a:t>
            </a:r>
            <a:r>
              <a:rPr lang="ru-RU" sz="1800" dirty="0"/>
              <a:t>, </a:t>
            </a:r>
            <a:r>
              <a:rPr lang="ru-RU" sz="1800" dirty="0" err="1"/>
              <a:t>ви</a:t>
            </a:r>
            <a:r>
              <a:rPr lang="ru-RU" sz="1800" dirty="0"/>
              <a:t> не </a:t>
            </a:r>
            <a:r>
              <a:rPr lang="ru-RU" sz="1800" dirty="0" err="1"/>
              <a:t>зможете</a:t>
            </a:r>
            <a:r>
              <a:rPr lang="ru-RU" sz="1800" dirty="0"/>
              <a:t> </a:t>
            </a:r>
            <a:r>
              <a:rPr lang="ru-RU" sz="1800" dirty="0" err="1"/>
              <a:t>виконати</a:t>
            </a:r>
            <a:r>
              <a:rPr lang="ru-RU" sz="1800" dirty="0"/>
              <a:t> з ними </a:t>
            </a:r>
            <a:r>
              <a:rPr lang="ru-RU" sz="1800" dirty="0" err="1"/>
              <a:t>арифметичні</a:t>
            </a:r>
            <a:r>
              <a:rPr lang="ru-RU" sz="1800" dirty="0"/>
              <a:t> </a:t>
            </a:r>
            <a:r>
              <a:rPr lang="ru-RU" sz="1800" dirty="0" err="1"/>
              <a:t>операції</a:t>
            </a:r>
            <a:r>
              <a:rPr lang="ru-RU" sz="1800" dirty="0"/>
              <a:t>). </a:t>
            </a:r>
            <a:r>
              <a:rPr lang="ru-RU" sz="1800" b="1" dirty="0" err="1">
                <a:highlight>
                  <a:srgbClr val="FFFF00"/>
                </a:highlight>
              </a:rPr>
              <a:t>Мова</a:t>
            </a:r>
            <a:r>
              <a:rPr lang="ru-RU" sz="1800" b="1" dirty="0">
                <a:highlight>
                  <a:srgbClr val="FFFF00"/>
                </a:highlight>
              </a:rPr>
              <a:t> C++ автоматично НЕ </a:t>
            </a:r>
            <a:r>
              <a:rPr lang="ru-RU" sz="1800" b="1" dirty="0" err="1">
                <a:highlight>
                  <a:srgbClr val="FFFF00"/>
                </a:highlight>
              </a:rPr>
              <a:t>конвертує</a:t>
            </a:r>
            <a:r>
              <a:rPr lang="ru-RU" sz="1800" b="1" dirty="0">
                <a:highlight>
                  <a:srgbClr val="FFFF00"/>
                </a:highlight>
              </a:rPr>
              <a:t> </a:t>
            </a:r>
            <a:r>
              <a:rPr lang="ru-RU" sz="1800" b="1" dirty="0" err="1">
                <a:highlight>
                  <a:srgbClr val="FFFF00"/>
                </a:highlight>
              </a:rPr>
              <a:t>їх</a:t>
            </a:r>
            <a:r>
              <a:rPr lang="ru-RU" sz="1800" b="1" dirty="0">
                <a:highlight>
                  <a:srgbClr val="FFFF00"/>
                </a:highlight>
              </a:rPr>
              <a:t> в </a:t>
            </a:r>
            <a:r>
              <a:rPr lang="ru-RU" sz="1800" b="1" dirty="0" err="1">
                <a:highlight>
                  <a:srgbClr val="FFFF00"/>
                </a:highlight>
              </a:rPr>
              <a:t>значення</a:t>
            </a:r>
            <a:r>
              <a:rPr lang="ru-RU" sz="1800" b="1" dirty="0">
                <a:highlight>
                  <a:srgbClr val="FFFF00"/>
                </a:highlight>
              </a:rPr>
              <a:t> </a:t>
            </a:r>
            <a:r>
              <a:rPr lang="ru-RU" sz="1800" b="1" dirty="0" err="1">
                <a:highlight>
                  <a:srgbClr val="FFFF00"/>
                </a:highlight>
              </a:rPr>
              <a:t>цілочисельних</a:t>
            </a:r>
            <a:r>
              <a:rPr lang="ru-RU" sz="1800" b="1" dirty="0">
                <a:highlight>
                  <a:srgbClr val="FFFF00"/>
                </a:highlight>
              </a:rPr>
              <a:t> </a:t>
            </a:r>
            <a:r>
              <a:rPr lang="ru-RU" sz="1800" b="1" dirty="0" err="1">
                <a:highlight>
                  <a:srgbClr val="FFFF00"/>
                </a:highlight>
              </a:rPr>
              <a:t>типів</a:t>
            </a:r>
            <a:r>
              <a:rPr lang="ru-RU" sz="1800" b="1" dirty="0">
                <a:highlight>
                  <a:srgbClr val="FFFF00"/>
                </a:highlight>
              </a:rPr>
              <a:t> </a:t>
            </a:r>
            <a:r>
              <a:rPr lang="ru-RU" sz="1800" b="1" dirty="0" err="1">
                <a:highlight>
                  <a:srgbClr val="FFFF00"/>
                </a:highlight>
              </a:rPr>
              <a:t>данів</a:t>
            </a:r>
            <a:r>
              <a:rPr lang="ru-RU" sz="1800" b="1" dirty="0">
                <a:highlight>
                  <a:srgbClr val="FFFF00"/>
                </a:highlight>
              </a:rPr>
              <a:t> </a:t>
            </a:r>
            <a:r>
              <a:rPr lang="ru-RU" sz="1800" b="1" dirty="0" err="1">
                <a:highlight>
                  <a:srgbClr val="FFFF00"/>
                </a:highlight>
              </a:rPr>
              <a:t>або</a:t>
            </a:r>
            <a:r>
              <a:rPr lang="ru-RU" sz="1800" b="1" dirty="0">
                <a:highlight>
                  <a:srgbClr val="FFFF00"/>
                </a:highlight>
              </a:rPr>
              <a:t> </a:t>
            </a:r>
            <a:r>
              <a:rPr lang="ru-RU" sz="1800" b="1" dirty="0" err="1">
                <a:highlight>
                  <a:srgbClr val="FFFF00"/>
                </a:highlight>
              </a:rPr>
              <a:t>типів</a:t>
            </a:r>
            <a:r>
              <a:rPr lang="ru-RU" sz="1800" b="1" dirty="0">
                <a:highlight>
                  <a:srgbClr val="FFFF00"/>
                </a:highlight>
              </a:rPr>
              <a:t> з </a:t>
            </a:r>
            <a:r>
              <a:rPr lang="ru-RU" sz="1800" b="1" dirty="0" err="1">
                <a:highlight>
                  <a:srgbClr val="FFFF00"/>
                </a:highlight>
              </a:rPr>
              <a:t>плаваючою</a:t>
            </a:r>
            <a:r>
              <a:rPr lang="ru-RU" sz="1800" b="1" dirty="0">
                <a:highlight>
                  <a:srgbClr val="FFFF00"/>
                </a:highlight>
              </a:rPr>
              <a:t> </a:t>
            </a:r>
            <a:r>
              <a:rPr lang="ru-RU" sz="1800" b="1" dirty="0" err="1">
                <a:highlight>
                  <a:srgbClr val="FFFF00"/>
                </a:highlight>
              </a:rPr>
              <a:t>крапкою</a:t>
            </a:r>
            <a:r>
              <a:rPr lang="ru-RU" sz="1800" dirty="0"/>
              <a:t>.</a:t>
            </a:r>
            <a:endParaRPr lang="uk-UA" sz="1800" dirty="0"/>
          </a:p>
        </p:txBody>
      </p:sp>
      <p:pic>
        <p:nvPicPr>
          <p:cNvPr id="5" name="Рисунок 4">
            <a:extLst>
              <a:ext uri="{FF2B5EF4-FFF2-40B4-BE49-F238E27FC236}">
                <a16:creationId xmlns:a16="http://schemas.microsoft.com/office/drawing/2014/main" id="{C78B0CE5-CA0C-49AC-B40F-FFF0A88BA073}"/>
              </a:ext>
            </a:extLst>
          </p:cNvPr>
          <p:cNvPicPr>
            <a:picLocks noChangeAspect="1"/>
          </p:cNvPicPr>
          <p:nvPr/>
        </p:nvPicPr>
        <p:blipFill>
          <a:blip r:embed="rId2"/>
          <a:stretch>
            <a:fillRect/>
          </a:stretch>
        </p:blipFill>
        <p:spPr>
          <a:xfrm>
            <a:off x="960698" y="1327500"/>
            <a:ext cx="6963645" cy="857692"/>
          </a:xfrm>
          <a:prstGeom prst="rect">
            <a:avLst/>
          </a:prstGeom>
        </p:spPr>
      </p:pic>
    </p:spTree>
    <p:extLst>
      <p:ext uri="{BB962C8B-B14F-4D97-AF65-F5344CB8AC3E}">
        <p14:creationId xmlns:p14="http://schemas.microsoft.com/office/powerpoint/2010/main" val="23587148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Ввід/вивід рядків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Рядки </a:t>
            </a:r>
            <a:r>
              <a:rPr lang="ru-RU" sz="1800" dirty="0" err="1"/>
              <a:t>можна</a:t>
            </a:r>
            <a:r>
              <a:rPr lang="ru-RU" sz="1800" dirty="0"/>
              <a:t> </a:t>
            </a:r>
            <a:r>
              <a:rPr lang="ru-RU" sz="1800" dirty="0" err="1"/>
              <a:t>виводити</a:t>
            </a:r>
            <a:r>
              <a:rPr lang="ru-RU" sz="1800" dirty="0"/>
              <a:t> за </a:t>
            </a:r>
            <a:r>
              <a:rPr lang="ru-RU" sz="1800" dirty="0" err="1"/>
              <a:t>допомогою</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cout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А ось з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cin</a:t>
            </a:r>
            <a:r>
              <a:rPr lang="ru-RU" sz="1800" dirty="0">
                <a:solidFill>
                  <a:schemeClr val="accent5">
                    <a:lumMod val="75000"/>
                  </a:schemeClr>
                </a:solidFill>
                <a:latin typeface="Consolas" panose="020B0609020204030204" pitchFamily="49" charset="0"/>
              </a:rPr>
              <a:t> </a:t>
            </a:r>
            <a:r>
              <a:rPr lang="ru-RU" sz="1800" dirty="0" err="1"/>
              <a:t>справи</a:t>
            </a:r>
            <a:r>
              <a:rPr lang="ru-RU" sz="1800" dirty="0"/>
              <a:t> </a:t>
            </a:r>
            <a:r>
              <a:rPr lang="ru-RU" sz="1800" dirty="0" err="1"/>
              <a:t>йдуть</a:t>
            </a:r>
            <a:r>
              <a:rPr lang="ru-RU" sz="1800" dirty="0"/>
              <a:t> </a:t>
            </a:r>
            <a:r>
              <a:rPr lang="ru-RU" sz="1800" dirty="0" err="1"/>
              <a:t>трохи</a:t>
            </a:r>
            <a:r>
              <a:rPr lang="ru-RU" sz="1800" dirty="0"/>
              <a:t> </a:t>
            </a:r>
            <a:r>
              <a:rPr lang="ru-RU" sz="1800" dirty="0" err="1"/>
              <a:t>інакше</a:t>
            </a:r>
            <a:r>
              <a:rPr lang="ru-RU" sz="1800" dirty="0"/>
              <a:t>. </a:t>
            </a:r>
            <a:r>
              <a:rPr lang="ru-RU" sz="1800" dirty="0" err="1"/>
              <a:t>Розглянемо</a:t>
            </a:r>
            <a:r>
              <a:rPr lang="ru-RU" sz="1800" dirty="0"/>
              <a:t> </a:t>
            </a:r>
            <a:r>
              <a:rPr lang="ru-RU" sz="1800" dirty="0" err="1"/>
              <a:t>наступний</a:t>
            </a:r>
            <a:r>
              <a:rPr lang="ru-RU" sz="1800" dirty="0"/>
              <a:t> приклад:</a:t>
            </a:r>
            <a:endParaRPr lang="uk-UA" sz="1800" dirty="0"/>
          </a:p>
        </p:txBody>
      </p:sp>
      <p:pic>
        <p:nvPicPr>
          <p:cNvPr id="5" name="Рисунок 4">
            <a:extLst>
              <a:ext uri="{FF2B5EF4-FFF2-40B4-BE49-F238E27FC236}">
                <a16:creationId xmlns:a16="http://schemas.microsoft.com/office/drawing/2014/main" id="{705635D1-F5F9-4A0A-AAAA-BEF263315F7E}"/>
              </a:ext>
            </a:extLst>
          </p:cNvPr>
          <p:cNvPicPr>
            <a:picLocks noChangeAspect="1"/>
          </p:cNvPicPr>
          <p:nvPr/>
        </p:nvPicPr>
        <p:blipFill>
          <a:blip r:embed="rId2"/>
          <a:stretch>
            <a:fillRect/>
          </a:stretch>
        </p:blipFill>
        <p:spPr>
          <a:xfrm>
            <a:off x="3614211" y="1409575"/>
            <a:ext cx="4963576" cy="3353408"/>
          </a:xfrm>
          <a:prstGeom prst="rect">
            <a:avLst/>
          </a:prstGeom>
        </p:spPr>
      </p:pic>
      <p:pic>
        <p:nvPicPr>
          <p:cNvPr id="7" name="Рисунок 6">
            <a:extLst>
              <a:ext uri="{FF2B5EF4-FFF2-40B4-BE49-F238E27FC236}">
                <a16:creationId xmlns:a16="http://schemas.microsoft.com/office/drawing/2014/main" id="{CC2D9515-A0FD-484C-908C-5E7E00D5E32B}"/>
              </a:ext>
            </a:extLst>
          </p:cNvPr>
          <p:cNvPicPr>
            <a:picLocks noChangeAspect="1"/>
          </p:cNvPicPr>
          <p:nvPr/>
        </p:nvPicPr>
        <p:blipFill>
          <a:blip r:embed="rId3"/>
          <a:stretch>
            <a:fillRect/>
          </a:stretch>
        </p:blipFill>
        <p:spPr>
          <a:xfrm>
            <a:off x="6477885" y="4205693"/>
            <a:ext cx="1991003" cy="371527"/>
          </a:xfrm>
          <a:prstGeom prst="rect">
            <a:avLst/>
          </a:prstGeom>
        </p:spPr>
      </p:pic>
    </p:spTree>
    <p:extLst>
      <p:ext uri="{BB962C8B-B14F-4D97-AF65-F5344CB8AC3E}">
        <p14:creationId xmlns:p14="http://schemas.microsoft.com/office/powerpoint/2010/main" val="288714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Ввід/вивід рядків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48064D4-829A-446F-8747-4710DFCFDC76}"/>
              </a:ext>
            </a:extLst>
          </p:cNvPr>
          <p:cNvPicPr>
            <a:picLocks noChangeAspect="1"/>
          </p:cNvPicPr>
          <p:nvPr/>
        </p:nvPicPr>
        <p:blipFill>
          <a:blip r:embed="rId2"/>
          <a:stretch>
            <a:fillRect/>
          </a:stretch>
        </p:blipFill>
        <p:spPr>
          <a:xfrm>
            <a:off x="0" y="1590995"/>
            <a:ext cx="12192000" cy="3861206"/>
          </a:xfrm>
          <a:prstGeom prst="rect">
            <a:avLst/>
          </a:prstGeom>
        </p:spPr>
      </p:pic>
      <p:pic>
        <p:nvPicPr>
          <p:cNvPr id="7" name="Рисунок 6">
            <a:extLst>
              <a:ext uri="{FF2B5EF4-FFF2-40B4-BE49-F238E27FC236}">
                <a16:creationId xmlns:a16="http://schemas.microsoft.com/office/drawing/2014/main" id="{74370B06-586C-49F0-A538-F20C88E4C645}"/>
              </a:ext>
            </a:extLst>
          </p:cNvPr>
          <p:cNvPicPr>
            <a:picLocks noChangeAspect="1"/>
          </p:cNvPicPr>
          <p:nvPr/>
        </p:nvPicPr>
        <p:blipFill>
          <a:blip r:embed="rId3"/>
          <a:stretch>
            <a:fillRect/>
          </a:stretch>
        </p:blipFill>
        <p:spPr>
          <a:xfrm>
            <a:off x="1816011" y="5733253"/>
            <a:ext cx="8559975" cy="904500"/>
          </a:xfrm>
          <a:prstGeom prst="rect">
            <a:avLst/>
          </a:prstGeom>
        </p:spPr>
      </p:pic>
    </p:spTree>
    <p:extLst>
      <p:ext uri="{BB962C8B-B14F-4D97-AF65-F5344CB8AC3E}">
        <p14:creationId xmlns:p14="http://schemas.microsoft.com/office/powerpoint/2010/main" val="38497606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Ввід/вивід рядків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FFFF00"/>
                </a:highlight>
              </a:rPr>
              <a:t>Хм, </a:t>
            </a:r>
            <a:r>
              <a:rPr lang="ru-RU" sz="1800" b="1" dirty="0" err="1">
                <a:highlight>
                  <a:srgbClr val="FFFF00"/>
                </a:highlight>
              </a:rPr>
              <a:t>щось</a:t>
            </a:r>
            <a:r>
              <a:rPr lang="ru-RU" sz="1800" b="1" dirty="0">
                <a:highlight>
                  <a:srgbClr val="FFFF00"/>
                </a:highlight>
              </a:rPr>
              <a:t> не так! </a:t>
            </a:r>
            <a:r>
              <a:rPr lang="ru-RU" sz="1800" b="1" dirty="0" err="1">
                <a:highlight>
                  <a:srgbClr val="FFFF00"/>
                </a:highlight>
              </a:rPr>
              <a:t>Що</a:t>
            </a:r>
            <a:r>
              <a:rPr lang="ru-RU" sz="1800" b="1" dirty="0">
                <a:highlight>
                  <a:srgbClr val="FFFF00"/>
                </a:highlight>
              </a:rPr>
              <a:t> ж </a:t>
            </a:r>
            <a:r>
              <a:rPr lang="ru-RU" sz="1800" b="1" dirty="0" err="1">
                <a:highlight>
                  <a:srgbClr val="FFFF00"/>
                </a:highlight>
              </a:rPr>
              <a:t>трапилося</a:t>
            </a:r>
            <a:r>
              <a:rPr lang="ru-RU" sz="1800" b="1" dirty="0">
                <a:highlight>
                  <a:srgbClr val="FFFF00"/>
                </a:highlight>
              </a:rPr>
              <a:t>? </a:t>
            </a:r>
            <a:r>
              <a:rPr lang="ru-RU" sz="1800" dirty="0" err="1"/>
              <a:t>Виявляється</a:t>
            </a:r>
            <a:r>
              <a:rPr lang="ru-RU" sz="1800" dirty="0"/>
              <a:t>, оператор </a:t>
            </a:r>
            <a:r>
              <a:rPr lang="ru-RU" sz="1800" dirty="0" err="1"/>
              <a:t>виводу</a:t>
            </a:r>
            <a:r>
              <a:rPr lang="ru-RU" sz="1800" dirty="0"/>
              <a:t> (</a:t>
            </a:r>
            <a:r>
              <a:rPr lang="ru-RU" sz="1800" dirty="0">
                <a:solidFill>
                  <a:schemeClr val="accent5">
                    <a:lumMod val="75000"/>
                  </a:schemeClr>
                </a:solidFill>
                <a:latin typeface="Consolas" panose="020B0609020204030204" pitchFamily="49" charset="0"/>
              </a:rPr>
              <a:t>&gt;&gt;</a:t>
            </a:r>
            <a:r>
              <a:rPr lang="ru-RU" sz="1800" dirty="0"/>
              <a:t>) </a:t>
            </a:r>
            <a:r>
              <a:rPr lang="ru-RU" sz="1800" dirty="0" err="1"/>
              <a:t>повертає</a:t>
            </a:r>
            <a:r>
              <a:rPr lang="ru-RU" sz="1800" dirty="0"/>
              <a:t> </a:t>
            </a:r>
            <a:r>
              <a:rPr lang="ru-RU" sz="1800" dirty="0" err="1"/>
              <a:t>символи</a:t>
            </a:r>
            <a:r>
              <a:rPr lang="ru-RU" sz="1800" dirty="0"/>
              <a:t> з </a:t>
            </a:r>
            <a:r>
              <a:rPr lang="ru-RU" sz="1800" dirty="0" err="1"/>
              <a:t>вхідного</a:t>
            </a:r>
            <a:r>
              <a:rPr lang="ru-RU" sz="1800" dirty="0"/>
              <a:t> потоку </a:t>
            </a:r>
            <a:r>
              <a:rPr lang="ru-RU" sz="1800" dirty="0" err="1"/>
              <a:t>даних</a:t>
            </a:r>
            <a:r>
              <a:rPr lang="ru-RU" sz="1800" dirty="0"/>
              <a:t> </a:t>
            </a:r>
            <a:r>
              <a:rPr lang="ru-RU" sz="1800" dirty="0" err="1"/>
              <a:t>тільки</a:t>
            </a:r>
            <a:r>
              <a:rPr lang="ru-RU" sz="1800" dirty="0"/>
              <a:t> до </a:t>
            </a:r>
            <a:r>
              <a:rPr lang="ru-RU" sz="1800" dirty="0" err="1"/>
              <a:t>першого</a:t>
            </a:r>
            <a:r>
              <a:rPr lang="ru-RU" sz="1800" dirty="0"/>
              <a:t> </a:t>
            </a:r>
            <a:r>
              <a:rPr lang="ru-RU" sz="1800" dirty="0" err="1"/>
              <a:t>пробілу</a:t>
            </a:r>
            <a:r>
              <a:rPr lang="ru-RU" sz="1800" dirty="0"/>
              <a:t>. </a:t>
            </a:r>
            <a:r>
              <a:rPr lang="ru-RU" sz="1800" dirty="0" err="1"/>
              <a:t>Всі</a:t>
            </a:r>
            <a:r>
              <a:rPr lang="ru-RU" sz="1800" dirty="0"/>
              <a:t> </a:t>
            </a:r>
            <a:r>
              <a:rPr lang="ru-RU" sz="1800" dirty="0" err="1"/>
              <a:t>інші</a:t>
            </a:r>
            <a:r>
              <a:rPr lang="ru-RU" sz="1800" dirty="0"/>
              <a:t> </a:t>
            </a:r>
            <a:r>
              <a:rPr lang="ru-RU" sz="1800" dirty="0" err="1"/>
              <a:t>символи</a:t>
            </a:r>
            <a:r>
              <a:rPr lang="ru-RU" sz="1800" dirty="0"/>
              <a:t> </a:t>
            </a:r>
            <a:r>
              <a:rPr lang="ru-RU" sz="1800" dirty="0" err="1"/>
              <a:t>залишаються</a:t>
            </a:r>
            <a:r>
              <a:rPr lang="ru-RU" sz="1800" dirty="0"/>
              <a:t> </a:t>
            </a:r>
            <a:r>
              <a:rPr lang="ru-RU" sz="1800" dirty="0" err="1"/>
              <a:t>всередині</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cin</a:t>
            </a:r>
            <a:r>
              <a:rPr lang="ru-RU" sz="1800" dirty="0"/>
              <a:t>, </a:t>
            </a:r>
            <a:r>
              <a:rPr lang="ru-RU" sz="1800" dirty="0" err="1"/>
              <a:t>очікуючи</a:t>
            </a:r>
            <a:r>
              <a:rPr lang="ru-RU" sz="1800" dirty="0"/>
              <a:t> </a:t>
            </a:r>
            <a:r>
              <a:rPr lang="ru-RU" sz="1800" dirty="0" err="1"/>
              <a:t>наступного</a:t>
            </a:r>
            <a:r>
              <a:rPr lang="ru-RU" sz="1800" dirty="0"/>
              <a:t> </a:t>
            </a:r>
            <a:r>
              <a:rPr lang="ru-RU" sz="1800" dirty="0" err="1"/>
              <a:t>вилучення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Тому, коли ми </a:t>
            </a:r>
            <a:r>
              <a:rPr lang="ru-RU" sz="1800" dirty="0" err="1"/>
              <a:t>використали</a:t>
            </a:r>
            <a:r>
              <a:rPr lang="ru-RU" sz="1800" dirty="0"/>
              <a:t> оператор </a:t>
            </a:r>
            <a:r>
              <a:rPr lang="ru-RU" sz="1800" dirty="0">
                <a:solidFill>
                  <a:schemeClr val="accent5">
                    <a:lumMod val="75000"/>
                  </a:schemeClr>
                </a:solidFill>
                <a:latin typeface="Consolas" panose="020B0609020204030204" pitchFamily="49" charset="0"/>
              </a:rPr>
              <a:t>&gt;&gt;</a:t>
            </a:r>
            <a:r>
              <a:rPr lang="ru-RU" sz="1800" dirty="0"/>
              <a:t> для </a:t>
            </a:r>
            <a:r>
              <a:rPr lang="ru-RU" sz="1800" dirty="0" err="1"/>
              <a:t>вилучення</a:t>
            </a:r>
            <a:r>
              <a:rPr lang="ru-RU" sz="1800" dirty="0"/>
              <a:t> </a:t>
            </a:r>
            <a:r>
              <a:rPr lang="ru-RU" sz="1800" dirty="0" err="1"/>
              <a:t>даних</a:t>
            </a:r>
            <a:r>
              <a:rPr lang="ru-RU" sz="1800" dirty="0"/>
              <a:t> в </a:t>
            </a:r>
            <a:r>
              <a:rPr lang="ru-RU" sz="1800" dirty="0" err="1"/>
              <a:t>змінну</a:t>
            </a:r>
            <a:r>
              <a:rPr lang="ru-RU" sz="1800" dirty="0"/>
              <a:t> </a:t>
            </a:r>
            <a:r>
              <a:rPr lang="ru-RU" sz="1800" dirty="0" err="1">
                <a:solidFill>
                  <a:schemeClr val="accent5">
                    <a:lumMod val="75000"/>
                  </a:schemeClr>
                </a:solidFill>
                <a:latin typeface="Consolas" panose="020B0609020204030204" pitchFamily="49" charset="0"/>
              </a:rPr>
              <a:t>myName</a:t>
            </a:r>
            <a:r>
              <a:rPr lang="ru-RU" sz="1800" dirty="0"/>
              <a:t>, </a:t>
            </a:r>
            <a:r>
              <a:rPr lang="ru-RU" sz="1800" dirty="0" err="1"/>
              <a:t>тільки</a:t>
            </a:r>
            <a:r>
              <a:rPr lang="ru-RU" sz="1800" dirty="0"/>
              <a:t> </a:t>
            </a:r>
            <a:r>
              <a:rPr lang="ru-RU" sz="1800" dirty="0" err="1">
                <a:solidFill>
                  <a:schemeClr val="accent5">
                    <a:lumMod val="75000"/>
                  </a:schemeClr>
                </a:solidFill>
                <a:latin typeface="Consolas" panose="020B0609020204030204" pitchFamily="49" charset="0"/>
              </a:rPr>
              <a:t>Sasha</a:t>
            </a:r>
            <a:r>
              <a:rPr lang="ru-RU" sz="1800" dirty="0"/>
              <a:t> </a:t>
            </a:r>
            <a:r>
              <a:rPr lang="ru-RU" sz="1800" dirty="0" err="1"/>
              <a:t>вдалося</a:t>
            </a:r>
            <a:r>
              <a:rPr lang="ru-RU" sz="1800" dirty="0"/>
              <a:t> </a:t>
            </a:r>
            <a:r>
              <a:rPr lang="ru-RU" sz="1800" dirty="0" err="1"/>
              <a:t>витягнути</a:t>
            </a:r>
            <a:r>
              <a:rPr lang="ru-RU" sz="1800" dirty="0"/>
              <a:t>, </a:t>
            </a:r>
            <a:r>
              <a:rPr lang="ru-RU" sz="1800" dirty="0" err="1">
                <a:solidFill>
                  <a:schemeClr val="accent5">
                    <a:lumMod val="75000"/>
                  </a:schemeClr>
                </a:solidFill>
                <a:latin typeface="Consolas" panose="020B0609020204030204" pitchFamily="49" charset="0"/>
              </a:rPr>
              <a:t>Mak</a:t>
            </a:r>
            <a:r>
              <a:rPr lang="ru-RU" sz="1800" dirty="0"/>
              <a:t> </a:t>
            </a:r>
            <a:r>
              <a:rPr lang="ru-RU" sz="1800" dirty="0" err="1"/>
              <a:t>залишився</a:t>
            </a:r>
            <a:r>
              <a:rPr lang="ru-RU" sz="1800" dirty="0"/>
              <a:t> </a:t>
            </a:r>
            <a:r>
              <a:rPr lang="ru-RU" sz="1800" dirty="0" err="1"/>
              <a:t>всередині</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cin</a:t>
            </a:r>
            <a:r>
              <a:rPr lang="ru-RU" sz="1800" dirty="0"/>
              <a:t>, </a:t>
            </a:r>
            <a:r>
              <a:rPr lang="ru-RU" sz="1800" dirty="0" err="1"/>
              <a:t>очікуючи</a:t>
            </a:r>
            <a:r>
              <a:rPr lang="ru-RU" sz="1800" dirty="0"/>
              <a:t> </a:t>
            </a:r>
            <a:r>
              <a:rPr lang="ru-RU" sz="1800" dirty="0" err="1"/>
              <a:t>наступного</a:t>
            </a:r>
            <a:r>
              <a:rPr lang="ru-RU" sz="1800" dirty="0"/>
              <a:t> </a:t>
            </a:r>
            <a:r>
              <a:rPr lang="ru-RU" sz="1800" dirty="0" err="1"/>
              <a:t>вилучення</a:t>
            </a:r>
            <a:r>
              <a:rPr lang="ru-RU" sz="1800" dirty="0"/>
              <a:t>. Коли ми </a:t>
            </a:r>
            <a:r>
              <a:rPr lang="ru-RU" sz="1800" dirty="0" err="1"/>
              <a:t>використали</a:t>
            </a:r>
            <a:r>
              <a:rPr lang="ru-RU" sz="1800" dirty="0"/>
              <a:t> оператор </a:t>
            </a:r>
            <a:r>
              <a:rPr lang="ru-RU" sz="1800" dirty="0">
                <a:solidFill>
                  <a:schemeClr val="accent5">
                    <a:lumMod val="75000"/>
                  </a:schemeClr>
                </a:solidFill>
                <a:latin typeface="Consolas" panose="020B0609020204030204" pitchFamily="49" charset="0"/>
              </a:rPr>
              <a:t>&gt;&gt;</a:t>
            </a:r>
            <a:r>
              <a:rPr lang="ru-RU" sz="1800" dirty="0"/>
              <a:t> </a:t>
            </a:r>
            <a:r>
              <a:rPr lang="ru-RU" sz="1800" dirty="0" err="1"/>
              <a:t>знову</a:t>
            </a:r>
            <a:r>
              <a:rPr lang="ru-RU" sz="1800" dirty="0"/>
              <a:t>, </a:t>
            </a:r>
            <a:r>
              <a:rPr lang="ru-RU" sz="1800" dirty="0" err="1"/>
              <a:t>щоб</a:t>
            </a:r>
            <a:r>
              <a:rPr lang="ru-RU" sz="1800" dirty="0"/>
              <a:t> </a:t>
            </a:r>
            <a:r>
              <a:rPr lang="ru-RU" sz="1800" dirty="0" err="1"/>
              <a:t>витягнути</a:t>
            </a:r>
            <a:r>
              <a:rPr lang="ru-RU" sz="1800" dirty="0"/>
              <a:t> </a:t>
            </a:r>
            <a:r>
              <a:rPr lang="ru-RU" sz="1800" dirty="0" err="1"/>
              <a:t>дані</a:t>
            </a:r>
            <a:r>
              <a:rPr lang="ru-RU" sz="1800" dirty="0"/>
              <a:t> в </a:t>
            </a:r>
            <a:r>
              <a:rPr lang="ru-RU" sz="1800" dirty="0" err="1"/>
              <a:t>змінну</a:t>
            </a:r>
            <a:r>
              <a:rPr lang="ru-RU" sz="1800" dirty="0"/>
              <a:t> </a:t>
            </a:r>
            <a:r>
              <a:rPr lang="ru-RU" sz="1800" dirty="0" err="1">
                <a:solidFill>
                  <a:schemeClr val="accent5">
                    <a:lumMod val="75000"/>
                  </a:schemeClr>
                </a:solidFill>
                <a:latin typeface="Consolas" panose="020B0609020204030204" pitchFamily="49" charset="0"/>
              </a:rPr>
              <a:t>myAge</a:t>
            </a:r>
            <a:r>
              <a:rPr lang="ru-RU" sz="1800" dirty="0"/>
              <a:t>, ми </a:t>
            </a:r>
            <a:r>
              <a:rPr lang="ru-RU" sz="1800" dirty="0" err="1"/>
              <a:t>отримали</a:t>
            </a:r>
            <a:r>
              <a:rPr lang="ru-RU" sz="1800" dirty="0"/>
              <a:t> </a:t>
            </a:r>
            <a:r>
              <a:rPr lang="ru-RU" sz="1800" dirty="0" err="1">
                <a:solidFill>
                  <a:schemeClr val="accent5">
                    <a:lumMod val="75000"/>
                  </a:schemeClr>
                </a:solidFill>
                <a:latin typeface="Consolas" panose="020B0609020204030204" pitchFamily="49" charset="0"/>
              </a:rPr>
              <a:t>Mak</a:t>
            </a:r>
            <a:r>
              <a:rPr lang="ru-RU" sz="1800" dirty="0"/>
              <a:t> </a:t>
            </a:r>
            <a:r>
              <a:rPr lang="ru-RU" sz="1800" dirty="0" err="1"/>
              <a:t>замість</a:t>
            </a:r>
            <a:r>
              <a:rPr lang="ru-RU" sz="1800" dirty="0"/>
              <a:t> </a:t>
            </a:r>
            <a:r>
              <a:rPr lang="ru-RU" sz="1800" dirty="0">
                <a:solidFill>
                  <a:schemeClr val="accent5">
                    <a:lumMod val="75000"/>
                  </a:schemeClr>
                </a:solidFill>
                <a:latin typeface="Consolas" panose="020B0609020204030204" pitchFamily="49" charset="0"/>
              </a:rPr>
              <a:t>25</a:t>
            </a:r>
            <a:r>
              <a:rPr lang="ru-RU" sz="1800" dirty="0"/>
              <a:t>. </a:t>
            </a:r>
            <a:r>
              <a:rPr lang="ru-RU" sz="1800" dirty="0" err="1"/>
              <a:t>Якби</a:t>
            </a:r>
            <a:r>
              <a:rPr lang="ru-RU" sz="1800" dirty="0"/>
              <a:t> ми </a:t>
            </a:r>
            <a:r>
              <a:rPr lang="ru-RU" sz="1800" dirty="0" err="1"/>
              <a:t>виконали</a:t>
            </a:r>
            <a:r>
              <a:rPr lang="ru-RU" sz="1800" dirty="0"/>
              <a:t> </a:t>
            </a:r>
            <a:r>
              <a:rPr lang="ru-RU" sz="1800" dirty="0" err="1"/>
              <a:t>третє</a:t>
            </a:r>
            <a:r>
              <a:rPr lang="ru-RU" sz="1800" dirty="0"/>
              <a:t> </a:t>
            </a:r>
            <a:r>
              <a:rPr lang="ru-RU" sz="1800" dirty="0" err="1"/>
              <a:t>вилучення</a:t>
            </a:r>
            <a:r>
              <a:rPr lang="ru-RU" sz="1800" dirty="0"/>
              <a:t>, то </a:t>
            </a:r>
            <a:r>
              <a:rPr lang="ru-RU" sz="1800" dirty="0" err="1"/>
              <a:t>отримали</a:t>
            </a:r>
            <a:r>
              <a:rPr lang="ru-RU" sz="1800" dirty="0"/>
              <a:t> б </a:t>
            </a:r>
            <a:r>
              <a:rPr lang="ru-RU" sz="1800" dirty="0">
                <a:solidFill>
                  <a:schemeClr val="accent5">
                    <a:lumMod val="75000"/>
                  </a:schemeClr>
                </a:solidFill>
                <a:latin typeface="Consolas" panose="020B0609020204030204" pitchFamily="49" charset="0"/>
              </a:rPr>
              <a:t>25</a:t>
            </a:r>
            <a:r>
              <a:rPr lang="ru-RU" sz="1800" dirty="0"/>
              <a:t>.</a:t>
            </a:r>
            <a:endParaRPr lang="uk-UA" sz="1800" dirty="0"/>
          </a:p>
        </p:txBody>
      </p:sp>
    </p:spTree>
    <p:extLst>
      <p:ext uri="{BB962C8B-B14F-4D97-AF65-F5344CB8AC3E}">
        <p14:creationId xmlns:p14="http://schemas.microsoft.com/office/powerpoint/2010/main" val="32669601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a:t>
            </a:r>
            <a:r>
              <a:rPr lang="en-US" b="1" dirty="0"/>
              <a:t>std::</a:t>
            </a:r>
            <a:r>
              <a:rPr lang="en-US" b="1" dirty="0" err="1"/>
              <a:t>getline</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Щоб витягнути цілий рядок з вхідного потоку даних</a:t>
            </a:r>
            <a:r>
              <a:rPr lang="uk-UA" sz="1800" dirty="0"/>
              <a:t> (разом з пробілами), використовуйте функцію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getline</a:t>
            </a:r>
            <a:r>
              <a:rPr lang="en-US" sz="1800" dirty="0">
                <a:solidFill>
                  <a:schemeClr val="accent5">
                    <a:lumMod val="75000"/>
                  </a:schemeClr>
                </a:solidFill>
                <a:latin typeface="Consolas" panose="020B0609020204030204" pitchFamily="49" charset="0"/>
              </a:rPr>
              <a:t>()</a:t>
            </a:r>
            <a:r>
              <a:rPr lang="en-US" sz="1800" dirty="0"/>
              <a:t>. </a:t>
            </a:r>
            <a:r>
              <a:rPr lang="uk-UA" sz="1800" dirty="0"/>
              <a:t>Вона приймає два параметри: перший —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t>, </a:t>
            </a:r>
            <a:r>
              <a:rPr lang="uk-UA" sz="1800" dirty="0"/>
              <a:t>другий — змінна типу </a:t>
            </a:r>
            <a:r>
              <a:rPr lang="en-US" sz="1800" dirty="0">
                <a:solidFill>
                  <a:schemeClr val="accent5">
                    <a:lumMod val="75000"/>
                  </a:schemeClr>
                </a:solidFill>
                <a:latin typeface="Consolas" panose="020B0609020204030204" pitchFamily="49" charset="0"/>
              </a:rPr>
              <a:t>string</a:t>
            </a:r>
            <a:r>
              <a:rPr lang="en-US" sz="1800" dirty="0"/>
              <a:t>.</a:t>
            </a:r>
          </a:p>
          <a:p>
            <a:pPr marL="540000" indent="360000">
              <a:lnSpc>
                <a:spcPct val="150000"/>
              </a:lnSpc>
              <a:spcBef>
                <a:spcPts val="0"/>
              </a:spcBef>
              <a:buNone/>
            </a:pPr>
            <a:r>
              <a:rPr lang="uk-UA" sz="1800" dirty="0"/>
              <a:t>Ось вищенаведена програма, але вже з використанням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getline</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pic>
        <p:nvPicPr>
          <p:cNvPr id="5" name="Рисунок 4">
            <a:extLst>
              <a:ext uri="{FF2B5EF4-FFF2-40B4-BE49-F238E27FC236}">
                <a16:creationId xmlns:a16="http://schemas.microsoft.com/office/drawing/2014/main" id="{2E459979-ECB9-4485-AB4D-C719AB1343D0}"/>
              </a:ext>
            </a:extLst>
          </p:cNvPr>
          <p:cNvPicPr>
            <a:picLocks noChangeAspect="1"/>
          </p:cNvPicPr>
          <p:nvPr/>
        </p:nvPicPr>
        <p:blipFill>
          <a:blip r:embed="rId2"/>
          <a:stretch>
            <a:fillRect/>
          </a:stretch>
        </p:blipFill>
        <p:spPr>
          <a:xfrm>
            <a:off x="540151" y="2703514"/>
            <a:ext cx="7523544" cy="3945509"/>
          </a:xfrm>
          <a:prstGeom prst="rect">
            <a:avLst/>
          </a:prstGeom>
        </p:spPr>
      </p:pic>
      <p:pic>
        <p:nvPicPr>
          <p:cNvPr id="7" name="Рисунок 6">
            <a:extLst>
              <a:ext uri="{FF2B5EF4-FFF2-40B4-BE49-F238E27FC236}">
                <a16:creationId xmlns:a16="http://schemas.microsoft.com/office/drawing/2014/main" id="{413B8761-D2AE-46B9-9D5C-9D308CCBC34F}"/>
              </a:ext>
            </a:extLst>
          </p:cNvPr>
          <p:cNvPicPr>
            <a:picLocks noChangeAspect="1"/>
          </p:cNvPicPr>
          <p:nvPr/>
        </p:nvPicPr>
        <p:blipFill>
          <a:blip r:embed="rId3"/>
          <a:stretch>
            <a:fillRect/>
          </a:stretch>
        </p:blipFill>
        <p:spPr>
          <a:xfrm>
            <a:off x="7755038" y="5754026"/>
            <a:ext cx="4181277" cy="805641"/>
          </a:xfrm>
          <a:prstGeom prst="rect">
            <a:avLst/>
          </a:prstGeom>
        </p:spPr>
      </p:pic>
    </p:spTree>
    <p:extLst>
      <p:ext uri="{BB962C8B-B14F-4D97-AF65-F5344CB8AC3E}">
        <p14:creationId xmlns:p14="http://schemas.microsoft.com/office/powerpoint/2010/main" val="31623188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a:t>
            </a:r>
            <a:r>
              <a:rPr lang="en-US" b="1" dirty="0"/>
              <a:t>std::</a:t>
            </a:r>
            <a:r>
              <a:rPr lang="en-US" b="1" dirty="0" err="1"/>
              <a:t>getline</a:t>
            </a:r>
            <a:r>
              <a:rPr lang="en-US" b="1" dirty="0"/>
              <a:t>() </a:t>
            </a:r>
            <a:r>
              <a:rPr lang="uk-UA" b="1" dirty="0"/>
              <a:t>з </a:t>
            </a:r>
            <a:r>
              <a:rPr lang="en-US" b="1" dirty="0"/>
              <a:t>std::</a:t>
            </a:r>
            <a:r>
              <a:rPr lang="en-US" b="1" dirty="0" err="1"/>
              <a:t>cin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Вилучення</a:t>
            </a:r>
            <a:r>
              <a:rPr lang="ru-RU" sz="1800" dirty="0"/>
              <a:t> </a:t>
            </a:r>
            <a:r>
              <a:rPr lang="ru-RU" sz="1800" dirty="0" err="1"/>
              <a:t>даних</a:t>
            </a:r>
            <a:r>
              <a:rPr lang="ru-RU" sz="1800" dirty="0"/>
              <a:t> з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cin</a:t>
            </a:r>
            <a:r>
              <a:rPr lang="ru-RU" sz="1800" dirty="0"/>
              <a:t> за </a:t>
            </a:r>
            <a:r>
              <a:rPr lang="ru-RU" sz="1800" dirty="0" err="1"/>
              <a:t>допомогою</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getline</a:t>
            </a:r>
            <a:r>
              <a:rPr lang="ru-RU" sz="1800" dirty="0">
                <a:solidFill>
                  <a:schemeClr val="accent5">
                    <a:lumMod val="75000"/>
                  </a:schemeClr>
                </a:solidFill>
                <a:latin typeface="Consolas" panose="020B0609020204030204" pitchFamily="49" charset="0"/>
              </a:rPr>
              <a:t>() </a:t>
            </a:r>
            <a:r>
              <a:rPr lang="ru-RU" sz="1800" dirty="0" err="1"/>
              <a:t>іноді</a:t>
            </a:r>
            <a:r>
              <a:rPr lang="ru-RU" sz="1800" dirty="0"/>
              <a:t> </a:t>
            </a:r>
            <a:r>
              <a:rPr lang="ru-RU" sz="1800" dirty="0" err="1"/>
              <a:t>може</a:t>
            </a:r>
            <a:r>
              <a:rPr lang="ru-RU" sz="1800" dirty="0"/>
              <a:t> </a:t>
            </a:r>
            <a:r>
              <a:rPr lang="ru-RU" sz="1800" dirty="0" err="1"/>
              <a:t>призвести</a:t>
            </a:r>
            <a:r>
              <a:rPr lang="ru-RU" sz="1800" dirty="0"/>
              <a:t> до </a:t>
            </a:r>
            <a:r>
              <a:rPr lang="ru-RU" sz="1800" dirty="0" err="1"/>
              <a:t>несподіваних</a:t>
            </a:r>
            <a:r>
              <a:rPr lang="ru-RU" sz="1800" dirty="0"/>
              <a:t> </a:t>
            </a:r>
            <a:r>
              <a:rPr lang="ru-RU" sz="1800" dirty="0" err="1"/>
              <a:t>результатів</a:t>
            </a:r>
            <a:r>
              <a:rPr lang="ru-RU" sz="1800" dirty="0"/>
              <a:t>.</a:t>
            </a:r>
            <a:endParaRPr lang="uk-UA" sz="1800" dirty="0"/>
          </a:p>
        </p:txBody>
      </p:sp>
      <p:pic>
        <p:nvPicPr>
          <p:cNvPr id="5" name="Рисунок 4">
            <a:extLst>
              <a:ext uri="{FF2B5EF4-FFF2-40B4-BE49-F238E27FC236}">
                <a16:creationId xmlns:a16="http://schemas.microsoft.com/office/drawing/2014/main" id="{221E1479-1729-4599-9062-EEA4E2D64E36}"/>
              </a:ext>
            </a:extLst>
          </p:cNvPr>
          <p:cNvPicPr>
            <a:picLocks noChangeAspect="1"/>
          </p:cNvPicPr>
          <p:nvPr/>
        </p:nvPicPr>
        <p:blipFill>
          <a:blip r:embed="rId2"/>
          <a:stretch>
            <a:fillRect/>
          </a:stretch>
        </p:blipFill>
        <p:spPr>
          <a:xfrm>
            <a:off x="3137557" y="1492212"/>
            <a:ext cx="5916884" cy="3675884"/>
          </a:xfrm>
          <a:prstGeom prst="rect">
            <a:avLst/>
          </a:prstGeom>
        </p:spPr>
      </p:pic>
    </p:spTree>
    <p:extLst>
      <p:ext uri="{BB962C8B-B14F-4D97-AF65-F5344CB8AC3E}">
        <p14:creationId xmlns:p14="http://schemas.microsoft.com/office/powerpoint/2010/main" val="41783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Проблеми</a:t>
            </a:r>
            <a:r>
              <a:rPr lang="ru-RU" sz="1800" dirty="0"/>
              <a:t> </a:t>
            </a:r>
            <a:r>
              <a:rPr lang="ru-RU" sz="1800" dirty="0" err="1"/>
              <a:t>були</a:t>
            </a:r>
            <a:r>
              <a:rPr lang="ru-RU" sz="1800" dirty="0"/>
              <a:t> не в тому, </a:t>
            </a:r>
            <a:r>
              <a:rPr lang="ru-RU" sz="1800" dirty="0" err="1"/>
              <a:t>що</a:t>
            </a:r>
            <a:r>
              <a:rPr lang="ru-RU" sz="1800" dirty="0"/>
              <a:t> для </a:t>
            </a:r>
            <a:r>
              <a:rPr lang="ru-RU" sz="1800" dirty="0" err="1"/>
              <a:t>кожної</a:t>
            </a:r>
            <a:r>
              <a:rPr lang="ru-RU" sz="1800" dirty="0"/>
              <a:t> </a:t>
            </a:r>
            <a:r>
              <a:rPr lang="ru-RU" sz="1800" dirty="0" err="1"/>
              <a:t>мови</a:t>
            </a:r>
            <a:r>
              <a:rPr lang="ru-RU" sz="1800" dirty="0"/>
              <a:t> </a:t>
            </a:r>
            <a:r>
              <a:rPr lang="ru-RU" sz="1800" dirty="0" err="1"/>
              <a:t>доводилося</a:t>
            </a:r>
            <a:r>
              <a:rPr lang="ru-RU" sz="1800" dirty="0"/>
              <a:t> </a:t>
            </a:r>
            <a:r>
              <a:rPr lang="ru-RU" sz="1800" dirty="0" err="1"/>
              <a:t>розробляти</a:t>
            </a:r>
            <a:r>
              <a:rPr lang="ru-RU" sz="1800" dirty="0"/>
              <a:t> </a:t>
            </a:r>
            <a:r>
              <a:rPr lang="ru-RU" sz="1800" dirty="0" err="1"/>
              <a:t>свій</a:t>
            </a:r>
            <a:r>
              <a:rPr lang="ru-RU" sz="1800" dirty="0"/>
              <a:t> стандарт, а в тому, </a:t>
            </a:r>
            <a:r>
              <a:rPr lang="ru-RU" sz="1800" dirty="0" err="1"/>
              <a:t>що</a:t>
            </a:r>
            <a:r>
              <a:rPr lang="ru-RU" sz="1800" dirty="0"/>
              <a:t> </a:t>
            </a:r>
            <a:r>
              <a:rPr lang="ru-RU" sz="1800" b="1" dirty="0" err="1">
                <a:highlight>
                  <a:srgbClr val="FFFF00"/>
                </a:highlight>
              </a:rPr>
              <a:t>цей</a:t>
            </a:r>
            <a:r>
              <a:rPr lang="ru-RU" sz="1800" b="1" dirty="0">
                <a:highlight>
                  <a:srgbClr val="FFFF00"/>
                </a:highlight>
              </a:rPr>
              <a:t> стандарт </a:t>
            </a:r>
            <a:r>
              <a:rPr lang="ru-RU" sz="1800" b="1" dirty="0" err="1">
                <a:highlight>
                  <a:srgbClr val="FFFF00"/>
                </a:highlight>
              </a:rPr>
              <a:t>виявлявся</a:t>
            </a:r>
            <a:r>
              <a:rPr lang="ru-RU" sz="1800" b="1" dirty="0">
                <a:highlight>
                  <a:srgbClr val="FFFF00"/>
                </a:highlight>
              </a:rPr>
              <a:t> </a:t>
            </a:r>
            <a:r>
              <a:rPr lang="ru-RU" sz="1800" b="1" dirty="0" err="1">
                <a:highlight>
                  <a:srgbClr val="FFFF00"/>
                </a:highlight>
              </a:rPr>
              <a:t>несумісним</a:t>
            </a:r>
            <a:r>
              <a:rPr lang="ru-RU" sz="1800" b="1" dirty="0">
                <a:highlight>
                  <a:srgbClr val="FFFF00"/>
                </a:highlight>
              </a:rPr>
              <a:t> </a:t>
            </a:r>
            <a:r>
              <a:rPr lang="ru-RU" sz="1800" b="1" dirty="0" err="1">
                <a:highlight>
                  <a:srgbClr val="FFFF00"/>
                </a:highlight>
              </a:rPr>
              <a:t>із</a:t>
            </a:r>
            <a:r>
              <a:rPr lang="ru-RU" sz="1800" b="1" dirty="0">
                <a:highlight>
                  <a:srgbClr val="FFFF00"/>
                </a:highlight>
              </a:rPr>
              <a:t> </a:t>
            </a:r>
            <a:r>
              <a:rPr lang="ru-RU" sz="1800" b="1" dirty="0" err="1">
                <a:highlight>
                  <a:srgbClr val="FFFF00"/>
                </a:highlight>
              </a:rPr>
              <a:t>іншими</a:t>
            </a:r>
            <a:r>
              <a:rPr lang="ru-RU" sz="1800" dirty="0"/>
              <a:t>. </a:t>
            </a:r>
            <a:r>
              <a:rPr lang="ru-RU" sz="1800" dirty="0" err="1"/>
              <a:t>Також</a:t>
            </a:r>
            <a:r>
              <a:rPr lang="ru-RU" sz="1800" dirty="0"/>
              <a:t> часто </a:t>
            </a:r>
            <a:r>
              <a:rPr lang="ru-RU" sz="1800" b="1" dirty="0">
                <a:highlight>
                  <a:srgbClr val="FF00FF"/>
                </a:highlight>
              </a:rPr>
              <a:t>для </a:t>
            </a:r>
            <a:r>
              <a:rPr lang="ru-RU" sz="1800" b="1" dirty="0" err="1">
                <a:highlight>
                  <a:srgbClr val="FF00FF"/>
                </a:highlight>
              </a:rPr>
              <a:t>однієї</a:t>
            </a:r>
            <a:r>
              <a:rPr lang="ru-RU" sz="1800" b="1" dirty="0">
                <a:highlight>
                  <a:srgbClr val="FF00FF"/>
                </a:highlight>
              </a:rPr>
              <a:t> </a:t>
            </a:r>
            <a:r>
              <a:rPr lang="ru-RU" sz="1800" b="1" dirty="0" err="1">
                <a:highlight>
                  <a:srgbClr val="FF00FF"/>
                </a:highlight>
              </a:rPr>
              <a:t>мови</a:t>
            </a:r>
            <a:r>
              <a:rPr lang="ru-RU" sz="1800" b="1" dirty="0">
                <a:highlight>
                  <a:srgbClr val="FF00FF"/>
                </a:highlight>
              </a:rPr>
              <a:t> могло бути </a:t>
            </a:r>
            <a:r>
              <a:rPr lang="ru-RU" sz="1800" b="1" dirty="0" err="1">
                <a:highlight>
                  <a:srgbClr val="FF00FF"/>
                </a:highlight>
              </a:rPr>
              <a:t>розроблено</a:t>
            </a:r>
            <a:r>
              <a:rPr lang="ru-RU" sz="1800" b="1" dirty="0">
                <a:highlight>
                  <a:srgbClr val="FF00FF"/>
                </a:highlight>
              </a:rPr>
              <a:t> </a:t>
            </a:r>
            <a:r>
              <a:rPr lang="ru-RU" sz="1800" b="1" dirty="0" err="1">
                <a:highlight>
                  <a:srgbClr val="FF00FF"/>
                </a:highlight>
              </a:rPr>
              <a:t>декілька</a:t>
            </a:r>
            <a:r>
              <a:rPr lang="ru-RU" sz="1800" b="1" dirty="0">
                <a:highlight>
                  <a:srgbClr val="FF00FF"/>
                </a:highlight>
              </a:rPr>
              <a:t> </a:t>
            </a:r>
            <a:r>
              <a:rPr lang="ru-RU" sz="1800" b="1" dirty="0" err="1">
                <a:highlight>
                  <a:srgbClr val="FF00FF"/>
                </a:highlight>
              </a:rPr>
              <a:t>різних</a:t>
            </a:r>
            <a:r>
              <a:rPr lang="ru-RU" sz="1800" b="1" dirty="0">
                <a:highlight>
                  <a:srgbClr val="FF00FF"/>
                </a:highlight>
              </a:rPr>
              <a:t> </a:t>
            </a:r>
            <a:r>
              <a:rPr lang="ru-RU" sz="1800" b="1" dirty="0" err="1">
                <a:highlight>
                  <a:srgbClr val="FF00FF"/>
                </a:highlight>
              </a:rPr>
              <a:t>стандартів</a:t>
            </a:r>
            <a:r>
              <a:rPr lang="ru-RU" sz="1800" dirty="0"/>
              <a:t>. </a:t>
            </a:r>
            <a:r>
              <a:rPr lang="ru-RU" sz="1800" dirty="0" err="1"/>
              <a:t>Наприклад</a:t>
            </a:r>
            <a:r>
              <a:rPr lang="ru-RU" sz="1800" dirty="0"/>
              <a:t>, для </a:t>
            </a:r>
            <a:r>
              <a:rPr lang="ru-RU" sz="1800" b="1" dirty="0" err="1">
                <a:highlight>
                  <a:srgbClr val="00FF00"/>
                </a:highlight>
              </a:rPr>
              <a:t>кирилиці</a:t>
            </a:r>
            <a:r>
              <a:rPr lang="ru-RU" sz="1800" dirty="0"/>
              <a:t> </a:t>
            </a:r>
            <a:r>
              <a:rPr lang="ru-RU" sz="1800" dirty="0" err="1"/>
              <a:t>були</a:t>
            </a:r>
            <a:r>
              <a:rPr lang="ru-RU" sz="1800" dirty="0"/>
              <a:t> </a:t>
            </a:r>
            <a:r>
              <a:rPr lang="ru-RU" sz="1800" dirty="0" err="1"/>
              <a:t>створені</a:t>
            </a:r>
            <a:r>
              <a:rPr lang="ru-RU" sz="1800" dirty="0"/>
              <a:t> </a:t>
            </a:r>
            <a:r>
              <a:rPr lang="ru-RU" sz="1800" dirty="0" err="1"/>
              <a:t>стандарти</a:t>
            </a:r>
            <a:r>
              <a:rPr lang="ru-RU" sz="1800" dirty="0"/>
              <a:t> </a:t>
            </a:r>
            <a:r>
              <a:rPr lang="ru-RU" sz="1800" dirty="0">
                <a:solidFill>
                  <a:schemeClr val="accent5">
                    <a:lumMod val="75000"/>
                  </a:schemeClr>
                </a:solidFill>
                <a:latin typeface="Consolas" panose="020B0609020204030204" pitchFamily="49" charset="0"/>
              </a:rPr>
              <a:t>CP866</a:t>
            </a:r>
            <a:r>
              <a:rPr lang="ru-RU" sz="1800" dirty="0"/>
              <a:t> (</a:t>
            </a:r>
            <a:r>
              <a:rPr lang="ru-RU" sz="1800" dirty="0">
                <a:solidFill>
                  <a:schemeClr val="accent5">
                    <a:lumMod val="75000"/>
                  </a:schemeClr>
                </a:solidFill>
                <a:latin typeface="Consolas" panose="020B0609020204030204" pitchFamily="49" charset="0"/>
              </a:rPr>
              <a:t>Code Page 866</a:t>
            </a:r>
            <a:r>
              <a:rPr lang="ru-RU" sz="1800" dirty="0"/>
              <a:t>), </a:t>
            </a:r>
            <a:r>
              <a:rPr lang="ru-RU" sz="1800" dirty="0">
                <a:solidFill>
                  <a:schemeClr val="accent5">
                    <a:lumMod val="75000"/>
                  </a:schemeClr>
                </a:solidFill>
                <a:latin typeface="Consolas" panose="020B0609020204030204" pitchFamily="49" charset="0"/>
              </a:rPr>
              <a:t>KOI8-R</a:t>
            </a:r>
            <a:r>
              <a:rPr lang="ru-RU" sz="1800" dirty="0"/>
              <a:t>, </a:t>
            </a:r>
            <a:r>
              <a:rPr lang="ru-RU" sz="1800" dirty="0">
                <a:solidFill>
                  <a:schemeClr val="accent5">
                    <a:lumMod val="75000"/>
                  </a:schemeClr>
                </a:solidFill>
                <a:latin typeface="Consolas" panose="020B0609020204030204" pitchFamily="49" charset="0"/>
              </a:rPr>
              <a:t>KOI8-U</a:t>
            </a:r>
            <a:r>
              <a:rPr lang="ru-RU" sz="1800" dirty="0"/>
              <a:t>, </a:t>
            </a:r>
            <a:r>
              <a:rPr lang="ru-RU" sz="1800" dirty="0">
                <a:solidFill>
                  <a:schemeClr val="accent5">
                    <a:lumMod val="75000"/>
                  </a:schemeClr>
                </a:solidFill>
                <a:latin typeface="Consolas" panose="020B0609020204030204" pitchFamily="49" charset="0"/>
              </a:rPr>
              <a:t>ISO-8859-5</a:t>
            </a:r>
            <a:r>
              <a:rPr lang="ru-RU" sz="1800" dirty="0"/>
              <a:t>. І в </a:t>
            </a:r>
            <a:r>
              <a:rPr lang="ru-RU" sz="1800" dirty="0" err="1"/>
              <a:t>цьому</a:t>
            </a:r>
            <a:r>
              <a:rPr lang="ru-RU" sz="1800" dirty="0"/>
              <a:t> хаотичному </a:t>
            </a:r>
            <a:r>
              <a:rPr lang="ru-RU" sz="1800" dirty="0" err="1"/>
              <a:t>наборі</a:t>
            </a:r>
            <a:r>
              <a:rPr lang="ru-RU" sz="1800" dirty="0"/>
              <a:t> </a:t>
            </a:r>
            <a:r>
              <a:rPr lang="ru-RU" sz="1800" dirty="0" err="1"/>
              <a:t>стандартів</a:t>
            </a:r>
            <a:r>
              <a:rPr lang="ru-RU" sz="1800" dirty="0"/>
              <a:t> </a:t>
            </a:r>
            <a:r>
              <a:rPr lang="ru-RU" sz="1800" dirty="0" err="1"/>
              <a:t>було</a:t>
            </a:r>
            <a:r>
              <a:rPr lang="ru-RU" sz="1800" dirty="0"/>
              <a:t> </a:t>
            </a:r>
            <a:r>
              <a:rPr lang="ru-RU" sz="1800" dirty="0" err="1"/>
              <a:t>досить</a:t>
            </a:r>
            <a:r>
              <a:rPr lang="ru-RU" sz="1800" dirty="0"/>
              <a:t> складно </a:t>
            </a:r>
            <a:r>
              <a:rPr lang="ru-RU" sz="1800" dirty="0" err="1"/>
              <a:t>розібратися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Таким чином, </a:t>
            </a:r>
            <a:r>
              <a:rPr lang="ru-RU" sz="1800" dirty="0" err="1"/>
              <a:t>виникла</a:t>
            </a:r>
            <a:r>
              <a:rPr lang="ru-RU" sz="1800" dirty="0"/>
              <a:t> </a:t>
            </a:r>
            <a:r>
              <a:rPr lang="ru-RU" sz="1800" dirty="0" err="1"/>
              <a:t>необхідність</a:t>
            </a:r>
            <a:r>
              <a:rPr lang="ru-RU" sz="1800" dirty="0"/>
              <a:t> переходу до </a:t>
            </a:r>
            <a:r>
              <a:rPr lang="ru-RU" sz="1800" dirty="0" err="1"/>
              <a:t>стандартів</a:t>
            </a:r>
            <a:r>
              <a:rPr lang="ru-RU" sz="1800" dirty="0"/>
              <a:t>, в </a:t>
            </a:r>
            <a:r>
              <a:rPr lang="ru-RU" sz="1800" dirty="0" err="1"/>
              <a:t>яких</a:t>
            </a:r>
            <a:r>
              <a:rPr lang="ru-RU" sz="1800" dirty="0"/>
              <a:t> для </a:t>
            </a:r>
            <a:r>
              <a:rPr lang="ru-RU" sz="1800" dirty="0" err="1"/>
              <a:t>кодування</a:t>
            </a:r>
            <a:r>
              <a:rPr lang="ru-RU" sz="1800" dirty="0"/>
              <a:t> символу </a:t>
            </a:r>
            <a:r>
              <a:rPr lang="ru-RU" sz="1800" dirty="0" err="1"/>
              <a:t>використовуватиметься</a:t>
            </a:r>
            <a:r>
              <a:rPr lang="ru-RU" sz="1800" dirty="0"/>
              <a:t> </a:t>
            </a:r>
            <a:r>
              <a:rPr lang="ru-RU" sz="1800" b="1" dirty="0" err="1">
                <a:highlight>
                  <a:srgbClr val="00FF00"/>
                </a:highlight>
              </a:rPr>
              <a:t>більше</a:t>
            </a:r>
            <a:r>
              <a:rPr lang="ru-RU" sz="1800" b="1" dirty="0">
                <a:highlight>
                  <a:srgbClr val="00FF00"/>
                </a:highlight>
              </a:rPr>
              <a:t> одного байта</a:t>
            </a:r>
            <a:r>
              <a:rPr lang="ru-RU" sz="1800" dirty="0"/>
              <a:t>. </a:t>
            </a:r>
            <a:r>
              <a:rPr lang="ru-RU" sz="1800" b="1" dirty="0">
                <a:highlight>
                  <a:srgbClr val="00FFFF"/>
                </a:highlight>
              </a:rPr>
              <a:t>У 1991 р. </a:t>
            </a:r>
            <a:r>
              <a:rPr lang="ru-RU" sz="1800" b="1" dirty="0" err="1">
                <a:highlight>
                  <a:srgbClr val="00FFFF"/>
                </a:highlight>
              </a:rPr>
              <a:t>було</a:t>
            </a:r>
            <a:r>
              <a:rPr lang="ru-RU" sz="1800" b="1" dirty="0">
                <a:highlight>
                  <a:srgbClr val="00FFFF"/>
                </a:highlight>
              </a:rPr>
              <a:t> </a:t>
            </a:r>
            <a:r>
              <a:rPr lang="ru-RU" sz="1800" b="1" dirty="0" err="1">
                <a:highlight>
                  <a:srgbClr val="00FFFF"/>
                </a:highlight>
              </a:rPr>
              <a:t>розроблено</a:t>
            </a:r>
            <a:r>
              <a:rPr lang="ru-RU" sz="1800" b="1" dirty="0">
                <a:highlight>
                  <a:srgbClr val="00FFFF"/>
                </a:highlight>
              </a:rPr>
              <a:t> стандарт </a:t>
            </a:r>
            <a:r>
              <a:rPr lang="ru-RU" sz="1800" b="1" dirty="0" err="1">
                <a:highlight>
                  <a:srgbClr val="00FFFF"/>
                </a:highlight>
              </a:rPr>
              <a:t>Юнікод</a:t>
            </a:r>
            <a:r>
              <a:rPr lang="ru-RU" sz="1800" b="1" dirty="0">
                <a:highlight>
                  <a:srgbClr val="00FFFF"/>
                </a:highlight>
              </a:rPr>
              <a:t> </a:t>
            </a:r>
            <a:r>
              <a:rPr lang="ru-RU" sz="1800" dirty="0"/>
              <a:t>(англ. </a:t>
            </a:r>
            <a:r>
              <a:rPr lang="ru-RU" sz="1800" b="1" dirty="0" err="1">
                <a:highlight>
                  <a:srgbClr val="00FF00"/>
                </a:highlight>
              </a:rPr>
              <a:t>Unicode</a:t>
            </a:r>
            <a:r>
              <a:rPr lang="ru-RU" sz="1800" dirty="0"/>
              <a:t>), </a:t>
            </a:r>
            <a:r>
              <a:rPr lang="ru-RU" sz="1800" dirty="0" err="1"/>
              <a:t>із</a:t>
            </a:r>
            <a:r>
              <a:rPr lang="ru-RU" sz="1800" dirty="0"/>
              <a:t> </a:t>
            </a:r>
            <a:r>
              <a:rPr lang="ru-RU" sz="1800" dirty="0" err="1"/>
              <a:t>застосуванням</a:t>
            </a:r>
            <a:r>
              <a:rPr lang="ru-RU" sz="1800" dirty="0"/>
              <a:t> </a:t>
            </a:r>
            <a:r>
              <a:rPr lang="ru-RU" sz="1800" dirty="0" err="1"/>
              <a:t>якого</a:t>
            </a:r>
            <a:r>
              <a:rPr lang="ru-RU" sz="1800" dirty="0"/>
              <a:t> </a:t>
            </a:r>
            <a:r>
              <a:rPr lang="ru-RU" sz="1800" dirty="0" err="1"/>
              <a:t>можна</a:t>
            </a:r>
            <a:r>
              <a:rPr lang="ru-RU" sz="1800" dirty="0"/>
              <a:t> </a:t>
            </a:r>
            <a:r>
              <a:rPr lang="ru-RU" sz="1800" dirty="0" err="1"/>
              <a:t>було</a:t>
            </a:r>
            <a:r>
              <a:rPr lang="ru-RU" sz="1800" dirty="0"/>
              <a:t> в одному </a:t>
            </a:r>
            <a:r>
              <a:rPr lang="ru-RU" sz="1800" dirty="0" err="1"/>
              <a:t>документі</a:t>
            </a:r>
            <a:r>
              <a:rPr lang="ru-RU" sz="1800" dirty="0"/>
              <a:t> </a:t>
            </a:r>
            <a:r>
              <a:rPr lang="ru-RU" sz="1800" dirty="0" err="1"/>
              <a:t>використовувати</a:t>
            </a:r>
            <a:r>
              <a:rPr lang="ru-RU" sz="1800" dirty="0"/>
              <a:t> </a:t>
            </a:r>
            <a:r>
              <a:rPr lang="ru-RU" sz="1800" dirty="0" err="1"/>
              <a:t>різні</a:t>
            </a:r>
            <a:r>
              <a:rPr lang="ru-RU" sz="1800" dirty="0"/>
              <a:t> </a:t>
            </a:r>
            <a:r>
              <a:rPr lang="ru-RU" sz="1800" dirty="0" err="1"/>
              <a:t>мови</a:t>
            </a:r>
            <a:r>
              <a:rPr lang="ru-RU" sz="1800" dirty="0"/>
              <a:t>, знаки </a:t>
            </a:r>
            <a:r>
              <a:rPr lang="ru-RU" sz="1800" dirty="0" err="1"/>
              <a:t>математичних</a:t>
            </a:r>
            <a:r>
              <a:rPr lang="ru-RU" sz="1800" dirty="0"/>
              <a:t> формул </a:t>
            </a:r>
            <a:r>
              <a:rPr lang="ru-RU" sz="1800" dirty="0" err="1"/>
              <a:t>тощо</a:t>
            </a:r>
            <a:r>
              <a:rPr lang="ru-RU" sz="1800" dirty="0"/>
              <a:t>.</a:t>
            </a:r>
            <a:endParaRPr lang="uk-UA" sz="1800" dirty="0"/>
          </a:p>
        </p:txBody>
      </p:sp>
    </p:spTree>
    <p:extLst>
      <p:ext uri="{BB962C8B-B14F-4D97-AF65-F5344CB8AC3E}">
        <p14:creationId xmlns:p14="http://schemas.microsoft.com/office/powerpoint/2010/main" val="5875023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a:t>
            </a:r>
            <a:r>
              <a:rPr lang="en-US" b="1" dirty="0"/>
              <a:t>std::</a:t>
            </a:r>
            <a:r>
              <a:rPr lang="en-US" b="1" dirty="0" err="1"/>
              <a:t>getline</a:t>
            </a:r>
            <a:r>
              <a:rPr lang="en-US" b="1" dirty="0"/>
              <a:t>() </a:t>
            </a:r>
            <a:r>
              <a:rPr lang="uk-UA" b="1" dirty="0"/>
              <a:t>з </a:t>
            </a:r>
            <a:r>
              <a:rPr lang="en-US" b="1" dirty="0"/>
              <a:t>std::</a:t>
            </a:r>
            <a:r>
              <a:rPr lang="en-US" b="1" dirty="0" err="1"/>
              <a:t>cin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Можливо, ви здивуєтеся, але коли ви запустите цю програму, і вона попросить вас ввести ваше ім’я, вона не чекатиме вашого вводу, а відразу виведе результат (просто пробіл замість вашого імені)!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Пробний запуск програми:</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Pick 1 or 2: 2</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Now enter your name: Hello, , you picked 2</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Чому так? Виявляється, коли ви вводите числове значення, потік </a:t>
            </a:r>
            <a:r>
              <a:rPr lang="en-US" sz="1800" b="1" dirty="0" err="1">
                <a:highlight>
                  <a:srgbClr val="00FF00"/>
                </a:highlight>
              </a:rPr>
              <a:t>cin</a:t>
            </a:r>
            <a:r>
              <a:rPr lang="en-US" sz="1800" dirty="0"/>
              <a:t> </a:t>
            </a:r>
            <a:r>
              <a:rPr lang="uk-UA" sz="1800" dirty="0"/>
              <a:t>захоплює разом з вашим числом і </a:t>
            </a:r>
            <a:r>
              <a:rPr lang="uk-UA" sz="1800" b="1" dirty="0">
                <a:highlight>
                  <a:srgbClr val="00FF00"/>
                </a:highlight>
              </a:rPr>
              <a:t>символ нового рядка</a:t>
            </a:r>
            <a:r>
              <a:rPr lang="uk-UA" sz="1800" dirty="0"/>
              <a:t>. Тому, коли ми ввели </a:t>
            </a:r>
            <a:r>
              <a:rPr lang="uk-UA" sz="1800" dirty="0">
                <a:solidFill>
                  <a:schemeClr val="accent5">
                    <a:lumMod val="75000"/>
                  </a:schemeClr>
                </a:solidFill>
                <a:latin typeface="Consolas" panose="020B0609020204030204" pitchFamily="49" charset="0"/>
              </a:rPr>
              <a:t>2</a:t>
            </a:r>
            <a:r>
              <a:rPr lang="uk-UA" sz="1800" dirty="0"/>
              <a:t>, </a:t>
            </a:r>
            <a:r>
              <a:rPr lang="en-US" sz="1800" dirty="0" err="1">
                <a:solidFill>
                  <a:schemeClr val="accent5">
                    <a:lumMod val="75000"/>
                  </a:schemeClr>
                </a:solidFill>
                <a:latin typeface="Consolas" panose="020B0609020204030204" pitchFamily="49" charset="0"/>
              </a:rPr>
              <a:t>cin</a:t>
            </a:r>
            <a:r>
              <a:rPr lang="en-US" sz="1800" dirty="0"/>
              <a:t> </a:t>
            </a:r>
            <a:r>
              <a:rPr lang="uk-UA" sz="1800" dirty="0"/>
              <a:t>фактично отримав </a:t>
            </a:r>
            <a:r>
              <a:rPr lang="uk-UA" sz="1800" dirty="0">
                <a:solidFill>
                  <a:schemeClr val="accent5">
                    <a:lumMod val="75000"/>
                  </a:schemeClr>
                </a:solidFill>
                <a:latin typeface="Consolas" panose="020B0609020204030204" pitchFamily="49" charset="0"/>
              </a:rPr>
              <a:t>2\</a:t>
            </a:r>
            <a:r>
              <a:rPr lang="en-US" sz="1800" dirty="0">
                <a:solidFill>
                  <a:schemeClr val="accent5">
                    <a:lumMod val="75000"/>
                  </a:schemeClr>
                </a:solidFill>
                <a:latin typeface="Consolas" panose="020B0609020204030204" pitchFamily="49" charset="0"/>
              </a:rPr>
              <a:t>n</a:t>
            </a:r>
            <a:r>
              <a:rPr lang="en-US" sz="1800" dirty="0"/>
              <a:t>. </a:t>
            </a:r>
            <a:r>
              <a:rPr lang="uk-UA" sz="1800" dirty="0"/>
              <a:t>Потім він витягнув значення </a:t>
            </a:r>
            <a:r>
              <a:rPr lang="uk-UA" sz="1800" dirty="0">
                <a:solidFill>
                  <a:schemeClr val="accent5">
                    <a:lumMod val="75000"/>
                  </a:schemeClr>
                </a:solidFill>
                <a:latin typeface="Consolas" panose="020B0609020204030204" pitchFamily="49" charset="0"/>
              </a:rPr>
              <a:t>2</a:t>
            </a:r>
            <a:r>
              <a:rPr lang="uk-UA" sz="1800" dirty="0"/>
              <a:t> в змінну, залишаючи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n</a:t>
            </a:r>
            <a:r>
              <a:rPr lang="en-US" sz="1800" dirty="0"/>
              <a:t> (</a:t>
            </a:r>
            <a:r>
              <a:rPr lang="uk-UA" sz="1800" dirty="0"/>
              <a:t>символ нового рядка) у вхідному потоці. Потім, коли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getline</a:t>
            </a:r>
            <a:r>
              <a:rPr lang="en-US" sz="1800" dirty="0">
                <a:solidFill>
                  <a:schemeClr val="accent5">
                    <a:lumMod val="75000"/>
                  </a:schemeClr>
                </a:solidFill>
                <a:latin typeface="Consolas" panose="020B0609020204030204" pitchFamily="49" charset="0"/>
              </a:rPr>
              <a:t>() </a:t>
            </a:r>
            <a:r>
              <a:rPr lang="uk-UA" sz="1800" dirty="0"/>
              <a:t>отримує дані для </a:t>
            </a:r>
            <a:r>
              <a:rPr lang="en-US" sz="1800" dirty="0" err="1">
                <a:solidFill>
                  <a:schemeClr val="accent5">
                    <a:lumMod val="75000"/>
                  </a:schemeClr>
                </a:solidFill>
                <a:latin typeface="Consolas" panose="020B0609020204030204" pitchFamily="49" charset="0"/>
              </a:rPr>
              <a:t>myName</a:t>
            </a:r>
            <a:r>
              <a:rPr lang="en-US" sz="1800" dirty="0"/>
              <a:t>, </a:t>
            </a:r>
            <a:r>
              <a:rPr lang="uk-UA" sz="1800" dirty="0"/>
              <a:t>він бачить в потоці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n </a:t>
            </a:r>
            <a:r>
              <a:rPr lang="uk-UA" sz="1800" dirty="0"/>
              <a:t>і думає, що ми, мабуть, ввели просто порожній рядок! А це, безумовно, не те, що ми хочемо.</a:t>
            </a:r>
          </a:p>
        </p:txBody>
      </p:sp>
    </p:spTree>
    <p:extLst>
      <p:ext uri="{BB962C8B-B14F-4D97-AF65-F5344CB8AC3E}">
        <p14:creationId xmlns:p14="http://schemas.microsoft.com/office/powerpoint/2010/main" val="1433702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a:t>
            </a:r>
            <a:r>
              <a:rPr lang="en-US" b="1" dirty="0"/>
              <a:t>std::</a:t>
            </a:r>
            <a:r>
              <a:rPr lang="en-US" b="1" dirty="0" err="1"/>
              <a:t>getline</a:t>
            </a:r>
            <a:r>
              <a:rPr lang="en-US" b="1" dirty="0"/>
              <a:t>() </a:t>
            </a:r>
            <a:r>
              <a:rPr lang="uk-UA" b="1" dirty="0"/>
              <a:t>з </a:t>
            </a:r>
            <a:r>
              <a:rPr lang="en-US" b="1" dirty="0"/>
              <a:t>std::</a:t>
            </a:r>
            <a:r>
              <a:rPr lang="en-US" b="1" dirty="0" err="1"/>
              <a:t>cin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Хорошою</a:t>
            </a:r>
            <a:r>
              <a:rPr lang="ru-RU" sz="1800" b="1" dirty="0">
                <a:highlight>
                  <a:srgbClr val="00FF00"/>
                </a:highlight>
              </a:rPr>
              <a:t> практикою </a:t>
            </a:r>
            <a:r>
              <a:rPr lang="ru-RU" sz="1800" b="1" dirty="0" err="1">
                <a:highlight>
                  <a:srgbClr val="00FF00"/>
                </a:highlight>
              </a:rPr>
              <a:t>вважається</a:t>
            </a:r>
            <a:r>
              <a:rPr lang="ru-RU" sz="1800" b="1" dirty="0">
                <a:highlight>
                  <a:srgbClr val="00FF00"/>
                </a:highlight>
              </a:rPr>
              <a:t> </a:t>
            </a:r>
            <a:r>
              <a:rPr lang="ru-RU" sz="1800" b="1" dirty="0" err="1">
                <a:highlight>
                  <a:srgbClr val="00FF00"/>
                </a:highlight>
              </a:rPr>
              <a:t>видаляти</a:t>
            </a:r>
            <a:r>
              <a:rPr lang="ru-RU" sz="1800" b="1" dirty="0">
                <a:highlight>
                  <a:srgbClr val="00FF00"/>
                </a:highlight>
              </a:rPr>
              <a:t> з </a:t>
            </a:r>
            <a:r>
              <a:rPr lang="ru-RU" sz="1800" b="1" dirty="0" err="1">
                <a:highlight>
                  <a:srgbClr val="00FF00"/>
                </a:highlight>
              </a:rPr>
              <a:t>вхідного</a:t>
            </a:r>
            <a:r>
              <a:rPr lang="ru-RU" sz="1800" b="1" dirty="0">
                <a:highlight>
                  <a:srgbClr val="00FF00"/>
                </a:highlight>
              </a:rPr>
              <a:t> потоку </a:t>
            </a:r>
            <a:r>
              <a:rPr lang="ru-RU" sz="1800" b="1" dirty="0" err="1">
                <a:highlight>
                  <a:srgbClr val="00FF00"/>
                </a:highlight>
              </a:rPr>
              <a:t>даних</a:t>
            </a:r>
            <a:r>
              <a:rPr lang="ru-RU" sz="1800" b="1" dirty="0">
                <a:highlight>
                  <a:srgbClr val="00FF00"/>
                </a:highlight>
              </a:rPr>
              <a:t> символ нового рядка</a:t>
            </a:r>
            <a:r>
              <a:rPr lang="ru-RU" sz="1800" dirty="0"/>
              <a:t>. </a:t>
            </a:r>
            <a:r>
              <a:rPr lang="ru-RU" sz="1800" dirty="0" err="1"/>
              <a:t>Це</a:t>
            </a:r>
            <a:r>
              <a:rPr lang="ru-RU" sz="1800" dirty="0"/>
              <a:t> </a:t>
            </a:r>
            <a:r>
              <a:rPr lang="ru-RU" sz="1800" dirty="0" err="1"/>
              <a:t>можна</a:t>
            </a:r>
            <a:r>
              <a:rPr lang="ru-RU" sz="1800" dirty="0"/>
              <a:t> </a:t>
            </a:r>
            <a:r>
              <a:rPr lang="ru-RU" sz="1800" dirty="0" err="1"/>
              <a:t>зробити</a:t>
            </a:r>
            <a:r>
              <a:rPr lang="ru-RU" sz="1800" dirty="0"/>
              <a:t> </a:t>
            </a:r>
            <a:r>
              <a:rPr lang="ru-RU" sz="1800" dirty="0" err="1"/>
              <a:t>наступним</a:t>
            </a:r>
            <a:r>
              <a:rPr lang="ru-RU" sz="1800" dirty="0"/>
              <a:t> чином:</a:t>
            </a:r>
            <a:endParaRPr lang="uk-UA" sz="1800" dirty="0"/>
          </a:p>
        </p:txBody>
      </p:sp>
      <p:pic>
        <p:nvPicPr>
          <p:cNvPr id="5" name="Рисунок 4">
            <a:extLst>
              <a:ext uri="{FF2B5EF4-FFF2-40B4-BE49-F238E27FC236}">
                <a16:creationId xmlns:a16="http://schemas.microsoft.com/office/drawing/2014/main" id="{85EA42A0-6B3B-431B-8150-5E307EE74071}"/>
              </a:ext>
            </a:extLst>
          </p:cNvPr>
          <p:cNvPicPr>
            <a:picLocks noChangeAspect="1"/>
          </p:cNvPicPr>
          <p:nvPr/>
        </p:nvPicPr>
        <p:blipFill>
          <a:blip r:embed="rId2"/>
          <a:stretch>
            <a:fillRect/>
          </a:stretch>
        </p:blipFill>
        <p:spPr>
          <a:xfrm>
            <a:off x="-1" y="1757714"/>
            <a:ext cx="12192000" cy="842441"/>
          </a:xfrm>
          <a:prstGeom prst="rect">
            <a:avLst/>
          </a:prstGeom>
        </p:spPr>
      </p:pic>
      <p:pic>
        <p:nvPicPr>
          <p:cNvPr id="7" name="Рисунок 6">
            <a:extLst>
              <a:ext uri="{FF2B5EF4-FFF2-40B4-BE49-F238E27FC236}">
                <a16:creationId xmlns:a16="http://schemas.microsoft.com/office/drawing/2014/main" id="{0B9936D3-9249-4C55-9713-B8974951D58F}"/>
              </a:ext>
            </a:extLst>
          </p:cNvPr>
          <p:cNvPicPr>
            <a:picLocks noChangeAspect="1"/>
          </p:cNvPicPr>
          <p:nvPr/>
        </p:nvPicPr>
        <p:blipFill>
          <a:blip r:embed="rId3"/>
          <a:stretch>
            <a:fillRect/>
          </a:stretch>
        </p:blipFill>
        <p:spPr>
          <a:xfrm>
            <a:off x="2650633" y="2703877"/>
            <a:ext cx="6890731" cy="4050400"/>
          </a:xfrm>
          <a:prstGeom prst="rect">
            <a:avLst/>
          </a:prstGeom>
        </p:spPr>
      </p:pic>
    </p:spTree>
    <p:extLst>
      <p:ext uri="{BB962C8B-B14F-4D97-AF65-F5344CB8AC3E}">
        <p14:creationId xmlns:p14="http://schemas.microsoft.com/office/powerpoint/2010/main" val="18591925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Правило: При </a:t>
            </a:r>
            <a:r>
              <a:rPr lang="ru-RU" sz="1800" b="1" dirty="0" err="1">
                <a:highlight>
                  <a:srgbClr val="00FF00"/>
                </a:highlight>
              </a:rPr>
              <a:t>вводі</a:t>
            </a:r>
            <a:r>
              <a:rPr lang="ru-RU" sz="1800" b="1" dirty="0">
                <a:highlight>
                  <a:srgbClr val="00FF00"/>
                </a:highlight>
              </a:rPr>
              <a:t> </a:t>
            </a:r>
            <a:r>
              <a:rPr lang="ru-RU" sz="1800" b="1" dirty="0" err="1">
                <a:highlight>
                  <a:srgbClr val="00FF00"/>
                </a:highlight>
              </a:rPr>
              <a:t>числових</a:t>
            </a:r>
            <a:r>
              <a:rPr lang="ru-RU" sz="1800" b="1" dirty="0">
                <a:highlight>
                  <a:srgbClr val="00FF00"/>
                </a:highlight>
              </a:rPr>
              <a:t> </a:t>
            </a:r>
            <a:r>
              <a:rPr lang="ru-RU" sz="1800" b="1" dirty="0" err="1">
                <a:highlight>
                  <a:srgbClr val="00FF00"/>
                </a:highlight>
              </a:rPr>
              <a:t>значень</a:t>
            </a:r>
            <a:r>
              <a:rPr lang="ru-RU" sz="1800" b="1" dirty="0">
                <a:highlight>
                  <a:srgbClr val="00FF00"/>
                </a:highlight>
              </a:rPr>
              <a:t> не </a:t>
            </a:r>
            <a:r>
              <a:rPr lang="ru-RU" sz="1800" b="1" dirty="0" err="1">
                <a:highlight>
                  <a:srgbClr val="00FF00"/>
                </a:highlight>
              </a:rPr>
              <a:t>забувайте</a:t>
            </a:r>
            <a:r>
              <a:rPr lang="ru-RU" sz="1800" b="1" dirty="0">
                <a:highlight>
                  <a:srgbClr val="00FF00"/>
                </a:highlight>
              </a:rPr>
              <a:t> </a:t>
            </a:r>
            <a:r>
              <a:rPr lang="ru-RU" sz="1800" b="1" dirty="0" err="1">
                <a:highlight>
                  <a:srgbClr val="00FF00"/>
                </a:highlight>
              </a:rPr>
              <a:t>видаляти</a:t>
            </a:r>
            <a:r>
              <a:rPr lang="ru-RU" sz="1800" b="1" dirty="0">
                <a:highlight>
                  <a:srgbClr val="00FF00"/>
                </a:highlight>
              </a:rPr>
              <a:t> символ нового рядка з </a:t>
            </a:r>
            <a:r>
              <a:rPr lang="ru-RU" sz="1800" b="1" dirty="0" err="1">
                <a:highlight>
                  <a:srgbClr val="00FF00"/>
                </a:highlight>
              </a:rPr>
              <a:t>вхідного</a:t>
            </a:r>
            <a:r>
              <a:rPr lang="ru-RU" sz="1800" b="1" dirty="0">
                <a:highlight>
                  <a:srgbClr val="00FF00"/>
                </a:highlight>
              </a:rPr>
              <a:t> потоку </a:t>
            </a:r>
            <a:r>
              <a:rPr lang="ru-RU" sz="1800" b="1" dirty="0" err="1">
                <a:highlight>
                  <a:srgbClr val="00FF00"/>
                </a:highlight>
              </a:rPr>
              <a:t>даних</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std</a:t>
            </a:r>
            <a:r>
              <a:rPr lang="ru-RU" sz="1800" b="1" dirty="0">
                <a:highlight>
                  <a:srgbClr val="00FF00"/>
                </a:highlight>
              </a:rPr>
              <a:t>::</a:t>
            </a:r>
            <a:r>
              <a:rPr lang="ru-RU" sz="1800" b="1" dirty="0" err="1">
                <a:highlight>
                  <a:srgbClr val="00FF00"/>
                </a:highlight>
              </a:rPr>
              <a:t>cin.ignore</a:t>
            </a:r>
            <a:r>
              <a:rPr lang="ru-RU"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33749053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Додавання рядків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Ви можете </a:t>
            </a:r>
            <a:r>
              <a:rPr lang="ru-RU" sz="1800" dirty="0" err="1"/>
              <a:t>використовувати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об’єднання</a:t>
            </a:r>
            <a:r>
              <a:rPr lang="ru-RU" sz="1800" dirty="0"/>
              <a:t> </a:t>
            </a:r>
            <a:r>
              <a:rPr lang="ru-RU" sz="1800" dirty="0" err="1"/>
              <a:t>двох</a:t>
            </a:r>
            <a:r>
              <a:rPr lang="ru-RU" sz="1800" dirty="0"/>
              <a:t> </a:t>
            </a:r>
            <a:r>
              <a:rPr lang="ru-RU" sz="1800" dirty="0" err="1"/>
              <a:t>рядків</a:t>
            </a:r>
            <a:r>
              <a:rPr lang="ru-RU" sz="1800" dirty="0"/>
              <a:t> </a:t>
            </a:r>
            <a:r>
              <a:rPr lang="ru-RU" sz="1800" dirty="0" err="1"/>
              <a:t>або</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додавання</a:t>
            </a:r>
            <a:r>
              <a:rPr lang="ru-RU" sz="1800" dirty="0"/>
              <a:t> </a:t>
            </a:r>
            <a:r>
              <a:rPr lang="ru-RU" sz="1800" dirty="0" err="1"/>
              <a:t>двох</a:t>
            </a:r>
            <a:r>
              <a:rPr lang="ru-RU" sz="1800" dirty="0"/>
              <a:t> </a:t>
            </a:r>
            <a:r>
              <a:rPr lang="ru-RU" sz="1800" dirty="0" err="1"/>
              <a:t>рядків</a:t>
            </a:r>
            <a:r>
              <a:rPr lang="ru-RU" sz="1800" dirty="0"/>
              <a:t>.</a:t>
            </a:r>
          </a:p>
          <a:p>
            <a:pPr marL="540000" indent="360000">
              <a:lnSpc>
                <a:spcPct val="150000"/>
              </a:lnSpc>
              <a:spcBef>
                <a:spcPts val="0"/>
              </a:spcBef>
              <a:buNone/>
            </a:pPr>
            <a:r>
              <a:rPr lang="ru-RU" sz="1800" dirty="0"/>
              <a:t>У </a:t>
            </a:r>
            <a:r>
              <a:rPr lang="ru-RU" sz="1800" dirty="0" err="1"/>
              <a:t>наступній</a:t>
            </a:r>
            <a:r>
              <a:rPr lang="ru-RU" sz="1800" dirty="0"/>
              <a:t> </a:t>
            </a:r>
            <a:r>
              <a:rPr lang="ru-RU" sz="1800" dirty="0" err="1"/>
              <a:t>програмі</a:t>
            </a:r>
            <a:r>
              <a:rPr lang="ru-RU" sz="1800" dirty="0"/>
              <a:t> ми </a:t>
            </a:r>
            <a:r>
              <a:rPr lang="ru-RU" sz="1800" dirty="0" err="1"/>
              <a:t>протестуємо</a:t>
            </a:r>
            <a:r>
              <a:rPr lang="ru-RU" sz="1800" dirty="0"/>
              <a:t> </a:t>
            </a:r>
            <a:r>
              <a:rPr lang="ru-RU" sz="1800" dirty="0" err="1"/>
              <a:t>ці</a:t>
            </a:r>
            <a:r>
              <a:rPr lang="ru-RU" sz="1800" dirty="0"/>
              <a:t> два </a:t>
            </a:r>
            <a:r>
              <a:rPr lang="ru-RU" sz="1800" dirty="0" err="1"/>
              <a:t>оператори</a:t>
            </a:r>
            <a:r>
              <a:rPr lang="ru-RU" sz="1800" dirty="0"/>
              <a:t>, а </a:t>
            </a:r>
            <a:r>
              <a:rPr lang="ru-RU" sz="1800" dirty="0" err="1"/>
              <a:t>також</a:t>
            </a:r>
            <a:r>
              <a:rPr lang="ru-RU" sz="1800" dirty="0"/>
              <a:t> </a:t>
            </a:r>
            <a:r>
              <a:rPr lang="ru-RU" sz="1800" dirty="0" err="1"/>
              <a:t>покажемо</a:t>
            </a:r>
            <a:r>
              <a:rPr lang="ru-RU" sz="1800" dirty="0"/>
              <a:t>, </a:t>
            </a:r>
            <a:r>
              <a:rPr lang="ru-RU" sz="1800" dirty="0" err="1"/>
              <a:t>що</a:t>
            </a:r>
            <a:r>
              <a:rPr lang="ru-RU" sz="1800" dirty="0"/>
              <a:t> </a:t>
            </a:r>
            <a:r>
              <a:rPr lang="ru-RU" sz="1800" dirty="0" err="1"/>
              <a:t>відбудеться</a:t>
            </a:r>
            <a:r>
              <a:rPr lang="ru-RU" sz="1800" dirty="0"/>
              <a:t>, </a:t>
            </a:r>
            <a:r>
              <a:rPr lang="ru-RU" sz="1800" dirty="0" err="1"/>
              <a:t>якщо</a:t>
            </a:r>
            <a:r>
              <a:rPr lang="ru-RU" sz="1800" dirty="0"/>
              <a:t> </a:t>
            </a:r>
            <a:r>
              <a:rPr lang="ru-RU" sz="1800" dirty="0" err="1"/>
              <a:t>ви</a:t>
            </a:r>
            <a:r>
              <a:rPr lang="ru-RU" sz="1800" dirty="0"/>
              <a:t> </a:t>
            </a:r>
            <a:r>
              <a:rPr lang="ru-RU" sz="1800" dirty="0" err="1"/>
              <a:t>спробуєте</a:t>
            </a:r>
            <a:r>
              <a:rPr lang="ru-RU" sz="1800" dirty="0"/>
              <a:t> </a:t>
            </a:r>
            <a:r>
              <a:rPr lang="ru-RU" sz="1800" dirty="0" err="1"/>
              <a:t>використати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додавання</a:t>
            </a:r>
            <a:r>
              <a:rPr lang="ru-RU" sz="1800" dirty="0"/>
              <a:t> </a:t>
            </a:r>
            <a:r>
              <a:rPr lang="ru-RU" sz="1800" dirty="0" err="1"/>
              <a:t>двох</a:t>
            </a:r>
            <a:r>
              <a:rPr lang="ru-RU" sz="1800" dirty="0"/>
              <a:t> </a:t>
            </a:r>
            <a:r>
              <a:rPr lang="ru-RU" sz="1800" dirty="0" err="1"/>
              <a:t>числових</a:t>
            </a:r>
            <a:r>
              <a:rPr lang="ru-RU" sz="1800" dirty="0"/>
              <a:t> </a:t>
            </a:r>
            <a:r>
              <a:rPr lang="ru-RU" sz="1800" dirty="0" err="1"/>
              <a:t>рядків</a:t>
            </a:r>
            <a:r>
              <a:rPr lang="ru-RU" sz="1800" dirty="0"/>
              <a:t>:</a:t>
            </a:r>
            <a:endParaRPr lang="uk-UA" sz="1800" dirty="0"/>
          </a:p>
        </p:txBody>
      </p:sp>
      <p:pic>
        <p:nvPicPr>
          <p:cNvPr id="6" name="Рисунок 5">
            <a:extLst>
              <a:ext uri="{FF2B5EF4-FFF2-40B4-BE49-F238E27FC236}">
                <a16:creationId xmlns:a16="http://schemas.microsoft.com/office/drawing/2014/main" id="{83E566F9-44DB-4925-BB1A-DA26AB4D3C16}"/>
              </a:ext>
            </a:extLst>
          </p:cNvPr>
          <p:cNvPicPr>
            <a:picLocks noChangeAspect="1"/>
          </p:cNvPicPr>
          <p:nvPr/>
        </p:nvPicPr>
        <p:blipFill>
          <a:blip r:embed="rId2"/>
          <a:stretch>
            <a:fillRect/>
          </a:stretch>
        </p:blipFill>
        <p:spPr>
          <a:xfrm>
            <a:off x="407041" y="2525388"/>
            <a:ext cx="7326775" cy="3656586"/>
          </a:xfrm>
          <a:prstGeom prst="rect">
            <a:avLst/>
          </a:prstGeom>
        </p:spPr>
      </p:pic>
      <p:pic>
        <p:nvPicPr>
          <p:cNvPr id="8" name="Рисунок 7">
            <a:extLst>
              <a:ext uri="{FF2B5EF4-FFF2-40B4-BE49-F238E27FC236}">
                <a16:creationId xmlns:a16="http://schemas.microsoft.com/office/drawing/2014/main" id="{2A9F8986-99CC-4BE1-BC3E-DBB25E6C63AC}"/>
              </a:ext>
            </a:extLst>
          </p:cNvPr>
          <p:cNvPicPr>
            <a:picLocks noChangeAspect="1"/>
          </p:cNvPicPr>
          <p:nvPr/>
        </p:nvPicPr>
        <p:blipFill>
          <a:blip r:embed="rId3"/>
          <a:stretch>
            <a:fillRect/>
          </a:stretch>
        </p:blipFill>
        <p:spPr>
          <a:xfrm>
            <a:off x="3605937" y="5415557"/>
            <a:ext cx="8179022" cy="1169502"/>
          </a:xfrm>
          <a:prstGeom prst="rect">
            <a:avLst/>
          </a:prstGeom>
        </p:spPr>
      </p:pic>
    </p:spTree>
    <p:extLst>
      <p:ext uri="{BB962C8B-B14F-4D97-AF65-F5344CB8AC3E}">
        <p14:creationId xmlns:p14="http://schemas.microsoft.com/office/powerpoint/2010/main" val="38036589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Довжина рядків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замість запиту довжини рядка як </a:t>
            </a:r>
            <a:r>
              <a:rPr lang="en-US" sz="1800" dirty="0">
                <a:solidFill>
                  <a:schemeClr val="accent5">
                    <a:lumMod val="75000"/>
                  </a:schemeClr>
                </a:solidFill>
                <a:latin typeface="Consolas" panose="020B0609020204030204" pitchFamily="49" charset="0"/>
              </a:rPr>
              <a:t>length(</a:t>
            </a:r>
            <a:r>
              <a:rPr lang="en-US" sz="1800" dirty="0" err="1">
                <a:solidFill>
                  <a:schemeClr val="accent5">
                    <a:lumMod val="75000"/>
                  </a:schemeClr>
                </a:solidFill>
                <a:latin typeface="Consolas" panose="020B0609020204030204" pitchFamily="49" charset="0"/>
              </a:rPr>
              <a:t>myName</a:t>
            </a:r>
            <a:r>
              <a:rPr lang="en-US" sz="1800" dirty="0">
                <a:solidFill>
                  <a:schemeClr val="accent5">
                    <a:lumMod val="75000"/>
                  </a:schemeClr>
                </a:solidFill>
                <a:latin typeface="Consolas" panose="020B0609020204030204" pitchFamily="49" charset="0"/>
              </a:rPr>
              <a:t>)</a:t>
            </a:r>
            <a:r>
              <a:rPr lang="en-US" sz="1800" dirty="0"/>
              <a:t>, </a:t>
            </a:r>
            <a:r>
              <a:rPr lang="uk-UA" sz="1800" dirty="0"/>
              <a:t>ми пишемо </a:t>
            </a:r>
            <a:r>
              <a:rPr lang="en-US" sz="1800" dirty="0" err="1">
                <a:solidFill>
                  <a:schemeClr val="accent5">
                    <a:lumMod val="75000"/>
                  </a:schemeClr>
                </a:solidFill>
                <a:latin typeface="Consolas" panose="020B0609020204030204" pitchFamily="49" charset="0"/>
              </a:rPr>
              <a:t>myName.length</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Функція запиту довжини рядка не є звичайною функцією, як ті, що ми використовували раніше. Це особливий тип функції класу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який називається методом. Ми поговоримо про це детально, коли будемо розглядати тему класів.</a:t>
            </a:r>
          </a:p>
        </p:txBody>
      </p:sp>
      <p:pic>
        <p:nvPicPr>
          <p:cNvPr id="5" name="Рисунок 4">
            <a:extLst>
              <a:ext uri="{FF2B5EF4-FFF2-40B4-BE49-F238E27FC236}">
                <a16:creationId xmlns:a16="http://schemas.microsoft.com/office/drawing/2014/main" id="{68FDCB7D-EC68-4838-A5A2-1A7F8A15E7E1}"/>
              </a:ext>
            </a:extLst>
          </p:cNvPr>
          <p:cNvPicPr>
            <a:picLocks noChangeAspect="1"/>
          </p:cNvPicPr>
          <p:nvPr/>
        </p:nvPicPr>
        <p:blipFill>
          <a:blip r:embed="rId2"/>
          <a:stretch>
            <a:fillRect/>
          </a:stretch>
        </p:blipFill>
        <p:spPr>
          <a:xfrm>
            <a:off x="2279038" y="857691"/>
            <a:ext cx="7633921" cy="3030718"/>
          </a:xfrm>
          <a:prstGeom prst="rect">
            <a:avLst/>
          </a:prstGeom>
        </p:spPr>
      </p:pic>
      <p:pic>
        <p:nvPicPr>
          <p:cNvPr id="7" name="Рисунок 6">
            <a:extLst>
              <a:ext uri="{FF2B5EF4-FFF2-40B4-BE49-F238E27FC236}">
                <a16:creationId xmlns:a16="http://schemas.microsoft.com/office/drawing/2014/main" id="{45F7177D-F4EB-4B81-88DF-3C4C15CA479B}"/>
              </a:ext>
            </a:extLst>
          </p:cNvPr>
          <p:cNvPicPr>
            <a:picLocks noChangeAspect="1"/>
          </p:cNvPicPr>
          <p:nvPr/>
        </p:nvPicPr>
        <p:blipFill>
          <a:blip r:embed="rId3"/>
          <a:stretch>
            <a:fillRect/>
          </a:stretch>
        </p:blipFill>
        <p:spPr>
          <a:xfrm>
            <a:off x="7300926" y="1726952"/>
            <a:ext cx="3751553" cy="530111"/>
          </a:xfrm>
          <a:prstGeom prst="rect">
            <a:avLst/>
          </a:prstGeom>
        </p:spPr>
      </p:pic>
    </p:spTree>
    <p:extLst>
      <p:ext uri="{BB962C8B-B14F-4D97-AF65-F5344CB8AC3E}">
        <p14:creationId xmlns:p14="http://schemas.microsoft.com/office/powerpoint/2010/main" val="1695138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Напишіть програму, яка просить у користувача ввести ім’я, прізвище та вік. В результаті вкажіть користувачеві, скільки років він прожив на кожну букву з його імені та прізвища (щоб було простіше, враховуйте також пробіли)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Enter your full name: Tom Cats</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Enter your age: 45</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You've lived 5.625 years for each letter in your name.</a:t>
            </a:r>
            <a:endParaRPr lang="uk-UA"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t>Уточнення</a:t>
            </a:r>
            <a:r>
              <a:rPr lang="uk-UA" sz="1800" dirty="0"/>
              <a:t>: Вік 45 ділиться на </a:t>
            </a:r>
            <a:r>
              <a:rPr lang="en-US" sz="1800" dirty="0"/>
              <a:t>Tom Cats (8 </a:t>
            </a:r>
            <a:r>
              <a:rPr lang="uk-UA" sz="1800" dirty="0"/>
              <a:t>букв, враховуючи пробіл), що дорівнює 5.625.</a:t>
            </a:r>
          </a:p>
        </p:txBody>
      </p:sp>
    </p:spTree>
    <p:extLst>
      <p:ext uri="{BB962C8B-B14F-4D97-AF65-F5344CB8AC3E}">
        <p14:creationId xmlns:p14="http://schemas.microsoft.com/office/powerpoint/2010/main" val="15988163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D467A31-1AC0-4FFA-A4C0-F49FE4183F55}"/>
              </a:ext>
            </a:extLst>
          </p:cNvPr>
          <p:cNvPicPr>
            <a:picLocks noChangeAspect="1"/>
          </p:cNvPicPr>
          <p:nvPr/>
        </p:nvPicPr>
        <p:blipFill>
          <a:blip r:embed="rId2"/>
          <a:stretch>
            <a:fillRect/>
          </a:stretch>
        </p:blipFill>
        <p:spPr>
          <a:xfrm>
            <a:off x="0" y="1792764"/>
            <a:ext cx="12192000" cy="3272472"/>
          </a:xfrm>
          <a:prstGeom prst="rect">
            <a:avLst/>
          </a:prstGeom>
        </p:spPr>
      </p:pic>
    </p:spTree>
    <p:extLst>
      <p:ext uri="{BB962C8B-B14F-4D97-AF65-F5344CB8AC3E}">
        <p14:creationId xmlns:p14="http://schemas.microsoft.com/office/powerpoint/2010/main" val="24707929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Символьні константи рядків </a:t>
            </a:r>
            <a:r>
              <a:rPr lang="en-US" b="1" dirty="0"/>
              <a:t>C-style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959639" cy="6000307"/>
          </a:xfrm>
        </p:spPr>
        <p:txBody>
          <a:bodyPr>
            <a:normAutofit/>
          </a:bodyPr>
          <a:lstStyle/>
          <a:p>
            <a:pPr marL="540000" indent="360000">
              <a:lnSpc>
                <a:spcPct val="150000"/>
              </a:lnSpc>
              <a:spcBef>
                <a:spcPts val="0"/>
              </a:spcBef>
              <a:buNone/>
            </a:pPr>
            <a:r>
              <a:rPr lang="uk-UA" sz="1800" dirty="0"/>
              <a:t>Хоча обидві ці програми працюють і показують однакові результати</a:t>
            </a:r>
            <a:r>
              <a:rPr lang="uk-UA" sz="1800" b="1" dirty="0">
                <a:highlight>
                  <a:srgbClr val="00FF00"/>
                </a:highlight>
              </a:rPr>
              <a:t>, виділення пам’яті в них виконується по-різному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першому випадку в програмі виділяється пам’ять для фіксованого масиву довжиною </a:t>
            </a:r>
            <a:r>
              <a:rPr lang="uk-UA" sz="1800" dirty="0">
                <a:solidFill>
                  <a:schemeClr val="accent5">
                    <a:lumMod val="75000"/>
                  </a:schemeClr>
                </a:solidFill>
                <a:latin typeface="Consolas" panose="020B0609020204030204" pitchFamily="49" charset="0"/>
              </a:rPr>
              <a:t>5</a:t>
            </a:r>
            <a:r>
              <a:rPr lang="uk-UA" sz="1800" dirty="0"/>
              <a:t> і </a:t>
            </a:r>
            <a:r>
              <a:rPr lang="uk-UA" sz="1800" dirty="0" err="1"/>
              <a:t>ініціалізується</a:t>
            </a:r>
            <a:r>
              <a:rPr lang="uk-UA" sz="1800" dirty="0"/>
              <a:t> ця пам’ять рядком </a:t>
            </a:r>
            <a:r>
              <a:rPr lang="en-US" sz="1800" dirty="0">
                <a:solidFill>
                  <a:schemeClr val="accent5">
                    <a:lumMod val="75000"/>
                  </a:schemeClr>
                </a:solidFill>
                <a:latin typeface="Consolas" panose="020B0609020204030204" pitchFamily="49" charset="0"/>
              </a:rPr>
              <a:t>John\0</a:t>
            </a:r>
            <a:r>
              <a:rPr lang="en-US" sz="1800" dirty="0"/>
              <a:t>. </a:t>
            </a:r>
            <a:r>
              <a:rPr lang="uk-UA" sz="1800" dirty="0"/>
              <a:t>Оскільки пам’ять була спеціально виділена для масиву, то </a:t>
            </a:r>
            <a:r>
              <a:rPr lang="uk-UA" sz="1800" b="1" dirty="0">
                <a:highlight>
                  <a:srgbClr val="00FF00"/>
                </a:highlight>
              </a:rPr>
              <a:t>ми можемо змінювати її вміст</a:t>
            </a:r>
            <a:r>
              <a:rPr lang="uk-UA" sz="1800" dirty="0"/>
              <a:t>. Сам масив розглядається як </a:t>
            </a:r>
            <a:r>
              <a:rPr lang="uk-UA" sz="1800" b="1" dirty="0">
                <a:highlight>
                  <a:srgbClr val="00FF00"/>
                </a:highlight>
              </a:rPr>
              <a:t>звичайна локальна змінна</a:t>
            </a:r>
            <a:r>
              <a:rPr lang="uk-UA" sz="1800" dirty="0"/>
              <a:t>, тому, коли він виходить з області видимості, </a:t>
            </a:r>
            <a:r>
              <a:rPr lang="uk-UA" sz="1800" b="1" dirty="0">
                <a:highlight>
                  <a:srgbClr val="00FFFF"/>
                </a:highlight>
              </a:rPr>
              <a:t>пам’ять, яку він використовував, звільняється для інших об’єктів</a:t>
            </a:r>
            <a:r>
              <a:rPr lang="uk-UA" sz="1800" dirty="0"/>
              <a:t>.</a:t>
            </a:r>
          </a:p>
        </p:txBody>
      </p:sp>
      <p:pic>
        <p:nvPicPr>
          <p:cNvPr id="7" name="Рисунок 6">
            <a:extLst>
              <a:ext uri="{FF2B5EF4-FFF2-40B4-BE49-F238E27FC236}">
                <a16:creationId xmlns:a16="http://schemas.microsoft.com/office/drawing/2014/main" id="{E6EC1DF3-0B19-45C3-ABC7-7FED663E756B}"/>
              </a:ext>
            </a:extLst>
          </p:cNvPr>
          <p:cNvPicPr>
            <a:picLocks noChangeAspect="1"/>
          </p:cNvPicPr>
          <p:nvPr/>
        </p:nvPicPr>
        <p:blipFill>
          <a:blip r:embed="rId2"/>
          <a:stretch>
            <a:fillRect/>
          </a:stretch>
        </p:blipFill>
        <p:spPr>
          <a:xfrm>
            <a:off x="7959640" y="682905"/>
            <a:ext cx="4232359" cy="5851003"/>
          </a:xfrm>
          <a:prstGeom prst="rect">
            <a:avLst/>
          </a:prstGeom>
        </p:spPr>
      </p:pic>
    </p:spTree>
    <p:extLst>
      <p:ext uri="{BB962C8B-B14F-4D97-AF65-F5344CB8AC3E}">
        <p14:creationId xmlns:p14="http://schemas.microsoft.com/office/powerpoint/2010/main" val="28867208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Символьні константи рядків </a:t>
            </a:r>
            <a:r>
              <a:rPr lang="en-US" b="1" dirty="0"/>
              <a:t>C-style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a:t>
            </a:r>
            <a:r>
              <a:rPr lang="ru-RU" sz="1800" dirty="0"/>
              <a:t> </a:t>
            </a:r>
            <a:r>
              <a:rPr lang="ru-RU" sz="1800" dirty="0" err="1"/>
              <a:t>відбувається</a:t>
            </a:r>
            <a:r>
              <a:rPr lang="ru-RU" sz="1800" dirty="0"/>
              <a:t> у </a:t>
            </a:r>
            <a:r>
              <a:rPr lang="ru-RU" sz="1800" dirty="0" err="1"/>
              <a:t>випадку</a:t>
            </a:r>
            <a:r>
              <a:rPr lang="ru-RU" sz="1800" dirty="0"/>
              <a:t> з </a:t>
            </a:r>
            <a:r>
              <a:rPr lang="ru-RU" sz="1800" b="1" dirty="0">
                <a:highlight>
                  <a:srgbClr val="00FF00"/>
                </a:highlight>
              </a:rPr>
              <a:t>символьною константою</a:t>
            </a:r>
            <a:r>
              <a:rPr lang="ru-RU" sz="1800" dirty="0"/>
              <a:t>? </a:t>
            </a:r>
            <a:r>
              <a:rPr lang="ru-RU" sz="1800" dirty="0" err="1"/>
              <a:t>Компілятор</a:t>
            </a:r>
            <a:r>
              <a:rPr lang="ru-RU" sz="1800" dirty="0"/>
              <a:t> </a:t>
            </a:r>
            <a:r>
              <a:rPr lang="ru-RU" sz="1800" dirty="0" err="1"/>
              <a:t>поміщає</a:t>
            </a:r>
            <a:r>
              <a:rPr lang="ru-RU" sz="1800" dirty="0"/>
              <a:t> рядок </a:t>
            </a:r>
            <a:r>
              <a:rPr lang="ru-RU" sz="1800" dirty="0">
                <a:solidFill>
                  <a:schemeClr val="accent5">
                    <a:lumMod val="75000"/>
                  </a:schemeClr>
                </a:solidFill>
                <a:latin typeface="Consolas" panose="020B0609020204030204" pitchFamily="49" charset="0"/>
              </a:rPr>
              <a:t>John\0 </a:t>
            </a:r>
            <a:r>
              <a:rPr lang="ru-RU" sz="1800" dirty="0"/>
              <a:t>в </a:t>
            </a:r>
            <a:r>
              <a:rPr lang="ru-RU" sz="1800" b="1" dirty="0" err="1">
                <a:highlight>
                  <a:srgbClr val="00FFFF"/>
                </a:highlight>
              </a:rPr>
              <a:t>пам’ять</a:t>
            </a:r>
            <a:r>
              <a:rPr lang="ru-RU" sz="1800" b="1" dirty="0">
                <a:highlight>
                  <a:srgbClr val="00FFFF"/>
                </a:highlight>
              </a:rPr>
              <a:t> типу </a:t>
            </a:r>
            <a:r>
              <a:rPr lang="ru-RU" sz="1800" b="1" dirty="0" err="1">
                <a:highlight>
                  <a:srgbClr val="00FFFF"/>
                </a:highlight>
              </a:rPr>
              <a:t>read-only</a:t>
            </a:r>
            <a:r>
              <a:rPr lang="ru-RU" sz="1800" dirty="0"/>
              <a:t> (</a:t>
            </a:r>
            <a:r>
              <a:rPr lang="ru-RU" sz="1800" dirty="0" err="1"/>
              <a:t>тільки</a:t>
            </a:r>
            <a:r>
              <a:rPr lang="ru-RU" sz="1800" dirty="0"/>
              <a:t> </a:t>
            </a:r>
            <a:r>
              <a:rPr lang="ru-RU" sz="1800" dirty="0" err="1"/>
              <a:t>читання</a:t>
            </a:r>
            <a:r>
              <a:rPr lang="ru-RU" sz="1800" dirty="0"/>
              <a:t>), а </a:t>
            </a:r>
            <a:r>
              <a:rPr lang="ru-RU" sz="1800" b="1" dirty="0" err="1">
                <a:highlight>
                  <a:srgbClr val="FFFF00"/>
                </a:highlight>
              </a:rPr>
              <a:t>потім</a:t>
            </a:r>
            <a:r>
              <a:rPr lang="ru-RU" sz="1800" b="1" dirty="0">
                <a:highlight>
                  <a:srgbClr val="FFFF00"/>
                </a:highlight>
              </a:rPr>
              <a:t> </a:t>
            </a:r>
            <a:r>
              <a:rPr lang="ru-RU" sz="1800" b="1" dirty="0" err="1">
                <a:highlight>
                  <a:srgbClr val="FFFF00"/>
                </a:highlight>
              </a:rPr>
              <a:t>створює</a:t>
            </a:r>
            <a:r>
              <a:rPr lang="ru-RU" sz="1800" b="1" dirty="0">
                <a:highlight>
                  <a:srgbClr val="FFFF00"/>
                </a:highlight>
              </a:rPr>
              <a:t> </a:t>
            </a:r>
            <a:r>
              <a:rPr lang="ru-RU" sz="1800" b="1" dirty="0" err="1">
                <a:highlight>
                  <a:srgbClr val="FFFF00"/>
                </a:highlight>
              </a:rPr>
              <a:t>вказівник</a:t>
            </a:r>
            <a:r>
              <a:rPr lang="ru-RU" sz="1800" b="1" dirty="0">
                <a:highlight>
                  <a:srgbClr val="FFFF00"/>
                </a:highlight>
              </a:rPr>
              <a:t>, </a:t>
            </a:r>
            <a:r>
              <a:rPr lang="ru-RU" sz="1800" b="1" dirty="0" err="1">
                <a:highlight>
                  <a:srgbClr val="FFFF00"/>
                </a:highlight>
              </a:rPr>
              <a:t>який</a:t>
            </a:r>
            <a:r>
              <a:rPr lang="ru-RU" sz="1800" b="1" dirty="0">
                <a:highlight>
                  <a:srgbClr val="FFFF00"/>
                </a:highlight>
              </a:rPr>
              <a:t> </a:t>
            </a:r>
            <a:r>
              <a:rPr lang="ru-RU" sz="1800" b="1" dirty="0" err="1">
                <a:highlight>
                  <a:srgbClr val="FFFF00"/>
                </a:highlight>
              </a:rPr>
              <a:t>вказує</a:t>
            </a:r>
            <a:r>
              <a:rPr lang="ru-RU" sz="1800" b="1" dirty="0">
                <a:highlight>
                  <a:srgbClr val="FFFF00"/>
                </a:highlight>
              </a:rPr>
              <a:t> на </a:t>
            </a:r>
            <a:r>
              <a:rPr lang="ru-RU" sz="1800" b="1" dirty="0" err="1">
                <a:highlight>
                  <a:srgbClr val="FFFF00"/>
                </a:highlight>
              </a:rPr>
              <a:t>цей</a:t>
            </a:r>
            <a:r>
              <a:rPr lang="ru-RU" sz="1800" b="1" dirty="0">
                <a:highlight>
                  <a:srgbClr val="FFFF00"/>
                </a:highlight>
              </a:rPr>
              <a:t> рядок</a:t>
            </a:r>
            <a:r>
              <a:rPr lang="ru-RU" sz="1800" dirty="0"/>
              <a:t>. </a:t>
            </a:r>
            <a:r>
              <a:rPr lang="ru-RU" sz="1800" b="1" dirty="0" err="1">
                <a:highlight>
                  <a:srgbClr val="00FF00"/>
                </a:highlight>
              </a:rPr>
              <a:t>Декілька</a:t>
            </a:r>
            <a:r>
              <a:rPr lang="ru-RU" sz="1800" b="1" dirty="0">
                <a:highlight>
                  <a:srgbClr val="00FF00"/>
                </a:highlight>
              </a:rPr>
              <a:t> </a:t>
            </a:r>
            <a:r>
              <a:rPr lang="ru-RU" sz="1800" b="1" dirty="0" err="1">
                <a:highlight>
                  <a:srgbClr val="00FF00"/>
                </a:highlight>
              </a:rPr>
              <a:t>рядкових</a:t>
            </a:r>
            <a:r>
              <a:rPr lang="ru-RU" sz="1800" b="1" dirty="0">
                <a:highlight>
                  <a:srgbClr val="00FF00"/>
                </a:highlight>
              </a:rPr>
              <a:t> </a:t>
            </a:r>
            <a:r>
              <a:rPr lang="ru-RU" sz="1800" b="1" dirty="0" err="1">
                <a:highlight>
                  <a:srgbClr val="00FF00"/>
                </a:highlight>
              </a:rPr>
              <a:t>літералів</a:t>
            </a:r>
            <a:r>
              <a:rPr lang="ru-RU" sz="1800" b="1" dirty="0">
                <a:highlight>
                  <a:srgbClr val="00FF00"/>
                </a:highlight>
              </a:rPr>
              <a:t> з одним і </a:t>
            </a:r>
            <a:r>
              <a:rPr lang="ru-RU" sz="1800" b="1" dirty="0" err="1">
                <a:highlight>
                  <a:srgbClr val="00FF00"/>
                </a:highlight>
              </a:rPr>
              <a:t>тим</a:t>
            </a:r>
            <a:r>
              <a:rPr lang="ru-RU" sz="1800" b="1" dirty="0">
                <a:highlight>
                  <a:srgbClr val="00FF00"/>
                </a:highlight>
              </a:rPr>
              <a:t> же </a:t>
            </a:r>
            <a:r>
              <a:rPr lang="ru-RU" sz="1800" b="1" dirty="0" err="1">
                <a:highlight>
                  <a:srgbClr val="00FF00"/>
                </a:highlight>
              </a:rPr>
              <a:t>вмістом</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a:t>
            </a:r>
            <a:r>
              <a:rPr lang="ru-RU" sz="1800" b="1" dirty="0" err="1">
                <a:highlight>
                  <a:srgbClr val="00FF00"/>
                </a:highlight>
              </a:rPr>
              <a:t>вказувати</a:t>
            </a:r>
            <a:r>
              <a:rPr lang="ru-RU" sz="1800" b="1" dirty="0">
                <a:highlight>
                  <a:srgbClr val="00FF00"/>
                </a:highlight>
              </a:rPr>
              <a:t> на одну і ту ж адресу. </a:t>
            </a:r>
            <a:r>
              <a:rPr lang="ru-RU" sz="1800" dirty="0" err="1"/>
              <a:t>Оскільки</a:t>
            </a:r>
            <a:r>
              <a:rPr lang="ru-RU" sz="1800" dirty="0"/>
              <a:t> </a:t>
            </a:r>
            <a:r>
              <a:rPr lang="ru-RU" sz="1800" dirty="0" err="1"/>
              <a:t>ця</a:t>
            </a:r>
            <a:r>
              <a:rPr lang="ru-RU" sz="1800" dirty="0"/>
              <a:t> </a:t>
            </a:r>
            <a:r>
              <a:rPr lang="ru-RU" sz="1800" dirty="0" err="1"/>
              <a:t>пам’ять</a:t>
            </a:r>
            <a:r>
              <a:rPr lang="ru-RU" sz="1800" dirty="0"/>
              <a:t> доступна </a:t>
            </a:r>
            <a:r>
              <a:rPr lang="ru-RU" sz="1800" dirty="0" err="1"/>
              <a:t>тільки</a:t>
            </a:r>
            <a:r>
              <a:rPr lang="ru-RU" sz="1800" dirty="0"/>
              <a:t> для </a:t>
            </a:r>
            <a:r>
              <a:rPr lang="ru-RU" sz="1800" dirty="0" err="1"/>
              <a:t>читання</a:t>
            </a:r>
            <a:r>
              <a:rPr lang="ru-RU" sz="1800" dirty="0"/>
              <a:t>, а </a:t>
            </a:r>
            <a:r>
              <a:rPr lang="ru-RU" sz="1800" dirty="0" err="1"/>
              <a:t>також</a:t>
            </a:r>
            <a:r>
              <a:rPr lang="ru-RU" sz="1800" dirty="0"/>
              <a:t> тому, </a:t>
            </a:r>
            <a:r>
              <a:rPr lang="ru-RU" sz="1800" dirty="0" err="1"/>
              <a:t>що</a:t>
            </a:r>
            <a:r>
              <a:rPr lang="ru-RU" sz="1800" dirty="0"/>
              <a:t> </a:t>
            </a:r>
            <a:r>
              <a:rPr lang="ru-RU" sz="1800" dirty="0" err="1"/>
              <a:t>внесення</a:t>
            </a:r>
            <a:r>
              <a:rPr lang="ru-RU" sz="1800" dirty="0"/>
              <a:t> </a:t>
            </a:r>
            <a:r>
              <a:rPr lang="ru-RU" sz="1800" dirty="0" err="1"/>
              <a:t>змін</a:t>
            </a:r>
            <a:r>
              <a:rPr lang="ru-RU" sz="1800" dirty="0"/>
              <a:t> до рядкового </a:t>
            </a:r>
            <a:r>
              <a:rPr lang="ru-RU" sz="1800" dirty="0" err="1"/>
              <a:t>літералу</a:t>
            </a:r>
            <a:r>
              <a:rPr lang="ru-RU" sz="1800" dirty="0"/>
              <a:t> </a:t>
            </a:r>
            <a:r>
              <a:rPr lang="ru-RU" sz="1800" dirty="0" err="1"/>
              <a:t>може</a:t>
            </a:r>
            <a:r>
              <a:rPr lang="ru-RU" sz="1800" dirty="0"/>
              <a:t> </a:t>
            </a:r>
            <a:r>
              <a:rPr lang="ru-RU" sz="1800" dirty="0" err="1"/>
              <a:t>вплинути</a:t>
            </a:r>
            <a:r>
              <a:rPr lang="ru-RU" sz="1800" dirty="0"/>
              <a:t> на подальше </a:t>
            </a:r>
            <a:r>
              <a:rPr lang="ru-RU" sz="1800" dirty="0" err="1"/>
              <a:t>його</a:t>
            </a:r>
            <a:r>
              <a:rPr lang="ru-RU" sz="1800" dirty="0"/>
              <a:t> </a:t>
            </a:r>
            <a:r>
              <a:rPr lang="ru-RU" sz="1800" dirty="0" err="1"/>
              <a:t>використання</a:t>
            </a:r>
            <a:r>
              <a:rPr lang="ru-RU" sz="1800" dirty="0"/>
              <a:t>, </a:t>
            </a:r>
            <a:r>
              <a:rPr lang="ru-RU" sz="1800" dirty="0" err="1"/>
              <a:t>найкраще</a:t>
            </a:r>
            <a:r>
              <a:rPr lang="ru-RU" sz="1800" dirty="0"/>
              <a:t> </a:t>
            </a:r>
            <a:r>
              <a:rPr lang="ru-RU" sz="1800" dirty="0" err="1"/>
              <a:t>перестрахуватися</a:t>
            </a:r>
            <a:r>
              <a:rPr lang="ru-RU" sz="1800" dirty="0"/>
              <a:t>, </a:t>
            </a:r>
            <a:r>
              <a:rPr lang="ru-RU" sz="1800" dirty="0" err="1"/>
              <a:t>оголосивши</a:t>
            </a:r>
            <a:r>
              <a:rPr lang="ru-RU" sz="1800" dirty="0"/>
              <a:t> рядок </a:t>
            </a:r>
            <a:r>
              <a:rPr lang="ru-RU" sz="1800" dirty="0" err="1"/>
              <a:t>константним</a:t>
            </a:r>
            <a:r>
              <a:rPr lang="ru-RU" sz="1800" dirty="0"/>
              <a:t> (типу </a:t>
            </a:r>
            <a:r>
              <a:rPr lang="ru-RU" sz="1800" dirty="0" err="1">
                <a:solidFill>
                  <a:schemeClr val="accent5">
                    <a:lumMod val="75000"/>
                  </a:schemeClr>
                </a:solidFill>
                <a:latin typeface="Consolas" panose="020B0609020204030204" pitchFamily="49" charset="0"/>
              </a:rPr>
              <a:t>const</a:t>
            </a:r>
            <a:r>
              <a:rPr lang="ru-RU" sz="1800" dirty="0"/>
              <a:t>). </a:t>
            </a:r>
            <a:r>
              <a:rPr lang="ru-RU" sz="1800" dirty="0" err="1"/>
              <a:t>Також</a:t>
            </a:r>
            <a:r>
              <a:rPr lang="ru-RU" sz="1800" dirty="0"/>
              <a:t>, </a:t>
            </a:r>
            <a:r>
              <a:rPr lang="ru-RU" sz="1800" dirty="0" err="1"/>
              <a:t>оскільки</a:t>
            </a:r>
            <a:r>
              <a:rPr lang="ru-RU" sz="1800" dirty="0"/>
              <a:t> </a:t>
            </a:r>
            <a:r>
              <a:rPr lang="ru-RU" sz="1800" b="1" dirty="0">
                <a:highlight>
                  <a:srgbClr val="00FF00"/>
                </a:highlight>
              </a:rPr>
              <a:t>рядки, </a:t>
            </a:r>
            <a:r>
              <a:rPr lang="ru-RU" sz="1800" b="1" dirty="0" err="1">
                <a:highlight>
                  <a:srgbClr val="00FF00"/>
                </a:highlight>
              </a:rPr>
              <a:t>оголошені</a:t>
            </a:r>
            <a:r>
              <a:rPr lang="ru-RU" sz="1800" b="1" dirty="0">
                <a:highlight>
                  <a:srgbClr val="00FF00"/>
                </a:highlight>
              </a:rPr>
              <a:t> таким чином, </a:t>
            </a:r>
            <a:r>
              <a:rPr lang="ru-RU" sz="1800" b="1" dirty="0" err="1">
                <a:highlight>
                  <a:srgbClr val="00FF00"/>
                </a:highlight>
              </a:rPr>
              <a:t>існують</a:t>
            </a:r>
            <a:r>
              <a:rPr lang="ru-RU" sz="1800" b="1" dirty="0">
                <a:highlight>
                  <a:srgbClr val="00FF00"/>
                </a:highlight>
              </a:rPr>
              <a:t> </a:t>
            </a:r>
            <a:r>
              <a:rPr lang="ru-RU" sz="1800" b="1" dirty="0" err="1">
                <a:highlight>
                  <a:srgbClr val="00FF00"/>
                </a:highlight>
              </a:rPr>
              <a:t>протягом</a:t>
            </a:r>
            <a:r>
              <a:rPr lang="ru-RU" sz="1800" b="1" dirty="0">
                <a:highlight>
                  <a:srgbClr val="00FF00"/>
                </a:highlight>
              </a:rPr>
              <a:t> </a:t>
            </a:r>
            <a:r>
              <a:rPr lang="ru-RU" sz="1800" b="1" dirty="0" err="1">
                <a:highlight>
                  <a:srgbClr val="00FF00"/>
                </a:highlight>
              </a:rPr>
              <a:t>усього</a:t>
            </a:r>
            <a:r>
              <a:rPr lang="ru-RU" sz="1800" b="1" dirty="0">
                <a:highlight>
                  <a:srgbClr val="00FF00"/>
                </a:highlight>
              </a:rPr>
              <a:t> “</a:t>
            </a:r>
            <a:r>
              <a:rPr lang="ru-RU" sz="1800" b="1" dirty="0" err="1">
                <a:highlight>
                  <a:srgbClr val="00FF00"/>
                </a:highlight>
              </a:rPr>
              <a:t>життя</a:t>
            </a:r>
            <a:r>
              <a:rPr lang="ru-RU" sz="1800" b="1" dirty="0">
                <a:highlight>
                  <a:srgbClr val="00FF00"/>
                </a:highlight>
              </a:rPr>
              <a:t>” </a:t>
            </a:r>
            <a:r>
              <a:rPr lang="ru-RU" sz="1800" b="1" dirty="0" err="1">
                <a:highlight>
                  <a:srgbClr val="00FF00"/>
                </a:highlight>
              </a:rPr>
              <a:t>програми</a:t>
            </a:r>
            <a:r>
              <a:rPr lang="ru-RU" sz="1800" dirty="0"/>
              <a:t> (вони </a:t>
            </a:r>
            <a:r>
              <a:rPr lang="ru-RU" sz="1800" dirty="0" err="1"/>
              <a:t>мають</a:t>
            </a:r>
            <a:r>
              <a:rPr lang="ru-RU" sz="1800" dirty="0"/>
              <a:t> </a:t>
            </a:r>
            <a:r>
              <a:rPr lang="ru-RU" sz="1800" b="1" dirty="0" err="1">
                <a:highlight>
                  <a:srgbClr val="00FF00"/>
                </a:highlight>
              </a:rPr>
              <a:t>статичну</a:t>
            </a:r>
            <a:r>
              <a:rPr lang="ru-RU" sz="1800" b="1" dirty="0">
                <a:highlight>
                  <a:srgbClr val="00FF00"/>
                </a:highlight>
              </a:rPr>
              <a:t> </a:t>
            </a:r>
            <a:r>
              <a:rPr lang="ru-RU" sz="1800" b="1" dirty="0" err="1">
                <a:highlight>
                  <a:srgbClr val="00FF00"/>
                </a:highlight>
              </a:rPr>
              <a:t>тривалість</a:t>
            </a:r>
            <a:r>
              <a:rPr lang="ru-RU" sz="1800" b="1" dirty="0">
                <a:highlight>
                  <a:srgbClr val="00FF00"/>
                </a:highlight>
              </a:rPr>
              <a:t> </a:t>
            </a:r>
            <a:r>
              <a:rPr lang="ru-RU" sz="1800" b="1" dirty="0" err="1">
                <a:highlight>
                  <a:srgbClr val="00FF00"/>
                </a:highlight>
              </a:rPr>
              <a:t>життя</a:t>
            </a:r>
            <a:r>
              <a:rPr lang="ru-RU" sz="1800" dirty="0"/>
              <a:t>, </a:t>
            </a:r>
            <a:r>
              <a:rPr lang="ru-RU" sz="1800" b="1" dirty="0">
                <a:highlight>
                  <a:srgbClr val="00FFFF"/>
                </a:highlight>
              </a:rPr>
              <a:t>а не </a:t>
            </a:r>
            <a:r>
              <a:rPr lang="ru-RU" sz="1800" b="1" dirty="0" err="1">
                <a:highlight>
                  <a:srgbClr val="00FFFF"/>
                </a:highlight>
              </a:rPr>
              <a:t>автоматичну</a:t>
            </a:r>
            <a:r>
              <a:rPr lang="ru-RU" sz="1800" dirty="0"/>
              <a:t>, як </a:t>
            </a:r>
            <a:r>
              <a:rPr lang="ru-RU" sz="1800" dirty="0" err="1"/>
              <a:t>більшість</a:t>
            </a:r>
            <a:r>
              <a:rPr lang="ru-RU" sz="1800" dirty="0"/>
              <a:t> </a:t>
            </a:r>
            <a:r>
              <a:rPr lang="ru-RU" sz="1800" dirty="0" err="1"/>
              <a:t>інших</a:t>
            </a:r>
            <a:r>
              <a:rPr lang="ru-RU" sz="1800" dirty="0"/>
              <a:t> “локально </a:t>
            </a:r>
            <a:r>
              <a:rPr lang="ru-RU" sz="1800" dirty="0" err="1"/>
              <a:t>визначених</a:t>
            </a:r>
            <a:r>
              <a:rPr lang="ru-RU" sz="1800" dirty="0"/>
              <a:t>” </a:t>
            </a:r>
            <a:r>
              <a:rPr lang="ru-RU" sz="1800" dirty="0" err="1"/>
              <a:t>літералів</a:t>
            </a:r>
            <a:r>
              <a:rPr lang="ru-RU" sz="1800" dirty="0"/>
              <a:t>), нам не </a:t>
            </a:r>
            <a:r>
              <a:rPr lang="ru-RU" sz="1800" dirty="0" err="1"/>
              <a:t>потрібно</a:t>
            </a:r>
            <a:r>
              <a:rPr lang="ru-RU" sz="1800" dirty="0"/>
              <a:t> </a:t>
            </a:r>
            <a:r>
              <a:rPr lang="ru-RU" sz="1800" dirty="0" err="1"/>
              <a:t>турбуватися</a:t>
            </a:r>
            <a:r>
              <a:rPr lang="ru-RU" sz="1800" dirty="0"/>
              <a:t> про </a:t>
            </a:r>
            <a:r>
              <a:rPr lang="ru-RU" sz="1800" dirty="0" err="1"/>
              <a:t>проблеми</a:t>
            </a:r>
            <a:r>
              <a:rPr lang="ru-RU" sz="1800" dirty="0"/>
              <a:t>, </a:t>
            </a:r>
            <a:r>
              <a:rPr lang="ru-RU" sz="1800" dirty="0" err="1"/>
              <a:t>пов’язані</a:t>
            </a:r>
            <a:r>
              <a:rPr lang="ru-RU" sz="1800" dirty="0"/>
              <a:t> з </a:t>
            </a:r>
            <a:r>
              <a:rPr lang="ru-RU" sz="1800" dirty="0" err="1"/>
              <a:t>областю</a:t>
            </a:r>
            <a:r>
              <a:rPr lang="ru-RU" sz="1800" dirty="0"/>
              <a:t> </a:t>
            </a:r>
            <a:r>
              <a:rPr lang="ru-RU" sz="1800" dirty="0" err="1"/>
              <a:t>видимості</a:t>
            </a:r>
            <a:r>
              <a:rPr lang="ru-RU" sz="1800" dirty="0"/>
              <a:t>. Тому </a:t>
            </a:r>
            <a:r>
              <a:rPr lang="ru-RU" sz="1800" dirty="0" err="1"/>
              <a:t>наступне</a:t>
            </a:r>
            <a:r>
              <a:rPr lang="ru-RU" sz="1800" dirty="0"/>
              <a:t> в порядку речей:</a:t>
            </a:r>
            <a:endParaRPr lang="uk-UA" sz="1800" dirty="0"/>
          </a:p>
        </p:txBody>
      </p:sp>
      <p:pic>
        <p:nvPicPr>
          <p:cNvPr id="6" name="Рисунок 5">
            <a:extLst>
              <a:ext uri="{FF2B5EF4-FFF2-40B4-BE49-F238E27FC236}">
                <a16:creationId xmlns:a16="http://schemas.microsoft.com/office/drawing/2014/main" id="{20225D99-DF35-49EA-9721-9A8DBE40F43D}"/>
              </a:ext>
            </a:extLst>
          </p:cNvPr>
          <p:cNvPicPr>
            <a:picLocks noChangeAspect="1"/>
          </p:cNvPicPr>
          <p:nvPr/>
        </p:nvPicPr>
        <p:blipFill>
          <a:blip r:embed="rId2"/>
          <a:stretch>
            <a:fillRect/>
          </a:stretch>
        </p:blipFill>
        <p:spPr>
          <a:xfrm>
            <a:off x="4225613" y="4710897"/>
            <a:ext cx="3740772" cy="1569816"/>
          </a:xfrm>
          <a:prstGeom prst="rect">
            <a:avLst/>
          </a:prstGeom>
        </p:spPr>
      </p:pic>
    </p:spTree>
    <p:extLst>
      <p:ext uri="{BB962C8B-B14F-4D97-AF65-F5344CB8AC3E}">
        <p14:creationId xmlns:p14="http://schemas.microsoft.com/office/powerpoint/2010/main" val="3344320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Символьні константи рядків </a:t>
            </a:r>
            <a:r>
              <a:rPr lang="en-US" b="1" dirty="0"/>
              <a:t>C-style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фрагменті, наведеному вище, функція </a:t>
            </a:r>
            <a:r>
              <a:rPr lang="en-US" sz="1800" dirty="0" err="1">
                <a:solidFill>
                  <a:schemeClr val="accent5">
                    <a:lumMod val="75000"/>
                  </a:schemeClr>
                </a:solidFill>
                <a:latin typeface="Consolas" panose="020B0609020204030204" pitchFamily="49" charset="0"/>
              </a:rPr>
              <a:t>getName</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повертає вказівник на рядок </a:t>
            </a:r>
            <a:r>
              <a:rPr lang="en-US" sz="1800" dirty="0">
                <a:solidFill>
                  <a:schemeClr val="accent5">
                    <a:lumMod val="75000"/>
                  </a:schemeClr>
                </a:solidFill>
                <a:latin typeface="Consolas" panose="020B0609020204030204" pitchFamily="49" charset="0"/>
              </a:rPr>
              <a:t>C-style</a:t>
            </a:r>
            <a:r>
              <a:rPr lang="en-US" sz="1800" dirty="0">
                <a:solidFill>
                  <a:schemeClr val="accent5">
                    <a:lumMod val="75000"/>
                  </a:schemeClr>
                </a:solidFill>
              </a:rPr>
              <a:t> </a:t>
            </a:r>
            <a:r>
              <a:rPr lang="en-US" sz="1800" dirty="0">
                <a:solidFill>
                  <a:schemeClr val="accent5">
                    <a:lumMod val="75000"/>
                  </a:schemeClr>
                </a:solidFill>
                <a:latin typeface="Consolas" panose="020B0609020204030204" pitchFamily="49" charset="0"/>
              </a:rPr>
              <a:t>John</a:t>
            </a:r>
            <a:r>
              <a:rPr lang="en-US" sz="1800" dirty="0"/>
              <a:t>. </a:t>
            </a:r>
            <a:r>
              <a:rPr lang="uk-UA" sz="1800" dirty="0"/>
              <a:t>Все добре, так як </a:t>
            </a:r>
            <a:r>
              <a:rPr lang="en-US" sz="1800" dirty="0">
                <a:solidFill>
                  <a:schemeClr val="accent5">
                    <a:lumMod val="75000"/>
                  </a:schemeClr>
                </a:solidFill>
                <a:latin typeface="Consolas" panose="020B0609020204030204" pitchFamily="49" charset="0"/>
              </a:rPr>
              <a:t>John</a:t>
            </a:r>
            <a:r>
              <a:rPr lang="en-US" sz="1800" dirty="0"/>
              <a:t> </a:t>
            </a:r>
            <a:r>
              <a:rPr lang="uk-UA" sz="1800" dirty="0"/>
              <a:t>не виходить з області видимості, коли </a:t>
            </a:r>
            <a:r>
              <a:rPr lang="en-US" sz="1800" dirty="0" err="1">
                <a:solidFill>
                  <a:schemeClr val="accent5">
                    <a:lumMod val="75000"/>
                  </a:schemeClr>
                </a:solidFill>
                <a:latin typeface="Consolas" panose="020B0609020204030204" pitchFamily="49" charset="0"/>
              </a:rPr>
              <a:t>getName</a:t>
            </a:r>
            <a:r>
              <a:rPr lang="en-US" sz="1800" dirty="0">
                <a:solidFill>
                  <a:schemeClr val="accent5">
                    <a:lumMod val="75000"/>
                  </a:schemeClr>
                </a:solidFill>
                <a:latin typeface="Consolas" panose="020B0609020204030204" pitchFamily="49" charset="0"/>
              </a:rPr>
              <a:t>()</a:t>
            </a:r>
            <a:r>
              <a:rPr lang="en-US" sz="1800" dirty="0"/>
              <a:t> </a:t>
            </a:r>
            <a:r>
              <a:rPr lang="uk-UA" sz="1800" dirty="0"/>
              <a:t>завершує своє виконання, тому </a:t>
            </a:r>
            <a:r>
              <a:rPr lang="en-US" sz="1800" dirty="0">
                <a:solidFill>
                  <a:schemeClr val="accent5">
                    <a:lumMod val="75000"/>
                  </a:schemeClr>
                </a:solidFill>
                <a:latin typeface="Consolas" panose="020B0609020204030204" pitchFamily="49" charset="0"/>
              </a:rPr>
              <a:t>caller</a:t>
            </a:r>
            <a:r>
              <a:rPr lang="en-US" sz="1800" dirty="0"/>
              <a:t> </a:t>
            </a:r>
            <a:r>
              <a:rPr lang="uk-UA" sz="1800" dirty="0"/>
              <a:t>все одно має доступ до рядка.</a:t>
            </a:r>
          </a:p>
        </p:txBody>
      </p:sp>
    </p:spTree>
    <p:extLst>
      <p:ext uri="{BB962C8B-B14F-4D97-AF65-F5344CB8AC3E}">
        <p14:creationId xmlns:p14="http://schemas.microsoft.com/office/powerpoint/2010/main" val="83158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Сьогодні </a:t>
            </a:r>
            <a:r>
              <a:rPr lang="en-US" sz="1800" b="1" u="sng" dirty="0">
                <a:highlight>
                  <a:srgbClr val="00FF00"/>
                </a:highlight>
              </a:rPr>
              <a:t>Unicode</a:t>
            </a:r>
            <a:r>
              <a:rPr lang="en-US" sz="1800" b="1" dirty="0">
                <a:highlight>
                  <a:srgbClr val="00FF00"/>
                </a:highlight>
              </a:rPr>
              <a:t> </a:t>
            </a:r>
            <a:r>
              <a:rPr lang="uk-UA" sz="1800" b="1" dirty="0">
                <a:highlight>
                  <a:srgbClr val="00FF00"/>
                </a:highlight>
              </a:rPr>
              <a:t>є основним стандартом у галузі розробки програмного забезпечення для роботи з текстовими даними, представленими будь-якою мовою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Кожен символ у стандарті </a:t>
            </a:r>
            <a:r>
              <a:rPr lang="en-US" sz="1800" dirty="0"/>
              <a:t>Unicode </a:t>
            </a:r>
            <a:r>
              <a:rPr lang="uk-UA" sz="1800" dirty="0"/>
              <a:t>кодується за допомогою </a:t>
            </a:r>
            <a:r>
              <a:rPr lang="uk-UA" sz="1800" b="1" u="sng" dirty="0"/>
              <a:t>31 біта </a:t>
            </a:r>
            <a:r>
              <a:rPr lang="uk-UA" sz="1800" dirty="0"/>
              <a:t>(</a:t>
            </a:r>
            <a:r>
              <a:rPr lang="uk-UA" sz="1800" b="1" dirty="0"/>
              <a:t>4 байти за вирахуванням одного біта</a:t>
            </a:r>
            <a:r>
              <a:rPr lang="uk-UA" sz="1800" dirty="0"/>
              <a:t>). Таким чином, отримуємо </a:t>
            </a:r>
            <a:r>
              <a:rPr lang="uk-UA" sz="1800" dirty="0">
                <a:solidFill>
                  <a:schemeClr val="accent5">
                    <a:lumMod val="75000"/>
                  </a:schemeClr>
                </a:solidFill>
                <a:latin typeface="Consolas" panose="020B0609020204030204" pitchFamily="49" charset="0"/>
              </a:rPr>
              <a:t>231 = 2 147 483 684</a:t>
            </a:r>
            <a:r>
              <a:rPr lang="uk-UA" sz="1800" dirty="0"/>
              <a:t> (тобто більше двох мільярдів), що цілком достатньо для створення унікального коду для кожного символу кожної мови.</a:t>
            </a:r>
          </a:p>
          <a:p>
            <a:pPr marL="540000" indent="360000">
              <a:lnSpc>
                <a:spcPct val="150000"/>
              </a:lnSpc>
              <a:spcBef>
                <a:spcPts val="0"/>
              </a:spcBef>
              <a:buNone/>
            </a:pPr>
            <a:endParaRPr lang="uk-UA" sz="1800" dirty="0"/>
          </a:p>
          <a:p>
            <a:pPr marL="540000" indent="360000">
              <a:lnSpc>
                <a:spcPct val="150000"/>
              </a:lnSpc>
              <a:spcBef>
                <a:spcPts val="0"/>
              </a:spcBef>
              <a:buNone/>
            </a:pPr>
            <a:r>
              <a:rPr lang="en-US" b="1" dirty="0">
                <a:highlight>
                  <a:srgbClr val="FFFF00"/>
                </a:highlight>
              </a:rPr>
              <a:t>Unicode </a:t>
            </a:r>
            <a:r>
              <a:rPr lang="uk-UA" b="1" dirty="0">
                <a:highlight>
                  <a:srgbClr val="FFFF00"/>
                </a:highlight>
              </a:rPr>
              <a:t>є стандартом, а не кодуванням</a:t>
            </a:r>
            <a:r>
              <a:rPr lang="uk-UA" sz="1800" dirty="0"/>
              <a:t>, тобто це таблиця символів (кодових точок), що складається з </a:t>
            </a:r>
            <a:r>
              <a:rPr lang="uk-UA" sz="1800" dirty="0">
                <a:solidFill>
                  <a:schemeClr val="accent5">
                    <a:lumMod val="75000"/>
                  </a:schemeClr>
                </a:solidFill>
                <a:latin typeface="Consolas" panose="020B0609020204030204" pitchFamily="49" charset="0"/>
              </a:rPr>
              <a:t>1_114_112</a:t>
            </a:r>
            <a:r>
              <a:rPr lang="uk-UA" sz="1800" dirty="0"/>
              <a:t> позицій, більшість з яких не заповнені. Цей простір поділено на </a:t>
            </a:r>
            <a:r>
              <a:rPr lang="uk-UA" sz="1800" dirty="0">
                <a:solidFill>
                  <a:schemeClr val="accent5">
                    <a:lumMod val="75000"/>
                  </a:schemeClr>
                </a:solidFill>
                <a:latin typeface="Consolas" panose="020B0609020204030204" pitchFamily="49" charset="0"/>
              </a:rPr>
              <a:t>17</a:t>
            </a:r>
            <a:r>
              <a:rPr lang="uk-UA" sz="1800" dirty="0"/>
              <a:t> блоків, по </a:t>
            </a:r>
            <a:r>
              <a:rPr lang="uk-UA" sz="1800" dirty="0">
                <a:solidFill>
                  <a:schemeClr val="accent5">
                    <a:lumMod val="75000"/>
                  </a:schemeClr>
                </a:solidFill>
                <a:latin typeface="Consolas" panose="020B0609020204030204" pitchFamily="49" charset="0"/>
              </a:rPr>
              <a:t>65536</a:t>
            </a:r>
            <a:r>
              <a:rPr lang="uk-UA" sz="1800" dirty="0"/>
              <a:t> символів у кожному. Кожен блок включає певну групу символів, наприклад, </a:t>
            </a:r>
            <a:r>
              <a:rPr lang="uk-UA" sz="1800" b="1" dirty="0">
                <a:highlight>
                  <a:srgbClr val="00FF00"/>
                </a:highlight>
              </a:rPr>
              <a:t>у нульовому (базовому) блоці містяться найбільш уживані символи усіх сучасних алфавітів</a:t>
            </a:r>
            <a:r>
              <a:rPr lang="uk-UA" sz="1800" dirty="0"/>
              <a:t>. У </a:t>
            </a:r>
            <a:r>
              <a:rPr lang="en-US" sz="1800" dirty="0"/>
              <a:t>Unicode </a:t>
            </a:r>
            <a:r>
              <a:rPr lang="uk-UA" sz="1800" dirty="0"/>
              <a:t>перші </a:t>
            </a:r>
            <a:r>
              <a:rPr lang="uk-UA" sz="1800" dirty="0">
                <a:solidFill>
                  <a:schemeClr val="accent5">
                    <a:lumMod val="75000"/>
                  </a:schemeClr>
                </a:solidFill>
                <a:latin typeface="Consolas" panose="020B0609020204030204" pitchFamily="49" charset="0"/>
              </a:rPr>
              <a:t>128</a:t>
            </a:r>
            <a:r>
              <a:rPr lang="uk-UA" sz="1800" dirty="0"/>
              <a:t> кодових точок </a:t>
            </a:r>
            <a:r>
              <a:rPr lang="uk-UA" sz="1800" b="1" dirty="0">
                <a:highlight>
                  <a:srgbClr val="00FFFF"/>
                </a:highlight>
              </a:rPr>
              <a:t>збігаються з кодами таблиці </a:t>
            </a:r>
            <a:r>
              <a:rPr lang="en-US" sz="1800" b="1" dirty="0">
                <a:highlight>
                  <a:srgbClr val="00FFFF"/>
                </a:highlight>
              </a:rPr>
              <a:t>ASCII</a:t>
            </a:r>
            <a:r>
              <a:rPr lang="en-US" sz="1800" dirty="0"/>
              <a:t>.</a:t>
            </a:r>
            <a:endParaRPr lang="uk-UA" sz="1800" dirty="0"/>
          </a:p>
        </p:txBody>
      </p:sp>
    </p:spTree>
    <p:extLst>
      <p:ext uri="{BB962C8B-B14F-4D97-AF65-F5344CB8AC3E}">
        <p14:creationId xmlns:p14="http://schemas.microsoft.com/office/powerpoint/2010/main" val="37896539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std::</a:t>
            </a:r>
            <a:r>
              <a:rPr lang="en-US" b="1" dirty="0" err="1"/>
              <a:t>cout</a:t>
            </a:r>
            <a:r>
              <a:rPr lang="en-US" b="1" dirty="0"/>
              <a:t> </a:t>
            </a:r>
            <a:r>
              <a:rPr lang="uk-UA" b="1" dirty="0"/>
              <a:t>і вказівники типу </a:t>
            </a:r>
            <a:r>
              <a:rPr lang="en-US" b="1" dirty="0"/>
              <a:t>char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цьому етапі ви, можливо, вже встигли помітити те,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обробляє вказівники різних типів. Розглянемо наступний 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Чому</a:t>
            </a:r>
            <a:r>
              <a:rPr lang="ru-RU" sz="1800" dirty="0"/>
              <a:t> в </a:t>
            </a:r>
            <a:r>
              <a:rPr lang="ru-RU" sz="1800" dirty="0" err="1"/>
              <a:t>масиві</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a:t>
            </a:r>
            <a:r>
              <a:rPr lang="ru-RU" sz="1800" dirty="0" err="1"/>
              <a:t>виводиться</a:t>
            </a:r>
            <a:r>
              <a:rPr lang="ru-RU" sz="1800" dirty="0"/>
              <a:t> адреса, а в </a:t>
            </a:r>
            <a:r>
              <a:rPr lang="ru-RU" sz="1800" dirty="0" err="1"/>
              <a:t>масивах</a:t>
            </a:r>
            <a:r>
              <a:rPr lang="ru-RU" sz="1800" dirty="0"/>
              <a:t> типу </a:t>
            </a:r>
            <a:r>
              <a:rPr lang="ru-RU" sz="1800" dirty="0" err="1">
                <a:solidFill>
                  <a:schemeClr val="accent5">
                    <a:lumMod val="75000"/>
                  </a:schemeClr>
                </a:solidFill>
                <a:latin typeface="Consolas" panose="020B0609020204030204" pitchFamily="49" charset="0"/>
              </a:rPr>
              <a:t>char</a:t>
            </a:r>
            <a:r>
              <a:rPr lang="ru-RU" sz="1800" dirty="0"/>
              <a:t> — рядки?</a:t>
            </a:r>
            <a:endParaRPr lang="uk-UA" sz="1800" dirty="0"/>
          </a:p>
        </p:txBody>
      </p:sp>
      <p:pic>
        <p:nvPicPr>
          <p:cNvPr id="5" name="Рисунок 4">
            <a:extLst>
              <a:ext uri="{FF2B5EF4-FFF2-40B4-BE49-F238E27FC236}">
                <a16:creationId xmlns:a16="http://schemas.microsoft.com/office/drawing/2014/main" id="{A0463AA5-13FE-4363-AC89-C03C41DAC974}"/>
              </a:ext>
            </a:extLst>
          </p:cNvPr>
          <p:cNvPicPr>
            <a:picLocks noChangeAspect="1"/>
          </p:cNvPicPr>
          <p:nvPr/>
        </p:nvPicPr>
        <p:blipFill>
          <a:blip r:embed="rId2"/>
          <a:stretch>
            <a:fillRect/>
          </a:stretch>
        </p:blipFill>
        <p:spPr>
          <a:xfrm>
            <a:off x="2970834" y="1696800"/>
            <a:ext cx="6250329" cy="3119362"/>
          </a:xfrm>
          <a:prstGeom prst="rect">
            <a:avLst/>
          </a:prstGeom>
        </p:spPr>
      </p:pic>
      <p:pic>
        <p:nvPicPr>
          <p:cNvPr id="7" name="Рисунок 6">
            <a:extLst>
              <a:ext uri="{FF2B5EF4-FFF2-40B4-BE49-F238E27FC236}">
                <a16:creationId xmlns:a16="http://schemas.microsoft.com/office/drawing/2014/main" id="{E31E3303-7768-4BB5-B740-62BAAF261CD4}"/>
              </a:ext>
            </a:extLst>
          </p:cNvPr>
          <p:cNvPicPr>
            <a:picLocks noChangeAspect="1"/>
          </p:cNvPicPr>
          <p:nvPr/>
        </p:nvPicPr>
        <p:blipFill>
          <a:blip r:embed="rId3"/>
          <a:stretch>
            <a:fillRect/>
          </a:stretch>
        </p:blipFill>
        <p:spPr>
          <a:xfrm>
            <a:off x="9658685" y="2799217"/>
            <a:ext cx="1047896" cy="914528"/>
          </a:xfrm>
          <a:prstGeom prst="rect">
            <a:avLst/>
          </a:prstGeom>
        </p:spPr>
      </p:pic>
    </p:spTree>
    <p:extLst>
      <p:ext uri="{BB962C8B-B14F-4D97-AF65-F5344CB8AC3E}">
        <p14:creationId xmlns:p14="http://schemas.microsoft.com/office/powerpoint/2010/main" val="32429742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std::</a:t>
            </a:r>
            <a:r>
              <a:rPr lang="en-US" b="1" dirty="0" err="1"/>
              <a:t>cout</a:t>
            </a:r>
            <a:r>
              <a:rPr lang="en-US" b="1" dirty="0"/>
              <a:t> </a:t>
            </a:r>
            <a:r>
              <a:rPr lang="uk-UA" b="1" dirty="0"/>
              <a:t>і вказівники типу </a:t>
            </a:r>
            <a:r>
              <a:rPr lang="en-US" b="1" dirty="0"/>
              <a:t>char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Справа в тому, </a:t>
            </a:r>
            <a:r>
              <a:rPr lang="ru-RU" sz="1800" dirty="0" err="1"/>
              <a:t>що</a:t>
            </a:r>
            <a:r>
              <a:rPr lang="ru-RU" sz="1800" dirty="0"/>
              <a:t> при </a:t>
            </a:r>
            <a:r>
              <a:rPr lang="ru-RU" sz="1800" dirty="0" err="1"/>
              <a:t>передачі</a:t>
            </a:r>
            <a:r>
              <a:rPr lang="ru-RU" sz="1800" dirty="0"/>
              <a:t> </a:t>
            </a:r>
            <a:r>
              <a:rPr lang="ru-RU" sz="1800" dirty="0" err="1"/>
              <a:t>вказівника</a:t>
            </a:r>
            <a:r>
              <a:rPr lang="ru-RU" sz="1800" dirty="0"/>
              <a:t> НЕ типу </a:t>
            </a:r>
            <a:r>
              <a:rPr lang="ru-RU" sz="1800" dirty="0" err="1">
                <a:solidFill>
                  <a:schemeClr val="accent5">
                    <a:lumMod val="75000"/>
                  </a:schemeClr>
                </a:solidFill>
                <a:latin typeface="Consolas" panose="020B0609020204030204" pitchFamily="49" charset="0"/>
              </a:rPr>
              <a:t>char</a:t>
            </a:r>
            <a:r>
              <a:rPr lang="ru-RU" sz="1800" dirty="0"/>
              <a:t>, в </a:t>
            </a:r>
            <a:r>
              <a:rPr lang="ru-RU" sz="1800" dirty="0" err="1"/>
              <a:t>результаті</a:t>
            </a:r>
            <a:r>
              <a:rPr lang="ru-RU" sz="1800" dirty="0"/>
              <a:t> </a:t>
            </a:r>
            <a:r>
              <a:rPr lang="ru-RU" sz="1800" dirty="0" err="1"/>
              <a:t>виводиться</a:t>
            </a:r>
            <a:r>
              <a:rPr lang="ru-RU" sz="1800" dirty="0"/>
              <a:t> просто </a:t>
            </a:r>
            <a:r>
              <a:rPr lang="ru-RU" sz="1800" dirty="0" err="1"/>
              <a:t>вміст</a:t>
            </a:r>
            <a:r>
              <a:rPr lang="ru-RU" sz="1800" dirty="0"/>
              <a:t> </a:t>
            </a:r>
            <a:r>
              <a:rPr lang="ru-RU" sz="1800" dirty="0" err="1"/>
              <a:t>цього</a:t>
            </a:r>
            <a:r>
              <a:rPr lang="ru-RU" sz="1800" dirty="0"/>
              <a:t> </a:t>
            </a:r>
            <a:r>
              <a:rPr lang="ru-RU" sz="1800" dirty="0" err="1"/>
              <a:t>вказівника</a:t>
            </a:r>
            <a:r>
              <a:rPr lang="ru-RU" sz="1800" dirty="0"/>
              <a:t> (адреса в </a:t>
            </a:r>
            <a:r>
              <a:rPr lang="ru-RU" sz="1800" dirty="0" err="1"/>
              <a:t>пам’яті</a:t>
            </a:r>
            <a:r>
              <a:rPr lang="ru-RU" sz="1800" dirty="0"/>
              <a:t>). </a:t>
            </a:r>
            <a:r>
              <a:rPr lang="ru-RU" sz="1800" dirty="0" err="1"/>
              <a:t>Однак</a:t>
            </a:r>
            <a:r>
              <a:rPr lang="ru-RU" sz="1800" dirty="0"/>
              <a:t>, </a:t>
            </a:r>
            <a:r>
              <a:rPr lang="ru-RU" sz="1800" dirty="0" err="1"/>
              <a:t>якщо</a:t>
            </a:r>
            <a:r>
              <a:rPr lang="ru-RU" sz="1800" dirty="0"/>
              <a:t> </a:t>
            </a:r>
            <a:r>
              <a:rPr lang="ru-RU" sz="1800" dirty="0" err="1"/>
              <a:t>ви</a:t>
            </a:r>
            <a:r>
              <a:rPr lang="ru-RU" sz="1800" dirty="0"/>
              <a:t> </a:t>
            </a:r>
            <a:r>
              <a:rPr lang="ru-RU" sz="1800" dirty="0" err="1"/>
              <a:t>передасте</a:t>
            </a:r>
            <a:r>
              <a:rPr lang="ru-RU" sz="1800" dirty="0"/>
              <a:t> </a:t>
            </a:r>
            <a:r>
              <a:rPr lang="ru-RU" sz="1800" dirty="0" err="1"/>
              <a:t>об’єкт</a:t>
            </a:r>
            <a:r>
              <a:rPr lang="ru-RU" sz="1800" dirty="0"/>
              <a:t> типу </a:t>
            </a:r>
            <a:r>
              <a:rPr lang="ru-RU" sz="1800" dirty="0" err="1">
                <a:solidFill>
                  <a:schemeClr val="accent5">
                    <a:lumMod val="75000"/>
                  </a:schemeClr>
                </a:solidFill>
                <a:latin typeface="Consolas" panose="020B0609020204030204" pitchFamily="49" charset="0"/>
              </a:rPr>
              <a:t>char</a:t>
            </a:r>
            <a:r>
              <a:rPr lang="ru-RU" sz="1800" dirty="0">
                <a:solidFill>
                  <a:schemeClr val="accent5">
                    <a:lumMod val="75000"/>
                  </a:schemeClr>
                </a:solidFill>
                <a:latin typeface="Consolas" panose="020B0609020204030204" pitchFamily="49" charset="0"/>
              </a:rPr>
              <a:t>*</a:t>
            </a:r>
            <a:r>
              <a:rPr lang="ru-RU" sz="1800" dirty="0"/>
              <a:t> </a:t>
            </a:r>
            <a:r>
              <a:rPr lang="ru-RU" sz="1800" dirty="0" err="1"/>
              <a:t>або</a:t>
            </a:r>
            <a:r>
              <a:rPr lang="ru-RU" sz="1800" dirty="0"/>
              <a:t> </a:t>
            </a:r>
            <a:r>
              <a:rPr lang="ru-RU" sz="1800" dirty="0" err="1">
                <a:solidFill>
                  <a:schemeClr val="accent5">
                    <a:lumMod val="75000"/>
                  </a:schemeClr>
                </a:solidFill>
                <a:latin typeface="Consolas" panose="020B0609020204030204" pitchFamily="49" charset="0"/>
              </a:rPr>
              <a:t>const</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char</a:t>
            </a:r>
            <a:r>
              <a:rPr lang="ru-RU" sz="1800" dirty="0">
                <a:solidFill>
                  <a:schemeClr val="accent5">
                    <a:lumMod val="75000"/>
                  </a:schemeClr>
                </a:solidFill>
                <a:latin typeface="Consolas" panose="020B0609020204030204" pitchFamily="49" charset="0"/>
              </a:rPr>
              <a:t>*</a:t>
            </a:r>
            <a:r>
              <a:rPr lang="ru-RU" sz="1800" dirty="0"/>
              <a:t>, то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cout</a:t>
            </a:r>
            <a:r>
              <a:rPr lang="ru-RU" sz="1800" dirty="0">
                <a:solidFill>
                  <a:schemeClr val="accent5">
                    <a:lumMod val="75000"/>
                  </a:schemeClr>
                </a:solidFill>
                <a:latin typeface="Consolas" panose="020B0609020204030204" pitchFamily="49" charset="0"/>
              </a:rPr>
              <a:t> </a:t>
            </a:r>
            <a:r>
              <a:rPr lang="ru-RU" sz="1800" dirty="0"/>
              <a:t>припустить, </a:t>
            </a:r>
            <a:r>
              <a:rPr lang="ru-RU" sz="1800" dirty="0" err="1"/>
              <a:t>що</a:t>
            </a:r>
            <a:r>
              <a:rPr lang="ru-RU" sz="1800" dirty="0"/>
              <a:t> </a:t>
            </a:r>
            <a:r>
              <a:rPr lang="ru-RU" sz="1800" b="1" dirty="0" err="1">
                <a:highlight>
                  <a:srgbClr val="00FF00"/>
                </a:highlight>
              </a:rPr>
              <a:t>ви</a:t>
            </a:r>
            <a:r>
              <a:rPr lang="ru-RU" sz="1800" b="1" dirty="0">
                <a:highlight>
                  <a:srgbClr val="00FF00"/>
                </a:highlight>
              </a:rPr>
              <a:t> </a:t>
            </a:r>
            <a:r>
              <a:rPr lang="ru-RU" sz="1800" b="1" dirty="0" err="1">
                <a:highlight>
                  <a:srgbClr val="00FF00"/>
                </a:highlight>
              </a:rPr>
              <a:t>маєте</a:t>
            </a:r>
            <a:r>
              <a:rPr lang="ru-RU" sz="1800" b="1" dirty="0">
                <a:highlight>
                  <a:srgbClr val="00FF00"/>
                </a:highlight>
              </a:rPr>
              <a:t> </a:t>
            </a:r>
            <a:r>
              <a:rPr lang="ru-RU" sz="1800" b="1" dirty="0" err="1">
                <a:highlight>
                  <a:srgbClr val="00FF00"/>
                </a:highlight>
              </a:rPr>
              <a:t>намір</a:t>
            </a:r>
            <a:r>
              <a:rPr lang="ru-RU" sz="1800" b="1" dirty="0">
                <a:highlight>
                  <a:srgbClr val="00FF00"/>
                </a:highlight>
              </a:rPr>
              <a:t> </a:t>
            </a:r>
            <a:r>
              <a:rPr lang="ru-RU" sz="1800" b="1" dirty="0" err="1">
                <a:highlight>
                  <a:srgbClr val="00FF00"/>
                </a:highlight>
              </a:rPr>
              <a:t>вивести</a:t>
            </a:r>
            <a:r>
              <a:rPr lang="ru-RU" sz="1800" b="1" dirty="0">
                <a:highlight>
                  <a:srgbClr val="00FF00"/>
                </a:highlight>
              </a:rPr>
              <a:t> рядок на </a:t>
            </a:r>
            <a:r>
              <a:rPr lang="ru-RU" sz="1800" b="1" dirty="0" err="1">
                <a:highlight>
                  <a:srgbClr val="00FF00"/>
                </a:highlight>
              </a:rPr>
              <a:t>екран</a:t>
            </a:r>
            <a:r>
              <a:rPr lang="ru-RU" sz="1800" dirty="0"/>
              <a:t>. </a:t>
            </a:r>
            <a:r>
              <a:rPr lang="ru-RU" sz="1800" dirty="0" err="1"/>
              <a:t>Отже</a:t>
            </a:r>
            <a:r>
              <a:rPr lang="ru-RU" sz="1800" dirty="0"/>
              <a:t>, </a:t>
            </a:r>
            <a:r>
              <a:rPr lang="ru-RU" sz="1800" dirty="0" err="1"/>
              <a:t>замість</a:t>
            </a:r>
            <a:r>
              <a:rPr lang="ru-RU" sz="1800" dirty="0"/>
              <a:t> </a:t>
            </a:r>
            <a:r>
              <a:rPr lang="ru-RU" sz="1800" dirty="0" err="1"/>
              <a:t>виведення</a:t>
            </a:r>
            <a:r>
              <a:rPr lang="ru-RU" sz="1800" dirty="0"/>
              <a:t> </a:t>
            </a:r>
            <a:r>
              <a:rPr lang="ru-RU" sz="1800" dirty="0" err="1"/>
              <a:t>значення</a:t>
            </a:r>
            <a:r>
              <a:rPr lang="ru-RU" sz="1800" dirty="0"/>
              <a:t> </a:t>
            </a:r>
            <a:r>
              <a:rPr lang="ru-RU" sz="1800" dirty="0" err="1"/>
              <a:t>вказівника</a:t>
            </a:r>
            <a:r>
              <a:rPr lang="ru-RU" sz="1800" dirty="0"/>
              <a:t> — </a:t>
            </a:r>
            <a:r>
              <a:rPr lang="ru-RU" sz="1800" dirty="0" err="1"/>
              <a:t>виведеться</a:t>
            </a:r>
            <a:r>
              <a:rPr lang="ru-RU" sz="1800" dirty="0"/>
              <a:t> рядок, на </a:t>
            </a:r>
            <a:r>
              <a:rPr lang="ru-RU" sz="1800" dirty="0" err="1"/>
              <a:t>який</a:t>
            </a:r>
            <a:r>
              <a:rPr lang="ru-RU" sz="1800" dirty="0"/>
              <a:t> </a:t>
            </a:r>
            <a:r>
              <a:rPr lang="ru-RU" sz="1800" dirty="0" err="1"/>
              <a:t>він</a:t>
            </a:r>
            <a:r>
              <a:rPr lang="ru-RU" sz="1800" dirty="0"/>
              <a:t> </a:t>
            </a:r>
            <a:r>
              <a:rPr lang="ru-RU" sz="1800" dirty="0" err="1"/>
              <a:t>вказує</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Хоча</a:t>
            </a:r>
            <a:r>
              <a:rPr lang="ru-RU" sz="1800" dirty="0"/>
              <a:t> </a:t>
            </a:r>
            <a:r>
              <a:rPr lang="ru-RU" sz="1800" dirty="0" err="1"/>
              <a:t>це</a:t>
            </a:r>
            <a:r>
              <a:rPr lang="ru-RU" sz="1800" dirty="0"/>
              <a:t> все </a:t>
            </a:r>
            <a:r>
              <a:rPr lang="ru-RU" sz="1800" dirty="0" err="1"/>
              <a:t>чудово</a:t>
            </a:r>
            <a:r>
              <a:rPr lang="ru-RU" sz="1800" dirty="0"/>
              <a:t> в 99% </a:t>
            </a:r>
            <a:r>
              <a:rPr lang="ru-RU" sz="1800" dirty="0" err="1"/>
              <a:t>випадків</a:t>
            </a:r>
            <a:r>
              <a:rPr lang="ru-RU" sz="1800" dirty="0"/>
              <a:t>, але </a:t>
            </a:r>
            <a:r>
              <a:rPr lang="ru-RU" sz="1800" dirty="0" err="1"/>
              <a:t>це</a:t>
            </a:r>
            <a:r>
              <a:rPr lang="ru-RU" sz="1800" dirty="0"/>
              <a:t> </a:t>
            </a:r>
            <a:r>
              <a:rPr lang="ru-RU" sz="1800" dirty="0" err="1"/>
              <a:t>може</a:t>
            </a:r>
            <a:r>
              <a:rPr lang="ru-RU" sz="1800" dirty="0"/>
              <a:t> </a:t>
            </a:r>
            <a:r>
              <a:rPr lang="ru-RU" sz="1800" dirty="0" err="1"/>
              <a:t>призвести</a:t>
            </a:r>
            <a:r>
              <a:rPr lang="ru-RU" sz="1800" dirty="0"/>
              <a:t> і до </a:t>
            </a:r>
            <a:r>
              <a:rPr lang="ru-RU" sz="1800" dirty="0" err="1"/>
              <a:t>несподіваних</a:t>
            </a:r>
            <a:r>
              <a:rPr lang="ru-RU" sz="1800" dirty="0"/>
              <a:t> </a:t>
            </a:r>
            <a:r>
              <a:rPr lang="ru-RU" sz="1800" dirty="0" err="1"/>
              <a:t>результатів</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980276D9-0C28-49D1-8EE2-968100FDA7DA}"/>
              </a:ext>
            </a:extLst>
          </p:cNvPr>
          <p:cNvPicPr>
            <a:picLocks noChangeAspect="1"/>
          </p:cNvPicPr>
          <p:nvPr/>
        </p:nvPicPr>
        <p:blipFill>
          <a:blip r:embed="rId2"/>
          <a:stretch>
            <a:fillRect/>
          </a:stretch>
        </p:blipFill>
        <p:spPr>
          <a:xfrm>
            <a:off x="4039211" y="3429000"/>
            <a:ext cx="4113576" cy="3164816"/>
          </a:xfrm>
          <a:prstGeom prst="rect">
            <a:avLst/>
          </a:prstGeom>
        </p:spPr>
      </p:pic>
    </p:spTree>
    <p:extLst>
      <p:ext uri="{BB962C8B-B14F-4D97-AF65-F5344CB8AC3E}">
        <p14:creationId xmlns:p14="http://schemas.microsoft.com/office/powerpoint/2010/main" val="17428930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std::</a:t>
            </a:r>
            <a:r>
              <a:rPr lang="en-US" b="1" dirty="0" err="1"/>
              <a:t>cout</a:t>
            </a:r>
            <a:r>
              <a:rPr lang="en-US" b="1" dirty="0"/>
              <a:t> </a:t>
            </a:r>
            <a:r>
              <a:rPr lang="uk-UA" b="1" dirty="0"/>
              <a:t>і вказівники типу </a:t>
            </a:r>
            <a:r>
              <a:rPr lang="en-US" b="1" dirty="0"/>
              <a:t>char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 маємо намір вивести адресу змінної </a:t>
            </a:r>
            <a:r>
              <a:rPr lang="en-US" sz="1800" dirty="0">
                <a:solidFill>
                  <a:schemeClr val="accent5">
                    <a:lumMod val="75000"/>
                  </a:schemeClr>
                </a:solidFill>
                <a:latin typeface="Consolas" panose="020B0609020204030204" pitchFamily="49" charset="0"/>
              </a:rPr>
              <a:t>a</a:t>
            </a:r>
            <a:r>
              <a:rPr lang="en-US" sz="1800" dirty="0"/>
              <a:t>. </a:t>
            </a:r>
            <a:r>
              <a:rPr lang="uk-UA" sz="1800" dirty="0"/>
              <a:t>Проте,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a </a:t>
            </a:r>
            <a:r>
              <a:rPr lang="uk-UA" sz="1800" dirty="0"/>
              <a:t>має тип </a:t>
            </a:r>
            <a:r>
              <a:rPr lang="en-US" sz="1800" dirty="0">
                <a:solidFill>
                  <a:schemeClr val="accent5">
                    <a:lumMod val="75000"/>
                  </a:schemeClr>
                </a:solidFill>
                <a:latin typeface="Consolas" panose="020B0609020204030204" pitchFamily="49" charset="0"/>
              </a:rPr>
              <a:t>char*</a:t>
            </a:r>
            <a:r>
              <a:rPr lang="en-US" sz="1800" dirty="0"/>
              <a:t>, </a:t>
            </a:r>
            <a:r>
              <a:rPr lang="uk-UA" sz="1800" dirty="0"/>
              <a:t>тому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виведе це як рядок!</a:t>
            </a:r>
          </a:p>
          <a:p>
            <a:pPr marL="540000" indent="360000">
              <a:lnSpc>
                <a:spcPct val="150000"/>
              </a:lnSpc>
              <a:spcBef>
                <a:spcPts val="0"/>
              </a:spcBef>
              <a:buNone/>
            </a:pPr>
            <a:r>
              <a:rPr lang="uk-UA" sz="1800" dirty="0"/>
              <a:t>Результат виконання програми на моєму комп’ютері:</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R╠╠╠╠╜╡4;¿■A</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Чому так?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припустив, що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a</a:t>
            </a:r>
            <a:r>
              <a:rPr lang="en-US" sz="1800" dirty="0"/>
              <a:t> (</a:t>
            </a:r>
            <a:r>
              <a:rPr lang="uk-UA" sz="1800" dirty="0"/>
              <a:t>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є рядком. Тому спочатку вивелося </a:t>
            </a:r>
            <a:r>
              <a:rPr lang="en-US" sz="1800" dirty="0">
                <a:solidFill>
                  <a:schemeClr val="accent5">
                    <a:lumMod val="75000"/>
                  </a:schemeClr>
                </a:solidFill>
                <a:latin typeface="Consolas" panose="020B0609020204030204" pitchFamily="49" charset="0"/>
              </a:rPr>
              <a:t>R</a:t>
            </a:r>
            <a:r>
              <a:rPr lang="en-US" sz="1800" dirty="0"/>
              <a:t>, </a:t>
            </a:r>
            <a:r>
              <a:rPr lang="uk-UA" sz="1800" dirty="0"/>
              <a:t>а потім операція виводу продовжилася. Наступним в пам’яті було сміття. Зрештою,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зіткнувся з коміркою в пам’яті, яка має значення </a:t>
            </a:r>
            <a:r>
              <a:rPr lang="uk-UA" sz="1800" dirty="0">
                <a:solidFill>
                  <a:schemeClr val="accent5">
                    <a:lumMod val="75000"/>
                  </a:schemeClr>
                </a:solidFill>
                <a:latin typeface="Consolas" panose="020B0609020204030204" pitchFamily="49" charset="0"/>
              </a:rPr>
              <a:t>0</a:t>
            </a:r>
            <a:r>
              <a:rPr lang="uk-UA" sz="1800" dirty="0"/>
              <a:t>, яке він інтерпретував як нуль-термінатор, і, відповідно, припинив операцію виводу. Те, що ви бачите в результаті, може відрізнятися, в залежності від того, що знаходиться в пам’яті після змінної </a:t>
            </a:r>
            <a:r>
              <a:rPr lang="en-US" sz="1800" dirty="0">
                <a:solidFill>
                  <a:schemeClr val="accent5">
                    <a:lumMod val="75000"/>
                  </a:schemeClr>
                </a:solidFill>
                <a:latin typeface="Consolas" panose="020B0609020204030204" pitchFamily="49" charset="0"/>
              </a:rPr>
              <a:t>a</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Подібне</a:t>
            </a:r>
            <a:r>
              <a:rPr lang="ru-RU" sz="1800" dirty="0"/>
              <a:t> навряд </a:t>
            </a:r>
            <a:r>
              <a:rPr lang="ru-RU" sz="1800" dirty="0" err="1"/>
              <a:t>чи</a:t>
            </a:r>
            <a:r>
              <a:rPr lang="ru-RU" sz="1800" dirty="0"/>
              <a:t> </a:t>
            </a:r>
            <a:r>
              <a:rPr lang="ru-RU" sz="1800" dirty="0" err="1"/>
              <a:t>трапиться</a:t>
            </a:r>
            <a:r>
              <a:rPr lang="ru-RU" sz="1800" dirty="0"/>
              <a:t> з вами на </a:t>
            </a:r>
            <a:r>
              <a:rPr lang="ru-RU" sz="1800" dirty="0" err="1"/>
              <a:t>практиці</a:t>
            </a:r>
            <a:r>
              <a:rPr lang="ru-RU" sz="1800" dirty="0"/>
              <a:t> (так як </a:t>
            </a:r>
            <a:r>
              <a:rPr lang="ru-RU" sz="1800" dirty="0" err="1"/>
              <a:t>ви</a:t>
            </a:r>
            <a:r>
              <a:rPr lang="ru-RU" sz="1800" dirty="0"/>
              <a:t> навряд </a:t>
            </a:r>
            <a:r>
              <a:rPr lang="ru-RU" sz="1800" dirty="0" err="1"/>
              <a:t>чи</a:t>
            </a:r>
            <a:r>
              <a:rPr lang="ru-RU" sz="1800" dirty="0"/>
              <a:t> </a:t>
            </a:r>
            <a:r>
              <a:rPr lang="ru-RU" sz="1800" dirty="0" err="1"/>
              <a:t>захочете</a:t>
            </a:r>
            <a:r>
              <a:rPr lang="ru-RU" sz="1800" dirty="0"/>
              <a:t> </a:t>
            </a:r>
            <a:r>
              <a:rPr lang="ru-RU" sz="1800" dirty="0" err="1"/>
              <a:t>виводити</a:t>
            </a:r>
            <a:r>
              <a:rPr lang="ru-RU" sz="1800" dirty="0"/>
              <a:t> </a:t>
            </a:r>
            <a:r>
              <a:rPr lang="ru-RU" sz="1800" dirty="0" err="1"/>
              <a:t>адреси</a:t>
            </a:r>
            <a:r>
              <a:rPr lang="ru-RU" sz="1800" dirty="0"/>
              <a:t> в </a:t>
            </a:r>
            <a:r>
              <a:rPr lang="ru-RU" sz="1800" dirty="0" err="1"/>
              <a:t>пам’яті</a:t>
            </a:r>
            <a:r>
              <a:rPr lang="ru-RU" sz="1800" dirty="0"/>
              <a:t> на </a:t>
            </a:r>
            <a:r>
              <a:rPr lang="ru-RU" sz="1800" dirty="0" err="1"/>
              <a:t>екран</a:t>
            </a:r>
            <a:r>
              <a:rPr lang="ru-RU" sz="1800" dirty="0"/>
              <a:t>), але </a:t>
            </a:r>
            <a:r>
              <a:rPr lang="ru-RU" sz="1800" dirty="0" err="1"/>
              <a:t>це</a:t>
            </a:r>
            <a:r>
              <a:rPr lang="ru-RU" sz="1800" dirty="0"/>
              <a:t> хороша </a:t>
            </a:r>
            <a:r>
              <a:rPr lang="ru-RU" sz="1800" dirty="0" err="1"/>
              <a:t>демонстрація</a:t>
            </a:r>
            <a:r>
              <a:rPr lang="ru-RU" sz="1800" dirty="0"/>
              <a:t> того, як все </a:t>
            </a:r>
            <a:r>
              <a:rPr lang="ru-RU" sz="1800" dirty="0" err="1"/>
              <a:t>працює</a:t>
            </a:r>
            <a:r>
              <a:rPr lang="ru-RU" sz="1800" dirty="0"/>
              <a:t> “</a:t>
            </a:r>
            <a:r>
              <a:rPr lang="ru-RU" sz="1800" dirty="0" err="1"/>
              <a:t>під</a:t>
            </a:r>
            <a:r>
              <a:rPr lang="ru-RU" sz="1800" dirty="0"/>
              <a:t> капотом” і як </a:t>
            </a:r>
            <a:r>
              <a:rPr lang="ru-RU" sz="1800" dirty="0" err="1"/>
              <a:t>програми</a:t>
            </a:r>
            <a:r>
              <a:rPr lang="ru-RU" sz="1800" dirty="0"/>
              <a:t> </a:t>
            </a:r>
            <a:r>
              <a:rPr lang="ru-RU" sz="1800" dirty="0" err="1"/>
              <a:t>можуть</a:t>
            </a:r>
            <a:r>
              <a:rPr lang="ru-RU" sz="1800" dirty="0"/>
              <a:t> </a:t>
            </a:r>
            <a:r>
              <a:rPr lang="ru-RU" sz="1800" dirty="0" err="1"/>
              <a:t>випадково</a:t>
            </a:r>
            <a:r>
              <a:rPr lang="ru-RU" sz="1800" dirty="0"/>
              <a:t> “</a:t>
            </a:r>
            <a:r>
              <a:rPr lang="ru-RU" sz="1800" dirty="0" err="1"/>
              <a:t>зійти</a:t>
            </a:r>
            <a:r>
              <a:rPr lang="ru-RU" sz="1800" dirty="0"/>
              <a:t> з </a:t>
            </a:r>
            <a:r>
              <a:rPr lang="ru-RU" sz="1800" dirty="0" err="1"/>
              <a:t>рейок</a:t>
            </a:r>
            <a:r>
              <a:rPr lang="ru-RU" sz="1800" dirty="0"/>
              <a:t>”.</a:t>
            </a:r>
            <a:endParaRPr lang="uk-UA" sz="1800" dirty="0"/>
          </a:p>
        </p:txBody>
      </p:sp>
    </p:spTree>
    <p:extLst>
      <p:ext uri="{BB962C8B-B14F-4D97-AF65-F5344CB8AC3E}">
        <p14:creationId xmlns:p14="http://schemas.microsoft.com/office/powerpoint/2010/main" val="6545040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Час </a:t>
            </a:r>
            <a:r>
              <a:rPr lang="ru-RU" b="1" dirty="0" err="1"/>
              <a:t>компіляції</a:t>
            </a:r>
            <a:r>
              <a:rPr lang="ru-RU" b="1" dirty="0"/>
              <a:t> і час </a:t>
            </a:r>
            <a:r>
              <a:rPr lang="ru-RU" b="1" dirty="0" err="1"/>
              <a:t>виконання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ви перебуваєте в процесі компіляції програми, то це є </a:t>
            </a:r>
            <a:r>
              <a:rPr lang="uk-UA" sz="1800" b="1" dirty="0">
                <a:highlight>
                  <a:srgbClr val="00FF00"/>
                </a:highlight>
              </a:rPr>
              <a:t>часом компіляції</a:t>
            </a:r>
            <a:r>
              <a:rPr lang="uk-UA" sz="1800" dirty="0"/>
              <a:t> (англ. “</a:t>
            </a:r>
            <a:r>
              <a:rPr lang="en-US" sz="1800" b="1" dirty="0">
                <a:highlight>
                  <a:srgbClr val="00FF00"/>
                </a:highlight>
              </a:rPr>
              <a:t>compile time</a:t>
            </a:r>
            <a:r>
              <a:rPr lang="en-US" sz="1800" dirty="0"/>
              <a:t>”). </a:t>
            </a:r>
            <a:r>
              <a:rPr lang="uk-UA" sz="1800" dirty="0"/>
              <a:t>Компілятор перевіряє вашу програму на синтаксичні помилки і, якщо їх немає, конвертує код в об’єктні файли.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Коли ви перебуваєте в процесі запуску вашої програми або коли ваша програма вже виконується, то це є </a:t>
            </a:r>
            <a:r>
              <a:rPr lang="uk-UA" sz="1800" b="1" dirty="0">
                <a:highlight>
                  <a:srgbClr val="00FF00"/>
                </a:highlight>
              </a:rPr>
              <a:t>часом виконання</a:t>
            </a:r>
            <a:r>
              <a:rPr lang="uk-UA" sz="1800" dirty="0"/>
              <a:t> (англ. “</a:t>
            </a:r>
            <a:r>
              <a:rPr lang="en-US" sz="1800" b="1" dirty="0">
                <a:highlight>
                  <a:srgbClr val="00FF00"/>
                </a:highlight>
              </a:rPr>
              <a:t>runtime</a:t>
            </a:r>
            <a:r>
              <a:rPr lang="en-US" sz="1800" dirty="0"/>
              <a:t>”). </a:t>
            </a:r>
            <a:r>
              <a:rPr lang="uk-UA" sz="1800" dirty="0"/>
              <a:t>Код виконується рядок за рядком.</a:t>
            </a:r>
          </a:p>
        </p:txBody>
      </p:sp>
    </p:spTree>
    <p:extLst>
      <p:ext uri="{BB962C8B-B14F-4D97-AF65-F5344CB8AC3E}">
        <p14:creationId xmlns:p14="http://schemas.microsoft.com/office/powerpoint/2010/main" val="8956763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EBB7312-6F20-455C-83E0-295A5FBA7716}"/>
              </a:ext>
            </a:extLst>
          </p:cNvPr>
          <p:cNvPicPr>
            <a:picLocks noChangeAspect="1"/>
          </p:cNvPicPr>
          <p:nvPr/>
        </p:nvPicPr>
        <p:blipFill>
          <a:blip r:embed="rId2"/>
          <a:stretch>
            <a:fillRect/>
          </a:stretch>
        </p:blipFill>
        <p:spPr>
          <a:xfrm>
            <a:off x="0" y="1315943"/>
            <a:ext cx="12192000" cy="4226113"/>
          </a:xfrm>
          <a:prstGeom prst="rect">
            <a:avLst/>
          </a:prstGeom>
        </p:spPr>
      </p:pic>
    </p:spTree>
    <p:extLst>
      <p:ext uri="{BB962C8B-B14F-4D97-AF65-F5344CB8AC3E}">
        <p14:creationId xmlns:p14="http://schemas.microsoft.com/office/powerpoint/2010/main" val="36868281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Специфікатор </a:t>
            </a:r>
            <a:r>
              <a:rPr lang="en-US" b="1" dirty="0" err="1"/>
              <a:t>constexpr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мові </a:t>
            </a:r>
            <a:r>
              <a:rPr lang="en-US" sz="1800" dirty="0"/>
              <a:t>C++ </a:t>
            </a:r>
            <a:r>
              <a:rPr lang="uk-UA" sz="1800" dirty="0"/>
              <a:t>є два види констант:</a:t>
            </a:r>
          </a:p>
          <a:p>
            <a:pPr marL="825750" indent="-285750">
              <a:lnSpc>
                <a:spcPct val="150000"/>
              </a:lnSpc>
              <a:spcBef>
                <a:spcPts val="0"/>
              </a:spcBef>
            </a:pPr>
            <a:r>
              <a:rPr lang="uk-UA" sz="1800" b="1" dirty="0">
                <a:highlight>
                  <a:srgbClr val="00FF00"/>
                </a:highlight>
              </a:rPr>
              <a:t>Константи часу виконання</a:t>
            </a:r>
            <a:r>
              <a:rPr lang="uk-UA" sz="1800" dirty="0"/>
              <a:t>. Їх значення визначаються </a:t>
            </a:r>
            <a:r>
              <a:rPr lang="uk-UA" sz="1800" b="1" dirty="0">
                <a:highlight>
                  <a:srgbClr val="00FF00"/>
                </a:highlight>
              </a:rPr>
              <a:t>тільки під час виконання програми</a:t>
            </a:r>
            <a:r>
              <a:rPr lang="uk-UA" sz="1800" dirty="0"/>
              <a:t>. Змінні типу </a:t>
            </a:r>
            <a:r>
              <a:rPr lang="en-US" sz="1800" dirty="0" err="1">
                <a:solidFill>
                  <a:schemeClr val="accent5">
                    <a:lumMod val="75000"/>
                  </a:schemeClr>
                </a:solidFill>
                <a:latin typeface="Consolas" panose="020B0609020204030204" pitchFamily="49" charset="0"/>
              </a:rPr>
              <a:t>usersAge</a:t>
            </a:r>
            <a:r>
              <a:rPr lang="en-US" sz="1800" dirty="0"/>
              <a:t> </a:t>
            </a:r>
            <a:r>
              <a:rPr lang="uk-UA" sz="1800" dirty="0"/>
              <a:t>і </a:t>
            </a:r>
            <a:r>
              <a:rPr lang="en-US" sz="1800" dirty="0" err="1">
                <a:solidFill>
                  <a:schemeClr val="accent5">
                    <a:lumMod val="75000"/>
                  </a:schemeClr>
                </a:solidFill>
                <a:latin typeface="Consolas" panose="020B0609020204030204" pitchFamily="49" charset="0"/>
              </a:rPr>
              <a:t>myValue</a:t>
            </a:r>
            <a:r>
              <a:rPr lang="en-US" sz="1800" dirty="0"/>
              <a:t>, </a:t>
            </a:r>
            <a:r>
              <a:rPr lang="uk-UA" sz="1800" dirty="0"/>
              <a:t>наведені вище, є константами часу виконання, оскільки компілятор не може визначити їх значення під час компіляції. </a:t>
            </a:r>
            <a:r>
              <a:rPr lang="en-US" sz="1800" dirty="0" err="1">
                <a:solidFill>
                  <a:schemeClr val="accent5">
                    <a:lumMod val="75000"/>
                  </a:schemeClr>
                </a:solidFill>
                <a:latin typeface="Consolas" panose="020B0609020204030204" pitchFamily="49" charset="0"/>
              </a:rPr>
              <a:t>usersAge</a:t>
            </a:r>
            <a:r>
              <a:rPr lang="en-US" sz="1800" dirty="0"/>
              <a:t> </a:t>
            </a:r>
            <a:r>
              <a:rPr lang="uk-UA" sz="1800" dirty="0"/>
              <a:t>залежить від користувацького вводу (який можна отримати тільки під час виконання програми), а </a:t>
            </a:r>
            <a:r>
              <a:rPr lang="en-US" sz="1800" dirty="0" err="1">
                <a:solidFill>
                  <a:schemeClr val="accent5">
                    <a:lumMod val="75000"/>
                  </a:schemeClr>
                </a:solidFill>
                <a:latin typeface="Consolas" panose="020B0609020204030204" pitchFamily="49" charset="0"/>
              </a:rPr>
              <a:t>myValue</a:t>
            </a:r>
            <a:r>
              <a:rPr lang="en-US" sz="1800" dirty="0"/>
              <a:t> </a:t>
            </a:r>
            <a:r>
              <a:rPr lang="uk-UA" sz="1800" dirty="0"/>
              <a:t>залежить від значення, переданого в функцію (яке стане відомим також під час виконання програми).</a:t>
            </a:r>
          </a:p>
          <a:p>
            <a:pPr marL="825750" indent="-285750">
              <a:lnSpc>
                <a:spcPct val="150000"/>
              </a:lnSpc>
              <a:spcBef>
                <a:spcPts val="0"/>
              </a:spcBef>
            </a:pPr>
            <a:r>
              <a:rPr lang="uk-UA" sz="1800" b="1" dirty="0">
                <a:highlight>
                  <a:srgbClr val="00FF00"/>
                </a:highlight>
              </a:rPr>
              <a:t>Константи часу компіляції</a:t>
            </a:r>
            <a:r>
              <a:rPr lang="uk-UA" sz="1800" dirty="0"/>
              <a:t>. Їх значення визначаються під час компіляції програми. Наприклад, змінна зі значенням сили тяжіння на Землі є константою часу компіляції, так як ми її визначаємо під час написання програми (до початку її виконання).</a:t>
            </a:r>
          </a:p>
        </p:txBody>
      </p:sp>
    </p:spTree>
    <p:extLst>
      <p:ext uri="{BB962C8B-B14F-4D97-AF65-F5344CB8AC3E}">
        <p14:creationId xmlns:p14="http://schemas.microsoft.com/office/powerpoint/2010/main" val="11380377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Специфікатор </a:t>
            </a:r>
            <a:r>
              <a:rPr lang="en-US" b="1" dirty="0" err="1"/>
              <a:t>constexpr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більшості випадків не має значення який тип константи ви використовуєте: часу виконання або часу компіляції. Однак, все ж є декілька ситуацій, коли мова </a:t>
            </a:r>
            <a:r>
              <a:rPr lang="en-US" sz="1800" dirty="0"/>
              <a:t>C++ </a:t>
            </a:r>
            <a:r>
              <a:rPr lang="uk-UA" sz="1800" dirty="0"/>
              <a:t>може вимагати константу часу компіляції замість константи часу виконання (наприклад, при визначенні довжини масиву фіксованого розміру). Оскільки є 2 типи констант, то компілятору потрібно постійно відслідковувати, до якого з них відноситься певна змінна. Щоб спростити це завдання, в </a:t>
            </a:r>
            <a:r>
              <a:rPr lang="en-US" sz="1800" dirty="0"/>
              <a:t>C++11 </a:t>
            </a:r>
            <a:r>
              <a:rPr lang="uk-UA" sz="1800" dirty="0"/>
              <a:t>додали специфікатор </a:t>
            </a:r>
            <a:r>
              <a:rPr lang="en-US" sz="1800" dirty="0" err="1">
                <a:solidFill>
                  <a:schemeClr val="accent5">
                    <a:lumMod val="75000"/>
                  </a:schemeClr>
                </a:solidFill>
                <a:latin typeface="Consolas" panose="020B0609020204030204" pitchFamily="49" charset="0"/>
              </a:rPr>
              <a:t>constexpr</a:t>
            </a:r>
            <a:r>
              <a:rPr lang="en-US" sz="1800" dirty="0"/>
              <a:t>, </a:t>
            </a:r>
            <a:r>
              <a:rPr lang="uk-UA" sz="1800" dirty="0"/>
              <a:t>який повідомляє компілятору, що поточна </a:t>
            </a:r>
            <a:r>
              <a:rPr lang="uk-UA" sz="1800" b="1" dirty="0">
                <a:highlight>
                  <a:srgbClr val="00FF00"/>
                </a:highlight>
              </a:rPr>
              <a:t>змінна є константою часу компіляції</a:t>
            </a:r>
            <a:r>
              <a:rPr lang="uk-UA" sz="1800" dirty="0"/>
              <a:t>:</a:t>
            </a:r>
          </a:p>
        </p:txBody>
      </p:sp>
      <p:pic>
        <p:nvPicPr>
          <p:cNvPr id="5" name="Рисунок 4">
            <a:extLst>
              <a:ext uri="{FF2B5EF4-FFF2-40B4-BE49-F238E27FC236}">
                <a16:creationId xmlns:a16="http://schemas.microsoft.com/office/drawing/2014/main" id="{C323087A-20B5-4523-98C6-A0F05B2EA87B}"/>
              </a:ext>
            </a:extLst>
          </p:cNvPr>
          <p:cNvPicPr>
            <a:picLocks noChangeAspect="1"/>
          </p:cNvPicPr>
          <p:nvPr/>
        </p:nvPicPr>
        <p:blipFill>
          <a:blip r:embed="rId2"/>
          <a:stretch>
            <a:fillRect/>
          </a:stretch>
        </p:blipFill>
        <p:spPr>
          <a:xfrm>
            <a:off x="-1" y="3429000"/>
            <a:ext cx="12192000" cy="2838667"/>
          </a:xfrm>
          <a:prstGeom prst="rect">
            <a:avLst/>
          </a:prstGeom>
        </p:spPr>
      </p:pic>
    </p:spTree>
    <p:extLst>
      <p:ext uri="{BB962C8B-B14F-4D97-AF65-F5344CB8AC3E}">
        <p14:creationId xmlns:p14="http://schemas.microsoft.com/office/powerpoint/2010/main" val="15986903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Специфікатор </a:t>
            </a:r>
            <a:r>
              <a:rPr lang="en-US" b="1" dirty="0" err="1"/>
              <a:t>constexpr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Ви </a:t>
            </a:r>
            <a:r>
              <a:rPr lang="ru-RU" sz="1800" dirty="0" err="1"/>
              <a:t>його</a:t>
            </a:r>
            <a:r>
              <a:rPr lang="ru-RU" sz="1800" dirty="0"/>
              <a:t> </a:t>
            </a:r>
            <a:r>
              <a:rPr lang="ru-RU" sz="1800" dirty="0" err="1"/>
              <a:t>використовувати</a:t>
            </a:r>
            <a:r>
              <a:rPr lang="ru-RU" sz="1800" dirty="0"/>
              <a:t>, </a:t>
            </a:r>
            <a:r>
              <a:rPr lang="ru-RU" sz="1800" dirty="0" err="1"/>
              <a:t>швидше</a:t>
            </a:r>
            <a:r>
              <a:rPr lang="ru-RU" sz="1800" dirty="0"/>
              <a:t> за все, не будете, але знати про </a:t>
            </a:r>
            <a:r>
              <a:rPr lang="ru-RU" sz="1800" dirty="0" err="1"/>
              <a:t>нього</a:t>
            </a:r>
            <a:r>
              <a:rPr lang="ru-RU" sz="1800" dirty="0"/>
              <a:t> не </a:t>
            </a:r>
            <a:r>
              <a:rPr lang="ru-RU" sz="1800" dirty="0" err="1"/>
              <a:t>завадить</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00FF00"/>
                </a:highlight>
              </a:rPr>
              <a:t>Правило: Будь-яка </a:t>
            </a:r>
            <a:r>
              <a:rPr lang="ru-RU" sz="1800" b="1" dirty="0" err="1">
                <a:highlight>
                  <a:srgbClr val="00FF00"/>
                </a:highlight>
              </a:rPr>
              <a:t>змінна</a:t>
            </a:r>
            <a:r>
              <a:rPr lang="ru-RU" sz="1800" b="1" dirty="0">
                <a:highlight>
                  <a:srgbClr val="00FF00"/>
                </a:highlight>
              </a:rPr>
              <a:t>, яка не повинна </a:t>
            </a:r>
            <a:r>
              <a:rPr lang="ru-RU" sz="1800" b="1" dirty="0" err="1">
                <a:highlight>
                  <a:srgbClr val="00FF00"/>
                </a:highlight>
              </a:rPr>
              <a:t>змінювати</a:t>
            </a:r>
            <a:r>
              <a:rPr lang="ru-RU" sz="1800" b="1" dirty="0">
                <a:highlight>
                  <a:srgbClr val="00FF00"/>
                </a:highlight>
              </a:rPr>
              <a:t> </a:t>
            </a:r>
            <a:r>
              <a:rPr lang="ru-RU" sz="1800" b="1" dirty="0" err="1">
                <a:highlight>
                  <a:srgbClr val="00FF00"/>
                </a:highlight>
              </a:rPr>
              <a:t>своє</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після</a:t>
            </a:r>
            <a:r>
              <a:rPr lang="ru-RU" sz="1800" b="1" dirty="0">
                <a:highlight>
                  <a:srgbClr val="00FF00"/>
                </a:highlight>
              </a:rPr>
              <a:t> </a:t>
            </a:r>
            <a:r>
              <a:rPr lang="ru-RU" sz="1800" b="1" dirty="0" err="1">
                <a:highlight>
                  <a:srgbClr val="00FF00"/>
                </a:highlight>
              </a:rPr>
              <a:t>ініціалізації</a:t>
            </a:r>
            <a:r>
              <a:rPr lang="ru-RU" sz="1800" b="1" dirty="0">
                <a:highlight>
                  <a:srgbClr val="00FF00"/>
                </a:highlight>
              </a:rPr>
              <a:t>, повинна бути </a:t>
            </a:r>
            <a:r>
              <a:rPr lang="ru-RU" sz="1800" b="1" dirty="0" err="1">
                <a:highlight>
                  <a:srgbClr val="00FF00"/>
                </a:highlight>
              </a:rPr>
              <a:t>оголошена</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специфікатора</a:t>
            </a:r>
            <a:r>
              <a:rPr lang="ru-RU" sz="1800" b="1" dirty="0">
                <a:highlight>
                  <a:srgbClr val="00FF00"/>
                </a:highlight>
              </a:rPr>
              <a:t> </a:t>
            </a:r>
            <a:r>
              <a:rPr lang="ru-RU" sz="1800" b="1" dirty="0" err="1">
                <a:highlight>
                  <a:srgbClr val="00FF00"/>
                </a:highlight>
              </a:rPr>
              <a:t>const</a:t>
            </a:r>
            <a:r>
              <a:rPr lang="ru-RU" sz="1800" b="1" dirty="0">
                <a:highlight>
                  <a:srgbClr val="00FF00"/>
                </a:highlight>
              </a:rPr>
              <a:t> (</a:t>
            </a:r>
            <a:r>
              <a:rPr lang="ru-RU" sz="1800" b="1" dirty="0" err="1">
                <a:highlight>
                  <a:srgbClr val="00FF00"/>
                </a:highlight>
              </a:rPr>
              <a:t>або</a:t>
            </a:r>
            <a:r>
              <a:rPr lang="ru-RU" sz="1800" b="1" dirty="0">
                <a:highlight>
                  <a:srgbClr val="00FF00"/>
                </a:highlight>
              </a:rPr>
              <a:t> </a:t>
            </a:r>
            <a:r>
              <a:rPr lang="ru-RU" sz="1800" b="1" dirty="0" err="1">
                <a:highlight>
                  <a:srgbClr val="00FF00"/>
                </a:highlight>
              </a:rPr>
              <a:t>constexpr</a:t>
            </a:r>
            <a:r>
              <a:rPr lang="ru-RU"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881226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Імена констант</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Деякі програмісти пишуть імена констант великими літерами. Інші використовують звичайні імена, тільки з доданням префіксу </a:t>
            </a:r>
            <a:r>
              <a:rPr lang="en-US" sz="1800" dirty="0"/>
              <a:t>k.</a:t>
            </a:r>
            <a:endParaRPr lang="uk-UA" sz="1800" dirty="0"/>
          </a:p>
        </p:txBody>
      </p:sp>
    </p:spTree>
    <p:extLst>
      <p:ext uri="{BB962C8B-B14F-4D97-AF65-F5344CB8AC3E}">
        <p14:creationId xmlns:p14="http://schemas.microsoft.com/office/powerpoint/2010/main" val="16372177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Символьні 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магічні</a:t>
            </a:r>
            <a:r>
              <a:rPr lang="ru-RU" sz="1800" b="1" dirty="0">
                <a:highlight>
                  <a:srgbClr val="00FF00"/>
                </a:highlight>
              </a:rPr>
              <a:t> числа </a:t>
            </a:r>
            <a:r>
              <a:rPr lang="ru-RU" sz="1800" dirty="0"/>
              <a:t>— </a:t>
            </a:r>
            <a:r>
              <a:rPr lang="ru-RU" sz="1800" dirty="0" err="1"/>
              <a:t>літерали</a:t>
            </a:r>
            <a:r>
              <a:rPr lang="ru-RU" sz="1800" dirty="0"/>
              <a:t>, </a:t>
            </a:r>
            <a:r>
              <a:rPr lang="ru-RU" sz="1800" dirty="0" err="1"/>
              <a:t>які</a:t>
            </a:r>
            <a:r>
              <a:rPr lang="ru-RU" sz="1800" dirty="0"/>
              <a:t> </a:t>
            </a:r>
            <a:r>
              <a:rPr lang="ru-RU" sz="1800" dirty="0" err="1"/>
              <a:t>використовуються</a:t>
            </a:r>
            <a:r>
              <a:rPr lang="ru-RU" sz="1800" dirty="0"/>
              <a:t> в </a:t>
            </a:r>
            <a:r>
              <a:rPr lang="ru-RU" sz="1800" dirty="0" err="1"/>
              <a:t>програмі</a:t>
            </a:r>
            <a:r>
              <a:rPr lang="ru-RU" sz="1800" dirty="0"/>
              <a:t> у </a:t>
            </a:r>
            <a:r>
              <a:rPr lang="ru-RU" sz="1800" dirty="0" err="1"/>
              <a:t>вигляді</a:t>
            </a:r>
            <a:r>
              <a:rPr lang="ru-RU" sz="1800" dirty="0"/>
              <a:t> констант. “</a:t>
            </a:r>
            <a:r>
              <a:rPr lang="ru-RU" sz="1800" dirty="0" err="1"/>
              <a:t>Оскільки</a:t>
            </a:r>
            <a:r>
              <a:rPr lang="ru-RU" sz="1800" dirty="0"/>
              <a:t> </a:t>
            </a:r>
            <a:r>
              <a:rPr lang="ru-RU" sz="1800" dirty="0" err="1"/>
              <a:t>використовувати</a:t>
            </a:r>
            <a:r>
              <a:rPr lang="ru-RU" sz="1800" dirty="0"/>
              <a:t> </a:t>
            </a:r>
            <a:r>
              <a:rPr lang="ru-RU" sz="1800" dirty="0" err="1"/>
              <a:t>їх</a:t>
            </a:r>
            <a:r>
              <a:rPr lang="ru-RU" sz="1800" dirty="0"/>
              <a:t> не </a:t>
            </a:r>
            <a:r>
              <a:rPr lang="ru-RU" sz="1800" dirty="0" err="1"/>
              <a:t>рекомендується</a:t>
            </a:r>
            <a:r>
              <a:rPr lang="ru-RU" sz="1800" dirty="0"/>
              <a:t>, то </a:t>
            </a:r>
            <a:r>
              <a:rPr lang="ru-RU" sz="1800" dirty="0" err="1"/>
              <a:t>який</a:t>
            </a:r>
            <a:r>
              <a:rPr lang="ru-RU" sz="1800" dirty="0"/>
              <a:t> </a:t>
            </a:r>
            <a:r>
              <a:rPr lang="ru-RU" sz="1800" dirty="0" err="1"/>
              <a:t>вихід</a:t>
            </a:r>
            <a:r>
              <a:rPr lang="ru-RU" sz="1800" dirty="0"/>
              <a:t>?” — </a:t>
            </a:r>
            <a:r>
              <a:rPr lang="ru-RU" sz="1800" dirty="0" err="1"/>
              <a:t>запитаєте</a:t>
            </a:r>
            <a:r>
              <a:rPr lang="ru-RU" sz="1800" dirty="0"/>
              <a:t> </a:t>
            </a:r>
            <a:r>
              <a:rPr lang="ru-RU" sz="1800" dirty="0" err="1"/>
              <a:t>ви</a:t>
            </a:r>
            <a:r>
              <a:rPr lang="ru-RU" sz="1800" dirty="0"/>
              <a:t>. А я вам </a:t>
            </a:r>
            <a:r>
              <a:rPr lang="ru-RU" sz="1800" dirty="0" err="1"/>
              <a:t>відповім</a:t>
            </a:r>
            <a:r>
              <a:rPr lang="ru-RU" sz="1800" dirty="0"/>
              <a:t>: “</a:t>
            </a:r>
            <a:r>
              <a:rPr lang="ru-RU" sz="1800" dirty="0" err="1"/>
              <a:t>Використовувати</a:t>
            </a:r>
            <a:r>
              <a:rPr lang="ru-RU" sz="1800" dirty="0"/>
              <a:t> </a:t>
            </a:r>
            <a:r>
              <a:rPr lang="ru-RU" sz="1800" dirty="0" err="1"/>
              <a:t>символьні</a:t>
            </a:r>
            <a:r>
              <a:rPr lang="ru-RU" sz="1800" dirty="0"/>
              <a:t> </a:t>
            </a:r>
            <a:r>
              <a:rPr lang="ru-RU" sz="1800" dirty="0" err="1"/>
              <a:t>константи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Символьна</a:t>
            </a:r>
            <a:r>
              <a:rPr lang="ru-RU" sz="1800" b="1" dirty="0">
                <a:highlight>
                  <a:srgbClr val="00FF00"/>
                </a:highlight>
              </a:rPr>
              <a:t> константа </a:t>
            </a:r>
            <a:r>
              <a:rPr lang="ru-RU" sz="1800" dirty="0"/>
              <a:t>— </a:t>
            </a:r>
            <a:r>
              <a:rPr lang="ru-RU" sz="1800" dirty="0" err="1"/>
              <a:t>це</a:t>
            </a:r>
            <a:r>
              <a:rPr lang="ru-RU" sz="1800" dirty="0"/>
              <a:t> той же </a:t>
            </a:r>
            <a:r>
              <a:rPr lang="ru-RU" sz="1800" dirty="0" err="1"/>
              <a:t>літерал</a:t>
            </a:r>
            <a:r>
              <a:rPr lang="ru-RU" sz="1800" dirty="0"/>
              <a:t> (</a:t>
            </a:r>
            <a:r>
              <a:rPr lang="ru-RU" sz="1800" dirty="0" err="1"/>
              <a:t>магічне</a:t>
            </a:r>
            <a:r>
              <a:rPr lang="ru-RU" sz="1800" dirty="0"/>
              <a:t> число), </a:t>
            </a:r>
            <a:r>
              <a:rPr lang="ru-RU" sz="1800" dirty="0" err="1"/>
              <a:t>тільки</a:t>
            </a:r>
            <a:r>
              <a:rPr lang="ru-RU" sz="1800" dirty="0"/>
              <a:t> з </a:t>
            </a:r>
            <a:r>
              <a:rPr lang="ru-RU" sz="1800" dirty="0" err="1"/>
              <a:t>ідентифікатором</a:t>
            </a:r>
            <a:r>
              <a:rPr lang="ru-RU" sz="1800" dirty="0"/>
              <a:t>. Є два </a:t>
            </a:r>
            <a:r>
              <a:rPr lang="ru-RU" sz="1800" dirty="0" err="1"/>
              <a:t>способи</a:t>
            </a:r>
            <a:r>
              <a:rPr lang="ru-RU" sz="1800" dirty="0"/>
              <a:t> </a:t>
            </a:r>
            <a:r>
              <a:rPr lang="ru-RU" sz="1800" dirty="0" err="1"/>
              <a:t>оголошення</a:t>
            </a:r>
            <a:r>
              <a:rPr lang="ru-RU" sz="1800" dirty="0"/>
              <a:t> </a:t>
            </a:r>
            <a:r>
              <a:rPr lang="ru-RU" sz="1800" dirty="0" err="1"/>
              <a:t>символьних</a:t>
            </a:r>
            <a:r>
              <a:rPr lang="ru-RU" sz="1800" dirty="0"/>
              <a:t> констант в </a:t>
            </a:r>
            <a:r>
              <a:rPr lang="ru-RU" sz="1800" dirty="0" err="1"/>
              <a:t>мові</a:t>
            </a:r>
            <a:r>
              <a:rPr lang="ru-RU" sz="1800" dirty="0"/>
              <a:t> C++. Один з них хороший, а один — не </a:t>
            </a:r>
            <a:r>
              <a:rPr lang="ru-RU" sz="1800" dirty="0" err="1"/>
              <a:t>дуже</a:t>
            </a:r>
            <a:r>
              <a:rPr lang="ru-RU" sz="1800" dirty="0"/>
              <a:t>. </a:t>
            </a:r>
            <a:r>
              <a:rPr lang="ru-RU" sz="1800" dirty="0" err="1"/>
              <a:t>Розглянемо</a:t>
            </a:r>
            <a:r>
              <a:rPr lang="ru-RU" sz="1800" dirty="0"/>
              <a:t> </a:t>
            </a:r>
            <a:r>
              <a:rPr lang="ru-RU" sz="1800" dirty="0" err="1"/>
              <a:t>обидва</a:t>
            </a:r>
            <a:r>
              <a:rPr lang="ru-RU" sz="1800" dirty="0"/>
              <a:t> </a:t>
            </a:r>
            <a:r>
              <a:rPr lang="ru-RU" sz="1800" dirty="0" err="1"/>
              <a:t>способи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Поганий</a:t>
            </a:r>
            <a:r>
              <a:rPr lang="ru-RU" sz="1800" dirty="0"/>
              <a:t> </a:t>
            </a:r>
            <a:r>
              <a:rPr lang="ru-RU" sz="1800" dirty="0" err="1"/>
              <a:t>спосіб</a:t>
            </a:r>
            <a:r>
              <a:rPr lang="ru-RU" sz="1800" dirty="0"/>
              <a:t>: </a:t>
            </a:r>
            <a:r>
              <a:rPr lang="ru-RU" sz="1800" dirty="0" err="1"/>
              <a:t>Використовувати</a:t>
            </a:r>
            <a:r>
              <a:rPr lang="ru-RU" sz="1800" dirty="0"/>
              <a:t> </a:t>
            </a:r>
            <a:r>
              <a:rPr lang="ru-RU" sz="1800" dirty="0" err="1"/>
              <a:t>макроси-об’єкти</a:t>
            </a:r>
            <a:r>
              <a:rPr lang="ru-RU" sz="1800" dirty="0"/>
              <a:t> з </a:t>
            </a:r>
            <a:r>
              <a:rPr lang="ru-RU" sz="1800" dirty="0" err="1"/>
              <a:t>текст_заміна</a:t>
            </a:r>
            <a:r>
              <a:rPr lang="ru-RU" sz="1800" dirty="0"/>
              <a:t> в </a:t>
            </a:r>
            <a:r>
              <a:rPr lang="ru-RU" sz="1800" dirty="0" err="1"/>
              <a:t>якості</a:t>
            </a:r>
            <a:r>
              <a:rPr lang="ru-RU" sz="1800" dirty="0"/>
              <a:t> </a:t>
            </a:r>
            <a:r>
              <a:rPr lang="ru-RU" sz="1800" dirty="0" err="1"/>
              <a:t>символьних</a:t>
            </a:r>
            <a:r>
              <a:rPr lang="ru-RU" sz="1800" dirty="0"/>
              <a:t> констант.</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Раніше</a:t>
            </a:r>
            <a:r>
              <a:rPr lang="ru-RU" sz="1800" dirty="0"/>
              <a:t> </a:t>
            </a:r>
            <a:r>
              <a:rPr lang="ru-RU" sz="1800" dirty="0" err="1"/>
              <a:t>цей</a:t>
            </a:r>
            <a:r>
              <a:rPr lang="ru-RU" sz="1800" dirty="0"/>
              <a:t> </a:t>
            </a:r>
            <a:r>
              <a:rPr lang="ru-RU" sz="1800" dirty="0" err="1"/>
              <a:t>спосіб</a:t>
            </a:r>
            <a:r>
              <a:rPr lang="ru-RU" sz="1800" dirty="0"/>
              <a:t> широко </a:t>
            </a:r>
            <a:r>
              <a:rPr lang="ru-RU" sz="1800" dirty="0" err="1"/>
              <a:t>використовувався</a:t>
            </a:r>
            <a:r>
              <a:rPr lang="ru-RU" sz="1800" dirty="0"/>
              <a:t>, тому </a:t>
            </a:r>
            <a:r>
              <a:rPr lang="ru-RU" sz="1800" dirty="0" err="1"/>
              <a:t>ви</a:t>
            </a:r>
            <a:r>
              <a:rPr lang="ru-RU" sz="1800" dirty="0"/>
              <a:t> все </a:t>
            </a:r>
            <a:r>
              <a:rPr lang="ru-RU" sz="1800" dirty="0" err="1"/>
              <a:t>ще</a:t>
            </a:r>
            <a:r>
              <a:rPr lang="ru-RU" sz="1800" dirty="0"/>
              <a:t> можете </a:t>
            </a:r>
            <a:r>
              <a:rPr lang="ru-RU" sz="1800" dirty="0" err="1"/>
              <a:t>це</a:t>
            </a:r>
            <a:r>
              <a:rPr lang="ru-RU" sz="1800" dirty="0"/>
              <a:t> </a:t>
            </a:r>
            <a:r>
              <a:rPr lang="ru-RU" sz="1800" dirty="0" err="1"/>
              <a:t>побачити</a:t>
            </a:r>
            <a:r>
              <a:rPr lang="ru-RU" sz="1800" dirty="0"/>
              <a:t> в </a:t>
            </a:r>
            <a:r>
              <a:rPr lang="ru-RU" sz="1800" dirty="0" err="1"/>
              <a:t>старих</a:t>
            </a:r>
            <a:r>
              <a:rPr lang="ru-RU" sz="1800" dirty="0"/>
              <a:t> </a:t>
            </a:r>
            <a:r>
              <a:rPr lang="ru-RU" sz="1800" dirty="0" err="1"/>
              <a:t>програмах</a:t>
            </a:r>
            <a:r>
              <a:rPr lang="ru-RU" sz="1800" dirty="0"/>
              <a:t>.</a:t>
            </a:r>
            <a:endParaRPr lang="uk-UA" sz="1800" dirty="0"/>
          </a:p>
        </p:txBody>
      </p:sp>
    </p:spTree>
    <p:extLst>
      <p:ext uri="{BB962C8B-B14F-4D97-AF65-F5344CB8AC3E}">
        <p14:creationId xmlns:p14="http://schemas.microsoft.com/office/powerpoint/2010/main" val="3536110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Записуються</a:t>
            </a:r>
            <a:r>
              <a:rPr lang="ru-RU" sz="1800" dirty="0"/>
              <a:t> </a:t>
            </a:r>
            <a:r>
              <a:rPr lang="ru-RU" sz="1800" dirty="0" err="1"/>
              <a:t>символи</a:t>
            </a:r>
            <a:r>
              <a:rPr lang="ru-RU" sz="1800" dirty="0"/>
              <a:t> у </a:t>
            </a:r>
            <a:r>
              <a:rPr lang="ru-RU" sz="1800" b="1" dirty="0" err="1">
                <a:highlight>
                  <a:srgbClr val="00FF00"/>
                </a:highlight>
              </a:rPr>
              <a:t>шістнадцятковому</a:t>
            </a:r>
            <a:r>
              <a:rPr lang="ru-RU" sz="1800" b="1" dirty="0">
                <a:highlight>
                  <a:srgbClr val="00FF00"/>
                </a:highlight>
              </a:rPr>
              <a:t> </a:t>
            </a:r>
            <a:r>
              <a:rPr lang="ru-RU" sz="1800" b="1" dirty="0" err="1">
                <a:highlight>
                  <a:srgbClr val="00FF00"/>
                </a:highlight>
              </a:rPr>
              <a:t>вигляді</a:t>
            </a:r>
            <a:r>
              <a:rPr lang="ru-RU" sz="1800" b="1" dirty="0">
                <a:highlight>
                  <a:srgbClr val="00FF00"/>
                </a:highlight>
              </a:rPr>
              <a:t> з </a:t>
            </a:r>
            <a:r>
              <a:rPr lang="ru-RU" sz="1800" b="1" dirty="0" err="1">
                <a:highlight>
                  <a:srgbClr val="00FF00"/>
                </a:highlight>
              </a:rPr>
              <a:t>приставкою</a:t>
            </a:r>
            <a:r>
              <a:rPr lang="ru-RU" sz="1800" b="1" dirty="0">
                <a:highlight>
                  <a:srgbClr val="00FF00"/>
                </a:highlight>
              </a:rPr>
              <a:t> «U+»</a:t>
            </a:r>
            <a:r>
              <a:rPr lang="ru-RU" sz="1800" dirty="0"/>
              <a:t>. </a:t>
            </a:r>
            <a:r>
              <a:rPr lang="ru-RU" sz="1800" dirty="0" err="1"/>
              <a:t>Наприклад</a:t>
            </a:r>
            <a:r>
              <a:rPr lang="ru-RU" sz="1800" dirty="0"/>
              <a:t>, </a:t>
            </a:r>
            <a:r>
              <a:rPr lang="ru-RU" sz="1800" dirty="0" err="1"/>
              <a:t>базовий</a:t>
            </a:r>
            <a:r>
              <a:rPr lang="ru-RU" sz="1800" dirty="0"/>
              <a:t> блок </a:t>
            </a:r>
            <a:r>
              <a:rPr lang="ru-RU" sz="1800" dirty="0" err="1"/>
              <a:t>включає</a:t>
            </a:r>
            <a:r>
              <a:rPr lang="ru-RU" sz="1800" dirty="0"/>
              <a:t> в себе </a:t>
            </a:r>
            <a:r>
              <a:rPr lang="ru-RU" sz="1800" dirty="0" err="1"/>
              <a:t>символи</a:t>
            </a:r>
            <a:r>
              <a:rPr lang="ru-RU" sz="1800" dirty="0"/>
              <a:t> </a:t>
            </a:r>
            <a:r>
              <a:rPr lang="ru-RU" sz="1800" dirty="0" err="1"/>
              <a:t>від</a:t>
            </a:r>
            <a:r>
              <a:rPr lang="ru-RU" sz="1800" dirty="0"/>
              <a:t> </a:t>
            </a:r>
            <a:r>
              <a:rPr lang="ru-RU" sz="1800" dirty="0">
                <a:solidFill>
                  <a:schemeClr val="accent5">
                    <a:lumMod val="75000"/>
                  </a:schemeClr>
                </a:solidFill>
                <a:latin typeface="Consolas" panose="020B0609020204030204" pitchFamily="49" charset="0"/>
              </a:rPr>
              <a:t>U+0000</a:t>
            </a:r>
            <a:r>
              <a:rPr lang="ru-RU" sz="1800" dirty="0"/>
              <a:t> до </a:t>
            </a:r>
            <a:r>
              <a:rPr lang="ru-RU" sz="1800" dirty="0">
                <a:solidFill>
                  <a:schemeClr val="accent5">
                    <a:lumMod val="75000"/>
                  </a:schemeClr>
                </a:solidFill>
                <a:latin typeface="Consolas" panose="020B0609020204030204" pitchFamily="49" charset="0"/>
              </a:rPr>
              <a:t>U+FFFF </a:t>
            </a:r>
            <a:r>
              <a:rPr lang="ru-RU" sz="1800" dirty="0"/>
              <a:t>(</a:t>
            </a:r>
            <a:r>
              <a:rPr lang="ru-RU" sz="1800" dirty="0" err="1"/>
              <a:t>від</a:t>
            </a:r>
            <a:r>
              <a:rPr lang="ru-RU" sz="1800" dirty="0"/>
              <a:t> </a:t>
            </a:r>
            <a:r>
              <a:rPr lang="ru-RU" sz="1800" dirty="0">
                <a:solidFill>
                  <a:schemeClr val="accent5">
                    <a:lumMod val="75000"/>
                  </a:schemeClr>
                </a:solidFill>
                <a:latin typeface="Consolas" panose="020B0609020204030204" pitchFamily="49" charset="0"/>
              </a:rPr>
              <a:t>0</a:t>
            </a:r>
            <a:r>
              <a:rPr lang="ru-RU" sz="1800" dirty="0"/>
              <a:t> до </a:t>
            </a:r>
            <a:r>
              <a:rPr lang="ru-RU" sz="1800" dirty="0">
                <a:solidFill>
                  <a:schemeClr val="accent5">
                    <a:lumMod val="75000"/>
                  </a:schemeClr>
                </a:solidFill>
                <a:latin typeface="Consolas" panose="020B0609020204030204" pitchFamily="49" charset="0"/>
              </a:rPr>
              <a:t>65535</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Відображення</a:t>
            </a:r>
            <a:r>
              <a:rPr lang="ru-RU" sz="1800" dirty="0"/>
              <a:t> </a:t>
            </a:r>
            <a:r>
              <a:rPr lang="ru-RU" sz="1800" dirty="0" err="1"/>
              <a:t>кодів</a:t>
            </a:r>
            <a:r>
              <a:rPr lang="ru-RU" sz="1800" dirty="0"/>
              <a:t> </a:t>
            </a:r>
            <a:r>
              <a:rPr lang="ru-RU" sz="1800" dirty="0" err="1"/>
              <a:t>виглядає</a:t>
            </a:r>
            <a:r>
              <a:rPr lang="ru-RU" sz="1800" dirty="0"/>
              <a:t> так:</a:t>
            </a:r>
            <a:endParaRPr lang="uk-UA" sz="1800" dirty="0"/>
          </a:p>
        </p:txBody>
      </p:sp>
      <p:pic>
        <p:nvPicPr>
          <p:cNvPr id="5122" name="Picture 2" descr="OM69RauGjyCCBmLPTZy6kDSDviZsafG7">
            <a:extLst>
              <a:ext uri="{FF2B5EF4-FFF2-40B4-BE49-F238E27FC236}">
                <a16:creationId xmlns:a16="http://schemas.microsoft.com/office/drawing/2014/main" id="{C0EC2E00-DBB8-4E4F-807E-DA1BF367A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912" y="1889266"/>
            <a:ext cx="421957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0600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Символьні 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Під час компіляції програми, препроцесор замінить всі ідентифікатори </a:t>
            </a:r>
            <a:r>
              <a:rPr lang="en-US" sz="1800" dirty="0"/>
              <a:t>MAX_STUDENTS_PER_CLASS </a:t>
            </a:r>
            <a:r>
              <a:rPr lang="uk-UA" sz="1800" dirty="0"/>
              <a:t>на літерал 30.</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Погодьтеся, що це набагато краще, ніж використовувати магічні числа, як мінімум, з кількох причин. </a:t>
            </a:r>
            <a:r>
              <a:rPr lang="en-US" sz="1800" dirty="0">
                <a:solidFill>
                  <a:schemeClr val="accent5">
                    <a:lumMod val="75000"/>
                  </a:schemeClr>
                </a:solidFill>
                <a:latin typeface="Consolas" panose="020B0609020204030204" pitchFamily="49" charset="0"/>
              </a:rPr>
              <a:t>MAX_STUDENTS_PER_CLASS </a:t>
            </a:r>
            <a:r>
              <a:rPr lang="uk-UA" sz="1800" dirty="0"/>
              <a:t>забезпечує контекст того, що це за значення і навіщо воно використовується (що зрозуміло навіть без коментарів). По-друге, якщо число потрібно буде змінити — достатньо буде зробити правки тільки в директиві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define</a:t>
            </a:r>
            <a:r>
              <a:rPr lang="en-US" sz="1800" dirty="0"/>
              <a:t>, </a:t>
            </a:r>
            <a:r>
              <a:rPr lang="uk-UA" sz="1800" dirty="0"/>
              <a:t>всі інші ідентифікатори </a:t>
            </a:r>
            <a:r>
              <a:rPr lang="en-US" sz="1800" dirty="0">
                <a:solidFill>
                  <a:schemeClr val="accent5">
                    <a:lumMod val="75000"/>
                  </a:schemeClr>
                </a:solidFill>
                <a:latin typeface="Consolas" panose="020B0609020204030204" pitchFamily="49" charset="0"/>
              </a:rPr>
              <a:t>MAX_STUDENTS_PER_CLASS </a:t>
            </a:r>
            <a:r>
              <a:rPr lang="uk-UA" sz="1800" dirty="0"/>
              <a:t>в програмі будуть автоматично замінені новим значенням при повторній компіляції.</a:t>
            </a:r>
          </a:p>
        </p:txBody>
      </p:sp>
      <p:pic>
        <p:nvPicPr>
          <p:cNvPr id="5" name="Рисунок 4">
            <a:extLst>
              <a:ext uri="{FF2B5EF4-FFF2-40B4-BE49-F238E27FC236}">
                <a16:creationId xmlns:a16="http://schemas.microsoft.com/office/drawing/2014/main" id="{6E049EDF-B643-4878-A1CD-16F24C981F01}"/>
              </a:ext>
            </a:extLst>
          </p:cNvPr>
          <p:cNvPicPr>
            <a:picLocks noChangeAspect="1"/>
          </p:cNvPicPr>
          <p:nvPr/>
        </p:nvPicPr>
        <p:blipFill>
          <a:blip r:embed="rId2"/>
          <a:stretch>
            <a:fillRect/>
          </a:stretch>
        </p:blipFill>
        <p:spPr>
          <a:xfrm>
            <a:off x="2803001" y="1018722"/>
            <a:ext cx="6585995" cy="1892749"/>
          </a:xfrm>
          <a:prstGeom prst="rect">
            <a:avLst/>
          </a:prstGeom>
        </p:spPr>
      </p:pic>
    </p:spTree>
    <p:extLst>
      <p:ext uri="{BB962C8B-B14F-4D97-AF65-F5344CB8AC3E}">
        <p14:creationId xmlns:p14="http://schemas.microsoft.com/office/powerpoint/2010/main" val="1148387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Символьні 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зрозуміло, що </a:t>
            </a:r>
            <a:r>
              <a:rPr lang="en-US" sz="1800" dirty="0">
                <a:solidFill>
                  <a:schemeClr val="accent5">
                    <a:lumMod val="75000"/>
                  </a:schemeClr>
                </a:solidFill>
                <a:latin typeface="Consolas" panose="020B0609020204030204" pitchFamily="49" charset="0"/>
              </a:rPr>
              <a:t>MAX_STUDENTS_PER_CLASS </a:t>
            </a:r>
            <a:r>
              <a:rPr lang="uk-UA" sz="1800" dirty="0"/>
              <a:t>і </a:t>
            </a:r>
            <a:r>
              <a:rPr lang="en-US" sz="1800" dirty="0">
                <a:solidFill>
                  <a:schemeClr val="accent5">
                    <a:lumMod val="75000"/>
                  </a:schemeClr>
                </a:solidFill>
                <a:latin typeface="Consolas" panose="020B0609020204030204" pitchFamily="49" charset="0"/>
              </a:rPr>
              <a:t>MAX_NAME_LENGTH </a:t>
            </a:r>
            <a:r>
              <a:rPr lang="uk-UA" sz="1800" dirty="0"/>
              <a:t>не є одним і тим же об’єктом, хоча і мають однакові значення.</a:t>
            </a:r>
          </a:p>
          <a:p>
            <a:pPr marL="540000" indent="360000">
              <a:lnSpc>
                <a:spcPct val="150000"/>
              </a:lnSpc>
              <a:spcBef>
                <a:spcPts val="0"/>
              </a:spcBef>
              <a:buNone/>
            </a:pPr>
            <a:endParaRPr lang="uk-UA"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0000"/>
                </a:highlight>
              </a:rPr>
              <a:t>Так чому ж цей спосіб поганий? </a:t>
            </a:r>
            <a:r>
              <a:rPr lang="uk-UA" sz="1800" dirty="0"/>
              <a:t>На це є дві причини:</a:t>
            </a:r>
          </a:p>
          <a:p>
            <a:pPr marL="540000" indent="360000">
              <a:lnSpc>
                <a:spcPct val="150000"/>
              </a:lnSpc>
              <a:spcBef>
                <a:spcPts val="0"/>
              </a:spcBef>
              <a:buNone/>
            </a:pPr>
            <a:r>
              <a:rPr lang="uk-UA" sz="1800" dirty="0"/>
              <a:t>   По-перше, макроси опрацьовуються препроцесором, який замінює ідентифікатори на певні значення. Ці значення не відображаються у </a:t>
            </a:r>
            <a:r>
              <a:rPr lang="uk-UA" sz="1800" dirty="0" err="1"/>
              <a:t>відлагоджувачеві</a:t>
            </a:r>
            <a:r>
              <a:rPr lang="uk-UA" sz="1800" dirty="0"/>
              <a:t> (під час відлагодження вашої програми). При компіляції </a:t>
            </a: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max_students</a:t>
            </a:r>
            <a:r>
              <a:rPr lang="en-US" sz="1800" dirty="0">
                <a:solidFill>
                  <a:schemeClr val="accent5">
                    <a:lumMod val="75000"/>
                  </a:schemeClr>
                </a:solidFill>
                <a:latin typeface="Consolas" panose="020B0609020204030204" pitchFamily="49" charset="0"/>
              </a:rPr>
              <a:t> = </a:t>
            </a:r>
            <a:r>
              <a:rPr lang="en-US" sz="1800" dirty="0" err="1">
                <a:solidFill>
                  <a:schemeClr val="accent5">
                    <a:lumMod val="75000"/>
                  </a:schemeClr>
                </a:solidFill>
                <a:latin typeface="Consolas" panose="020B0609020204030204" pitchFamily="49" charset="0"/>
              </a:rPr>
              <a:t>numClassrooms</a:t>
            </a:r>
            <a:r>
              <a:rPr lang="en-US" sz="1800" dirty="0">
                <a:solidFill>
                  <a:schemeClr val="accent5">
                    <a:lumMod val="75000"/>
                  </a:schemeClr>
                </a:solidFill>
                <a:latin typeface="Consolas" panose="020B0609020204030204" pitchFamily="49" charset="0"/>
              </a:rPr>
              <a:t> * 30; </a:t>
            </a:r>
            <a:r>
              <a:rPr lang="uk-UA" sz="1800" dirty="0"/>
              <a:t>у </a:t>
            </a:r>
            <a:r>
              <a:rPr lang="uk-UA" sz="1800" dirty="0" err="1"/>
              <a:t>відлагоджувачеві</a:t>
            </a:r>
            <a:r>
              <a:rPr lang="uk-UA" sz="1800" dirty="0"/>
              <a:t> ви побачите </a:t>
            </a: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max_students</a:t>
            </a:r>
            <a:r>
              <a:rPr lang="en-US" sz="1800" dirty="0">
                <a:solidFill>
                  <a:schemeClr val="accent5">
                    <a:lumMod val="75000"/>
                  </a:schemeClr>
                </a:solidFill>
                <a:latin typeface="Consolas" panose="020B0609020204030204" pitchFamily="49" charset="0"/>
              </a:rPr>
              <a:t> = </a:t>
            </a:r>
            <a:r>
              <a:rPr lang="en-US" sz="1800" dirty="0" err="1">
                <a:solidFill>
                  <a:schemeClr val="accent5">
                    <a:lumMod val="75000"/>
                  </a:schemeClr>
                </a:solidFill>
                <a:latin typeface="Consolas" panose="020B0609020204030204" pitchFamily="49" charset="0"/>
              </a:rPr>
              <a:t>numClassrooms</a:t>
            </a:r>
            <a:r>
              <a:rPr lang="en-US" sz="1800" dirty="0">
                <a:solidFill>
                  <a:schemeClr val="accent5">
                    <a:lumMod val="75000"/>
                  </a:schemeClr>
                </a:solidFill>
                <a:latin typeface="Consolas" panose="020B0609020204030204" pitchFamily="49" charset="0"/>
              </a:rPr>
              <a:t> * MAX_STUDENTS_PER_CLASS;</a:t>
            </a:r>
            <a:r>
              <a:rPr lang="en-US" sz="1800" dirty="0"/>
              <a:t>. “</a:t>
            </a:r>
            <a:r>
              <a:rPr lang="uk-UA" sz="1800" dirty="0"/>
              <a:t>А як тоді дізнатися значення </a:t>
            </a:r>
            <a:r>
              <a:rPr lang="en-US" sz="1800" dirty="0">
                <a:solidFill>
                  <a:schemeClr val="accent5">
                    <a:lumMod val="75000"/>
                  </a:schemeClr>
                </a:solidFill>
                <a:latin typeface="Consolas" panose="020B0609020204030204" pitchFamily="49" charset="0"/>
              </a:rPr>
              <a:t>MAX_STUDENTS_PER_CLASS</a:t>
            </a:r>
            <a:r>
              <a:rPr lang="en-US" sz="1800" dirty="0"/>
              <a:t>?” — </a:t>
            </a:r>
            <a:r>
              <a:rPr lang="uk-UA" sz="1800" dirty="0"/>
              <a:t>запитаєте ви. А я відповім: “Вам доведеться самостійно знайти це в коді”. А процес пошуку може зайняти деякий час (в залежності від розмірів вашої програми).</a:t>
            </a:r>
          </a:p>
          <a:p>
            <a:pPr marL="540000" indent="360000">
              <a:lnSpc>
                <a:spcPct val="150000"/>
              </a:lnSpc>
              <a:spcBef>
                <a:spcPts val="0"/>
              </a:spcBef>
              <a:buNone/>
            </a:pPr>
            <a:r>
              <a:rPr lang="uk-UA" sz="1800" dirty="0"/>
              <a:t>   По-друге, ці директиви завжди мають глобальну область видимості (про неї ми поговоримо пізніше). Це означає, що значення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define </a:t>
            </a:r>
            <a:r>
              <a:rPr lang="uk-UA" sz="1800" dirty="0"/>
              <a:t>в одній частині коду можуть конфліктувати зі значеннями #</a:t>
            </a:r>
            <a:r>
              <a:rPr lang="en-US" sz="1800" dirty="0"/>
              <a:t>define </a:t>
            </a:r>
            <a:r>
              <a:rPr lang="uk-UA" sz="1800" dirty="0"/>
              <a:t>в іншій частині коду.</a:t>
            </a:r>
          </a:p>
        </p:txBody>
      </p:sp>
      <p:pic>
        <p:nvPicPr>
          <p:cNvPr id="5" name="Рисунок 4">
            <a:extLst>
              <a:ext uri="{FF2B5EF4-FFF2-40B4-BE49-F238E27FC236}">
                <a16:creationId xmlns:a16="http://schemas.microsoft.com/office/drawing/2014/main" id="{B9C1B9B7-014C-4391-9251-30D74BBB1621}"/>
              </a:ext>
            </a:extLst>
          </p:cNvPr>
          <p:cNvPicPr>
            <a:picLocks noChangeAspect="1"/>
          </p:cNvPicPr>
          <p:nvPr/>
        </p:nvPicPr>
        <p:blipFill>
          <a:blip r:embed="rId2"/>
          <a:stretch>
            <a:fillRect/>
          </a:stretch>
        </p:blipFill>
        <p:spPr>
          <a:xfrm>
            <a:off x="3545711" y="1229951"/>
            <a:ext cx="4926957" cy="1415959"/>
          </a:xfrm>
          <a:prstGeom prst="rect">
            <a:avLst/>
          </a:prstGeom>
        </p:spPr>
      </p:pic>
    </p:spTree>
    <p:extLst>
      <p:ext uri="{BB962C8B-B14F-4D97-AF65-F5344CB8AC3E}">
        <p14:creationId xmlns:p14="http://schemas.microsoft.com/office/powerpoint/2010/main" val="25515727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Символьні 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Хороший </a:t>
            </a:r>
            <a:r>
              <a:rPr lang="ru-RU" sz="1800" b="1" dirty="0" err="1">
                <a:highlight>
                  <a:srgbClr val="00FF00"/>
                </a:highlight>
              </a:rPr>
              <a:t>спосіб</a:t>
            </a:r>
            <a:r>
              <a:rPr lang="ru-RU" sz="1800" b="1" dirty="0">
                <a:highlight>
                  <a:srgbClr val="00FF00"/>
                </a:highlight>
              </a:rPr>
              <a:t>: </a:t>
            </a:r>
            <a:r>
              <a:rPr lang="ru-RU" sz="1800" b="1" dirty="0" err="1">
                <a:highlight>
                  <a:srgbClr val="00FF00"/>
                </a:highlight>
              </a:rPr>
              <a:t>Використовувати</a:t>
            </a:r>
            <a:r>
              <a:rPr lang="ru-RU" sz="1800" b="1" dirty="0">
                <a:highlight>
                  <a:srgbClr val="00FF00"/>
                </a:highlight>
              </a:rPr>
              <a:t> </a:t>
            </a:r>
            <a:r>
              <a:rPr lang="ru-RU" sz="1800" b="1" dirty="0" err="1">
                <a:highlight>
                  <a:srgbClr val="00FF00"/>
                </a:highlight>
              </a:rPr>
              <a:t>змінні</a:t>
            </a:r>
            <a:r>
              <a:rPr lang="ru-RU" sz="1800" b="1" dirty="0">
                <a:highlight>
                  <a:srgbClr val="00FF00"/>
                </a:highlight>
              </a:rPr>
              <a:t> </a:t>
            </a:r>
            <a:r>
              <a:rPr lang="ru-RU" sz="1800" b="1" dirty="0" err="1">
                <a:highlight>
                  <a:srgbClr val="00FF00"/>
                </a:highlight>
              </a:rPr>
              <a:t>зі</a:t>
            </a:r>
            <a:r>
              <a:rPr lang="ru-RU" sz="1800" b="1" dirty="0">
                <a:highlight>
                  <a:srgbClr val="00FF00"/>
                </a:highlight>
              </a:rPr>
              <a:t> </a:t>
            </a:r>
            <a:r>
              <a:rPr lang="ru-RU" sz="1800" b="1" dirty="0" err="1">
                <a:highlight>
                  <a:srgbClr val="00FF00"/>
                </a:highlight>
              </a:rPr>
              <a:t>специфікатором</a:t>
            </a:r>
            <a:r>
              <a:rPr lang="ru-RU" sz="1800" b="1" dirty="0">
                <a:highlight>
                  <a:srgbClr val="00FF00"/>
                </a:highlight>
              </a:rPr>
              <a:t> </a:t>
            </a:r>
            <a:r>
              <a:rPr lang="ru-RU" sz="1800" b="1" dirty="0" err="1">
                <a:highlight>
                  <a:srgbClr val="00FF00"/>
                </a:highlight>
              </a:rPr>
              <a:t>const</a:t>
            </a:r>
            <a:r>
              <a:rPr lang="ru-RU" sz="1800" b="1" dirty="0">
                <a:highlight>
                  <a:srgbClr val="00FF00"/>
                </a:highlight>
              </a:rPr>
              <a:t>.</a:t>
            </a:r>
            <a:endParaRPr lang="en-US" sz="1800" b="1" dirty="0">
              <a:highlight>
                <a:srgbClr val="00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Такі</a:t>
            </a:r>
            <a:r>
              <a:rPr lang="ru-RU" sz="1800" dirty="0"/>
              <a:t> </a:t>
            </a:r>
            <a:r>
              <a:rPr lang="ru-RU" sz="1800" dirty="0" err="1"/>
              <a:t>значення</a:t>
            </a:r>
            <a:r>
              <a:rPr lang="ru-RU" sz="1800" dirty="0"/>
              <a:t> </a:t>
            </a:r>
            <a:r>
              <a:rPr lang="ru-RU" sz="1800" dirty="0" err="1"/>
              <a:t>відображаються</a:t>
            </a:r>
            <a:r>
              <a:rPr lang="ru-RU" sz="1800" dirty="0"/>
              <a:t> у </a:t>
            </a:r>
            <a:r>
              <a:rPr lang="ru-RU" sz="1800" dirty="0" err="1"/>
              <a:t>відлагоджувачеві</a:t>
            </a:r>
            <a:r>
              <a:rPr lang="ru-RU" sz="1800" dirty="0"/>
              <a:t>, а </a:t>
            </a:r>
            <a:r>
              <a:rPr lang="ru-RU" sz="1800" dirty="0" err="1"/>
              <a:t>також</a:t>
            </a:r>
            <a:r>
              <a:rPr lang="ru-RU" sz="1800" dirty="0"/>
              <a:t> </a:t>
            </a:r>
            <a:r>
              <a:rPr lang="ru-RU" sz="1800" dirty="0" err="1"/>
              <a:t>дотримуються</a:t>
            </a:r>
            <a:r>
              <a:rPr lang="ru-RU" sz="1800" dirty="0"/>
              <a:t> </a:t>
            </a:r>
            <a:r>
              <a:rPr lang="ru-RU" sz="1800" dirty="0" err="1"/>
              <a:t>всіх</a:t>
            </a:r>
            <a:r>
              <a:rPr lang="ru-RU" sz="1800" dirty="0"/>
              <a:t> правил </a:t>
            </a:r>
            <a:r>
              <a:rPr lang="ru-RU" sz="1800" dirty="0" err="1"/>
              <a:t>звичайних</a:t>
            </a:r>
            <a:r>
              <a:rPr lang="ru-RU" sz="1800" dirty="0"/>
              <a:t> </a:t>
            </a:r>
            <a:r>
              <a:rPr lang="ru-RU" sz="1800" dirty="0" err="1"/>
              <a:t>змінних</a:t>
            </a:r>
            <a:r>
              <a:rPr lang="ru-RU" sz="1800" dirty="0"/>
              <a:t> (в тому </a:t>
            </a:r>
            <a:r>
              <a:rPr lang="ru-RU" sz="1800" dirty="0" err="1"/>
              <a:t>числі</a:t>
            </a:r>
            <a:r>
              <a:rPr lang="ru-RU" sz="1800" dirty="0"/>
              <a:t> і тих, </a:t>
            </a:r>
            <a:r>
              <a:rPr lang="ru-RU" sz="1800" dirty="0" err="1"/>
              <a:t>що</a:t>
            </a:r>
            <a:r>
              <a:rPr lang="ru-RU" sz="1800" dirty="0"/>
              <a:t> </a:t>
            </a:r>
            <a:r>
              <a:rPr lang="ru-RU" sz="1800" dirty="0" err="1"/>
              <a:t>стосуються</a:t>
            </a:r>
            <a:r>
              <a:rPr lang="ru-RU" sz="1800" dirty="0"/>
              <a:t> </a:t>
            </a:r>
            <a:r>
              <a:rPr lang="ru-RU" sz="1800" dirty="0" err="1"/>
              <a:t>області</a:t>
            </a:r>
            <a:r>
              <a:rPr lang="ru-RU" sz="1800" dirty="0"/>
              <a:t> </a:t>
            </a:r>
            <a:r>
              <a:rPr lang="ru-RU" sz="1800" dirty="0" err="1"/>
              <a:t>видимості</a:t>
            </a:r>
            <a:r>
              <a:rPr lang="ru-RU" sz="1800" dirty="0"/>
              <a:t>).</a:t>
            </a:r>
          </a:p>
          <a:p>
            <a:pPr marL="540000" indent="360000">
              <a:lnSpc>
                <a:spcPct val="150000"/>
              </a:lnSpc>
              <a:spcBef>
                <a:spcPts val="0"/>
              </a:spcBef>
              <a:buNone/>
            </a:pPr>
            <a:r>
              <a:rPr lang="ru-RU" sz="1800" b="1" dirty="0">
                <a:highlight>
                  <a:srgbClr val="00FF00"/>
                </a:highlight>
              </a:rPr>
              <a:t>Правило: </a:t>
            </a:r>
            <a:r>
              <a:rPr lang="ru-RU" sz="1800" b="1" dirty="0" err="1">
                <a:highlight>
                  <a:srgbClr val="00FF00"/>
                </a:highlight>
              </a:rPr>
              <a:t>Використовуйте</a:t>
            </a:r>
            <a:r>
              <a:rPr lang="ru-RU" sz="1800" b="1" dirty="0">
                <a:highlight>
                  <a:srgbClr val="00FF00"/>
                </a:highlight>
              </a:rPr>
              <a:t> </a:t>
            </a:r>
            <a:r>
              <a:rPr lang="ru-RU" sz="1800" b="1" dirty="0" err="1">
                <a:highlight>
                  <a:srgbClr val="00FF00"/>
                </a:highlight>
              </a:rPr>
              <a:t>специфікатор</a:t>
            </a:r>
            <a:r>
              <a:rPr lang="ru-RU" sz="1800" b="1" dirty="0">
                <a:highlight>
                  <a:srgbClr val="00FF00"/>
                </a:highlight>
              </a:rPr>
              <a:t> </a:t>
            </a:r>
            <a:r>
              <a:rPr lang="ru-RU" sz="1800" b="1" dirty="0" err="1">
                <a:highlight>
                  <a:srgbClr val="00FF00"/>
                </a:highlight>
              </a:rPr>
              <a:t>const</a:t>
            </a:r>
            <a:r>
              <a:rPr lang="ru-RU" sz="1800" b="1" dirty="0">
                <a:highlight>
                  <a:srgbClr val="00FF00"/>
                </a:highlight>
              </a:rPr>
              <a:t> для </a:t>
            </a:r>
            <a:r>
              <a:rPr lang="ru-RU" sz="1800" b="1" dirty="0" err="1">
                <a:highlight>
                  <a:srgbClr val="00FF00"/>
                </a:highlight>
              </a:rPr>
              <a:t>створення</a:t>
            </a:r>
            <a:r>
              <a:rPr lang="ru-RU" sz="1800" b="1" dirty="0">
                <a:highlight>
                  <a:srgbClr val="00FF00"/>
                </a:highlight>
              </a:rPr>
              <a:t> </a:t>
            </a:r>
            <a:r>
              <a:rPr lang="ru-RU" sz="1800" b="1" dirty="0" err="1">
                <a:highlight>
                  <a:srgbClr val="00FF00"/>
                </a:highlight>
              </a:rPr>
              <a:t>символьних</a:t>
            </a:r>
            <a:r>
              <a:rPr lang="ru-RU" sz="1800" b="1" dirty="0">
                <a:highlight>
                  <a:srgbClr val="00FF00"/>
                </a:highlight>
              </a:rPr>
              <a:t> констант</a:t>
            </a:r>
            <a:r>
              <a:rPr lang="ru-RU" sz="1800" dirty="0"/>
              <a:t>.</a:t>
            </a:r>
            <a:endParaRPr lang="uk-UA" sz="1800" dirty="0"/>
          </a:p>
        </p:txBody>
      </p:sp>
      <p:pic>
        <p:nvPicPr>
          <p:cNvPr id="5" name="Рисунок 4">
            <a:extLst>
              <a:ext uri="{FF2B5EF4-FFF2-40B4-BE49-F238E27FC236}">
                <a16:creationId xmlns:a16="http://schemas.microsoft.com/office/drawing/2014/main" id="{73891690-95AB-40B5-8208-90E4C9DB2C0E}"/>
              </a:ext>
            </a:extLst>
          </p:cNvPr>
          <p:cNvPicPr>
            <a:picLocks noChangeAspect="1"/>
          </p:cNvPicPr>
          <p:nvPr/>
        </p:nvPicPr>
        <p:blipFill>
          <a:blip r:embed="rId2"/>
          <a:stretch>
            <a:fillRect/>
          </a:stretch>
        </p:blipFill>
        <p:spPr>
          <a:xfrm>
            <a:off x="972273" y="1409329"/>
            <a:ext cx="4541761" cy="1090802"/>
          </a:xfrm>
          <a:prstGeom prst="rect">
            <a:avLst/>
          </a:prstGeom>
        </p:spPr>
      </p:pic>
    </p:spTree>
    <p:extLst>
      <p:ext uri="{BB962C8B-B14F-4D97-AF65-F5344CB8AC3E}">
        <p14:creationId xmlns:p14="http://schemas.microsoft.com/office/powerpoint/2010/main" val="8942385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dirty="0" err="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string_view</a:t>
            </a:r>
            <a:r>
              <a:rPr lang="ru-RU" sz="1800" dirty="0"/>
              <a:t>, </a:t>
            </a:r>
            <a:r>
              <a:rPr lang="ru-RU" sz="1800" dirty="0" err="1"/>
              <a:t>який</a:t>
            </a:r>
            <a:r>
              <a:rPr lang="ru-RU" sz="1800" dirty="0"/>
              <a:t> є </a:t>
            </a:r>
            <a:r>
              <a:rPr lang="ru-RU" sz="1800" dirty="0" err="1"/>
              <a:t>нововведенням</a:t>
            </a:r>
            <a:r>
              <a:rPr lang="ru-RU" sz="1800" dirty="0"/>
              <a:t> стандарту С++17.</a:t>
            </a:r>
            <a:endParaRPr lang="en-US" sz="1800" dirty="0"/>
          </a:p>
          <a:p>
            <a:pPr marL="540000" indent="360000">
              <a:lnSpc>
                <a:spcPct val="150000"/>
              </a:lnSpc>
              <a:spcBef>
                <a:spcPts val="0"/>
              </a:spcBef>
              <a:buNone/>
            </a:pPr>
            <a:r>
              <a:rPr lang="uk-UA" sz="1800" b="1" dirty="0">
                <a:highlight>
                  <a:srgbClr val="00FF00"/>
                </a:highlight>
              </a:rPr>
              <a:t>Проблеми рядків</a:t>
            </a:r>
            <a:endParaRPr lang="en-US" sz="1800" b="1" dirty="0">
              <a:highlight>
                <a:srgbClr val="00FF00"/>
              </a:highlight>
            </a:endParaRPr>
          </a:p>
          <a:p>
            <a:pPr marL="540000" indent="360000">
              <a:lnSpc>
                <a:spcPct val="150000"/>
              </a:lnSpc>
              <a:spcBef>
                <a:spcPts val="0"/>
              </a:spcBef>
              <a:buNone/>
            </a:pPr>
            <a:r>
              <a:rPr lang="uk-UA" sz="1800" dirty="0"/>
              <a:t>На </a:t>
            </a:r>
            <a:r>
              <a:rPr lang="uk-UA" sz="1800" dirty="0" err="1"/>
              <a:t>уроці</a:t>
            </a:r>
            <a:r>
              <a:rPr lang="uk-UA" sz="1800" dirty="0"/>
              <a:t> про рядки </a:t>
            </a:r>
            <a:r>
              <a:rPr lang="en-US" sz="1800" dirty="0"/>
              <a:t>C-style </a:t>
            </a:r>
            <a:r>
              <a:rPr lang="uk-UA" sz="1800" dirty="0"/>
              <a:t>ми говорили про небезпеки, які виникають при їх використанні. Звичайно, рядки </a:t>
            </a:r>
            <a:r>
              <a:rPr lang="en-US" sz="1800" dirty="0"/>
              <a:t>C-style </a:t>
            </a:r>
            <a:r>
              <a:rPr lang="uk-UA" sz="1800" dirty="0"/>
              <a:t>працюють швидко, але при цьому їх використання не є таким вже й простим і безпечним в порівнянні з </a:t>
            </a:r>
            <a:r>
              <a:rPr lang="en-US" sz="1800" dirty="0">
                <a:solidFill>
                  <a:schemeClr val="accent5">
                    <a:lumMod val="75000"/>
                  </a:schemeClr>
                </a:solidFill>
                <a:latin typeface="Consolas" panose="020B0609020204030204" pitchFamily="49" charset="0"/>
              </a:rPr>
              <a:t>std::string</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Правда, варто відзначити, що і у </a:t>
            </a:r>
            <a:r>
              <a:rPr lang="en-US" sz="1800" dirty="0">
                <a:solidFill>
                  <a:schemeClr val="accent5">
                    <a:lumMod val="75000"/>
                  </a:schemeClr>
                </a:solidFill>
                <a:latin typeface="Consolas" panose="020B0609020204030204" pitchFamily="49" charset="0"/>
              </a:rPr>
              <a:t>std::string </a:t>
            </a:r>
            <a:r>
              <a:rPr lang="uk-UA" sz="1800" dirty="0"/>
              <a:t>є свої недоліки, </a:t>
            </a:r>
            <a:r>
              <a:rPr lang="uk-UA" sz="1800" b="1" dirty="0">
                <a:highlight>
                  <a:srgbClr val="FFFF00"/>
                </a:highlight>
              </a:rPr>
              <a:t>особливо при використанні константних рядків</a:t>
            </a:r>
            <a:r>
              <a:rPr lang="uk-UA" sz="1800" dirty="0"/>
              <a:t>.</a:t>
            </a:r>
          </a:p>
        </p:txBody>
      </p:sp>
      <p:pic>
        <p:nvPicPr>
          <p:cNvPr id="5" name="Рисунок 4">
            <a:extLst>
              <a:ext uri="{FF2B5EF4-FFF2-40B4-BE49-F238E27FC236}">
                <a16:creationId xmlns:a16="http://schemas.microsoft.com/office/drawing/2014/main" id="{B2BF3189-2DA2-493C-8B8C-BEC8A33077D8}"/>
              </a:ext>
            </a:extLst>
          </p:cNvPr>
          <p:cNvPicPr>
            <a:picLocks noChangeAspect="1"/>
          </p:cNvPicPr>
          <p:nvPr/>
        </p:nvPicPr>
        <p:blipFill>
          <a:blip r:embed="rId2"/>
          <a:stretch>
            <a:fillRect/>
          </a:stretch>
        </p:blipFill>
        <p:spPr>
          <a:xfrm>
            <a:off x="3676271" y="3768772"/>
            <a:ext cx="5016316" cy="3089227"/>
          </a:xfrm>
          <a:prstGeom prst="rect">
            <a:avLst/>
          </a:prstGeom>
        </p:spPr>
      </p:pic>
    </p:spTree>
    <p:extLst>
      <p:ext uri="{BB962C8B-B14F-4D97-AF65-F5344CB8AC3E}">
        <p14:creationId xmlns:p14="http://schemas.microsoft.com/office/powerpoint/2010/main" val="10359014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dirty="0" err="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hello </a:t>
            </a:r>
            <a:r>
              <a:rPr lang="en-US" sz="1800" dirty="0" err="1">
                <a:solidFill>
                  <a:schemeClr val="accent5">
                    <a:lumMod val="75000"/>
                  </a:schemeClr>
                </a:solidFill>
                <a:latin typeface="Consolas" panose="020B0609020204030204" pitchFamily="49" charset="0"/>
              </a:rPr>
              <a:t>hello</a:t>
            </a: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hello</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uk-UA" sz="1800" dirty="0"/>
              <a:t>Усередині функції </a:t>
            </a:r>
            <a:r>
              <a:rPr lang="en-US" sz="1800" dirty="0">
                <a:solidFill>
                  <a:schemeClr val="accent5">
                    <a:lumMod val="75000"/>
                  </a:schemeClr>
                </a:solidFill>
                <a:latin typeface="Consolas" panose="020B0609020204030204" pitchFamily="49" charset="0"/>
              </a:rPr>
              <a:t>main() </a:t>
            </a:r>
            <a:r>
              <a:rPr lang="uk-UA" sz="1800" dirty="0"/>
              <a:t>виконується копіювання рядка </a:t>
            </a:r>
            <a:r>
              <a:rPr lang="en-US" sz="1800" dirty="0"/>
              <a:t>hello 3 </a:t>
            </a:r>
            <a:r>
              <a:rPr lang="uk-UA" sz="1800" dirty="0"/>
              <a:t>рази, в результаті чого ми отримуємо </a:t>
            </a:r>
            <a:r>
              <a:rPr lang="uk-UA" sz="1800" dirty="0">
                <a:solidFill>
                  <a:schemeClr val="accent5">
                    <a:lumMod val="75000"/>
                  </a:schemeClr>
                </a:solidFill>
                <a:latin typeface="Consolas" panose="020B0609020204030204" pitchFamily="49" charset="0"/>
              </a:rPr>
              <a:t>4 копії вихідного рядка</a:t>
            </a:r>
            <a:r>
              <a:rPr lang="uk-UA" sz="1800" dirty="0"/>
              <a:t>:</a:t>
            </a:r>
          </a:p>
          <a:p>
            <a:pPr marL="825750" indent="-285750">
              <a:lnSpc>
                <a:spcPct val="150000"/>
              </a:lnSpc>
              <a:spcBef>
                <a:spcPts val="0"/>
              </a:spcBef>
            </a:pPr>
            <a:r>
              <a:rPr lang="uk-UA" sz="1800" dirty="0"/>
              <a:t> </a:t>
            </a:r>
            <a:r>
              <a:rPr lang="uk-UA" sz="1800" b="1" dirty="0"/>
              <a:t>перша копія </a:t>
            </a:r>
            <a:r>
              <a:rPr lang="uk-UA" sz="1800" dirty="0"/>
              <a:t>— це безпосередньо сам рядковий літерал </a:t>
            </a:r>
            <a:r>
              <a:rPr lang="en-US" sz="1800" dirty="0">
                <a:solidFill>
                  <a:schemeClr val="accent5">
                    <a:lumMod val="75000"/>
                  </a:schemeClr>
                </a:solidFill>
                <a:latin typeface="Consolas" panose="020B0609020204030204" pitchFamily="49" charset="0"/>
              </a:rPr>
              <a:t>hello</a:t>
            </a:r>
            <a:r>
              <a:rPr lang="en-US" sz="1800" dirty="0"/>
              <a:t>, </a:t>
            </a:r>
            <a:r>
              <a:rPr lang="uk-UA" sz="1800" dirty="0"/>
              <a:t>який створюється на етапі компіляції і зберігається у бінарному вигляді;</a:t>
            </a:r>
          </a:p>
          <a:p>
            <a:pPr marL="825750" indent="-285750">
              <a:lnSpc>
                <a:spcPct val="150000"/>
              </a:lnSpc>
              <a:spcBef>
                <a:spcPts val="0"/>
              </a:spcBef>
            </a:pPr>
            <a:r>
              <a:rPr lang="uk-UA" sz="1800" dirty="0"/>
              <a:t> ще одна копія створюється </a:t>
            </a:r>
            <a:r>
              <a:rPr lang="uk-UA" sz="1800" b="1" dirty="0"/>
              <a:t>при ініціалізації масиву типу </a:t>
            </a:r>
            <a:r>
              <a:rPr lang="en-US" sz="1800" b="1" dirty="0"/>
              <a:t>char</a:t>
            </a:r>
            <a:r>
              <a:rPr lang="en-US" sz="1800" dirty="0"/>
              <a:t>;</a:t>
            </a:r>
          </a:p>
          <a:p>
            <a:pPr marL="825750" indent="-285750">
              <a:lnSpc>
                <a:spcPct val="150000"/>
              </a:lnSpc>
              <a:spcBef>
                <a:spcPts val="0"/>
              </a:spcBef>
            </a:pPr>
            <a:r>
              <a:rPr lang="en-US" sz="1800" dirty="0"/>
              <a:t> </a:t>
            </a:r>
            <a:r>
              <a:rPr lang="uk-UA" sz="1800" dirty="0"/>
              <a:t>далі йдуть об’єкти </a:t>
            </a:r>
            <a:r>
              <a:rPr lang="en-US" sz="1800" dirty="0">
                <a:solidFill>
                  <a:schemeClr val="accent5">
                    <a:lumMod val="75000"/>
                  </a:schemeClr>
                </a:solidFill>
                <a:latin typeface="Consolas" panose="020B0609020204030204" pitchFamily="49" charset="0"/>
              </a:rPr>
              <a:t>str</a:t>
            </a:r>
            <a:r>
              <a:rPr lang="en-US" sz="1800" dirty="0"/>
              <a:t> </a:t>
            </a:r>
            <a:r>
              <a:rPr lang="uk-UA" sz="1800" dirty="0"/>
              <a:t>і </a:t>
            </a:r>
            <a:r>
              <a:rPr lang="en-US" sz="1800" dirty="0">
                <a:solidFill>
                  <a:schemeClr val="accent5">
                    <a:lumMod val="75000"/>
                  </a:schemeClr>
                </a:solidFill>
                <a:latin typeface="Consolas" panose="020B0609020204030204" pitchFamily="49" charset="0"/>
              </a:rPr>
              <a:t>more</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std::string</a:t>
            </a:r>
            <a:r>
              <a:rPr lang="en-US" sz="1800" dirty="0"/>
              <a:t>, </a:t>
            </a:r>
            <a:r>
              <a:rPr lang="uk-UA" sz="1800" dirty="0"/>
              <a:t>кожен з яких, в свою чергу, створює ще по одній копії рядка.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Через те, що клас </a:t>
            </a:r>
            <a:r>
              <a:rPr lang="en-US" sz="1800" dirty="0">
                <a:solidFill>
                  <a:schemeClr val="accent5">
                    <a:lumMod val="75000"/>
                  </a:schemeClr>
                </a:solidFill>
                <a:latin typeface="Consolas" panose="020B0609020204030204" pitchFamily="49" charset="0"/>
              </a:rPr>
              <a:t>std::string </a:t>
            </a:r>
            <a:r>
              <a:rPr lang="uk-UA" sz="1800" dirty="0"/>
              <a:t>спроектований так, щоб його об’єкти могли бути модифіковані, кожному об’єкту класу </a:t>
            </a:r>
            <a:r>
              <a:rPr lang="en-US" sz="1800" dirty="0">
                <a:solidFill>
                  <a:schemeClr val="accent5">
                    <a:lumMod val="75000"/>
                  </a:schemeClr>
                </a:solidFill>
                <a:latin typeface="Consolas" panose="020B0609020204030204" pitchFamily="49" charset="0"/>
              </a:rPr>
              <a:t>std::string</a:t>
            </a:r>
            <a:r>
              <a:rPr lang="en-US" sz="1800" dirty="0"/>
              <a:t> </a:t>
            </a:r>
            <a:r>
              <a:rPr lang="uk-UA" sz="1800" dirty="0"/>
              <a:t>доводиться зберігати свою власну копію рядка. Завдяки цьому, початковий рядок може бути змінений без впливу на інші об’єкти </a:t>
            </a:r>
            <a:r>
              <a:rPr lang="en-US" sz="1800" dirty="0">
                <a:solidFill>
                  <a:schemeClr val="accent5">
                    <a:lumMod val="75000"/>
                  </a:schemeClr>
                </a:solidFill>
                <a:latin typeface="Consolas" panose="020B0609020204030204" pitchFamily="49" charset="0"/>
              </a:rPr>
              <a:t>std::string</a:t>
            </a:r>
            <a:r>
              <a:rPr lang="en-US" sz="1800" dirty="0"/>
              <a:t>.</a:t>
            </a:r>
          </a:p>
        </p:txBody>
      </p:sp>
    </p:spTree>
    <p:extLst>
      <p:ext uri="{BB962C8B-B14F-4D97-AF65-F5344CB8AC3E}">
        <p14:creationId xmlns:p14="http://schemas.microsoft.com/office/powerpoint/2010/main" val="39802619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Це також справедливо і для константних рядків (</a:t>
            </a:r>
            <a:r>
              <a:rPr lang="en-US" sz="1800" dirty="0">
                <a:solidFill>
                  <a:schemeClr val="accent5">
                    <a:lumMod val="75000"/>
                  </a:schemeClr>
                </a:solidFill>
                <a:latin typeface="Consolas" panose="020B0609020204030204" pitchFamily="49" charset="0"/>
              </a:rPr>
              <a:t>const std::string</a:t>
            </a:r>
            <a:r>
              <a:rPr lang="en-US" sz="1800" dirty="0"/>
              <a:t>), </a:t>
            </a:r>
            <a:r>
              <a:rPr lang="uk-UA" sz="1800" dirty="0"/>
              <a:t>незважаючи на те, що подібні об’єкти не можуть бути змінені.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 якості наступного прикладу візьмемо вікно у вашому будинку і автомобіль, що стоїть на вулиці неподалік. Ви можете подивитися через вікно і побачити машину, але при цьому ви не зможете доторкнутися до неї або пересунути її. </a:t>
            </a:r>
            <a:r>
              <a:rPr lang="uk-UA" sz="1800" b="1" dirty="0">
                <a:highlight>
                  <a:srgbClr val="FFFF00"/>
                </a:highlight>
              </a:rPr>
              <a:t>Ваше вікно лише забезпечує вигляд на автомобіль, який є окремим незалежним об’єктом</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стандарті </a:t>
            </a:r>
            <a:r>
              <a:rPr lang="en-US" sz="1800" dirty="0"/>
              <a:t>C++17 </a:t>
            </a:r>
            <a:r>
              <a:rPr lang="uk-UA" sz="1800" dirty="0"/>
              <a:t>додали ще один спосіб використання рядків — за допомогою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який знаходиться в заголовку </a:t>
            </a:r>
            <a:r>
              <a:rPr lang="en-US" sz="1800" dirty="0" err="1">
                <a:solidFill>
                  <a:schemeClr val="accent5">
                    <a:lumMod val="75000"/>
                  </a:schemeClr>
                </a:solidFill>
                <a:latin typeface="Consolas" panose="020B0609020204030204" pitchFamily="49" charset="0"/>
              </a:rPr>
              <a:t>string_view</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 відміну від об’єктів класу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які </a:t>
            </a:r>
            <a:r>
              <a:rPr lang="uk-UA" sz="1800" b="1" dirty="0">
                <a:highlight>
                  <a:srgbClr val="00FFFF"/>
                </a:highlight>
              </a:rPr>
              <a:t>зберігають свою власну копію рядка</a:t>
            </a:r>
            <a:r>
              <a:rPr lang="uk-UA" sz="1800" dirty="0"/>
              <a:t>, клас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rPr>
              <a:t> </a:t>
            </a:r>
            <a:r>
              <a:rPr lang="uk-UA" sz="1800" b="1" dirty="0">
                <a:highlight>
                  <a:srgbClr val="00FF00"/>
                </a:highlight>
              </a:rPr>
              <a:t>забезпечує представлення </a:t>
            </a:r>
            <a:r>
              <a:rPr lang="uk-UA" sz="1800" dirty="0"/>
              <a:t>(англ. “</a:t>
            </a:r>
            <a:r>
              <a:rPr lang="en-US" sz="1800" dirty="0">
                <a:solidFill>
                  <a:schemeClr val="accent5">
                    <a:lumMod val="75000"/>
                  </a:schemeClr>
                </a:solidFill>
                <a:latin typeface="Consolas" panose="020B0609020204030204" pitchFamily="49" charset="0"/>
              </a:rPr>
              <a:t>view</a:t>
            </a:r>
            <a:r>
              <a:rPr lang="en-US" sz="1800" dirty="0"/>
              <a:t>”) </a:t>
            </a:r>
            <a:r>
              <a:rPr lang="uk-UA" sz="1800" b="1" dirty="0">
                <a:highlight>
                  <a:srgbClr val="00FF00"/>
                </a:highlight>
              </a:rPr>
              <a:t>для заданого рядка</a:t>
            </a:r>
            <a:r>
              <a:rPr lang="uk-UA" sz="1800" dirty="0"/>
              <a:t>, який може бути визначений де-небудь в іншому місці.</a:t>
            </a:r>
          </a:p>
        </p:txBody>
      </p:sp>
    </p:spTree>
    <p:extLst>
      <p:ext uri="{BB962C8B-B14F-4D97-AF65-F5344CB8AC3E}">
        <p14:creationId xmlns:p14="http://schemas.microsoft.com/office/powerpoint/2010/main" val="808628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dirty="0" err="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DE25C6C-370A-47FB-A3CF-6513E893BA52}"/>
              </a:ext>
            </a:extLst>
          </p:cNvPr>
          <p:cNvPicPr>
            <a:picLocks noChangeAspect="1"/>
          </p:cNvPicPr>
          <p:nvPr/>
        </p:nvPicPr>
        <p:blipFill>
          <a:blip r:embed="rId2"/>
          <a:stretch>
            <a:fillRect/>
          </a:stretch>
        </p:blipFill>
        <p:spPr>
          <a:xfrm>
            <a:off x="0" y="1131220"/>
            <a:ext cx="12192000" cy="4248319"/>
          </a:xfrm>
          <a:prstGeom prst="rect">
            <a:avLst/>
          </a:prstGeom>
        </p:spPr>
      </p:pic>
    </p:spTree>
    <p:extLst>
      <p:ext uri="{BB962C8B-B14F-4D97-AF65-F5344CB8AC3E}">
        <p14:creationId xmlns:p14="http://schemas.microsoft.com/office/powerpoint/2010/main" val="11800048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dirty="0" err="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 результаті ми отримаємо такий же результат, як і в попередньому прикладі</a:t>
            </a:r>
            <a:r>
              <a:rPr lang="uk-UA" sz="1800" b="1" dirty="0">
                <a:highlight>
                  <a:srgbClr val="00FF00"/>
                </a:highlight>
              </a:rPr>
              <a:t>, але при цьому у нас не будуть створені зайві копії рядка </a:t>
            </a:r>
            <a:r>
              <a:rPr lang="en-US" sz="1800" b="1" dirty="0">
                <a:highlight>
                  <a:srgbClr val="00FF00"/>
                </a:highlight>
              </a:rPr>
              <a:t>hello</a:t>
            </a:r>
            <a:r>
              <a:rPr lang="en-US" sz="1800" dirty="0"/>
              <a:t>. </a:t>
            </a:r>
            <a:r>
              <a:rPr lang="uk-UA" sz="1800" dirty="0"/>
              <a:t>Коли ми копіюємо об’єкт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то новий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дивитиметься” на той же рядок, на який “дивився” початковий об’єкт. Крім того, клас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не тільки швидкий, але і володіє багатьма функціями, як і клас </a:t>
            </a:r>
            <a:r>
              <a:rPr lang="en-US" sz="1800" dirty="0">
                <a:solidFill>
                  <a:schemeClr val="accent5">
                    <a:lumMod val="75000"/>
                  </a:schemeClr>
                </a:solidFill>
                <a:latin typeface="Consolas" panose="020B0609020204030204" pitchFamily="49" charset="0"/>
              </a:rPr>
              <a:t>std::string</a:t>
            </a:r>
            <a:r>
              <a:rPr lang="en-US" sz="1800" dirty="0"/>
              <a:t>:</a:t>
            </a:r>
            <a:endParaRPr lang="uk-UA" sz="1800" dirty="0"/>
          </a:p>
        </p:txBody>
      </p:sp>
      <p:pic>
        <p:nvPicPr>
          <p:cNvPr id="6" name="Рисунок 5">
            <a:extLst>
              <a:ext uri="{FF2B5EF4-FFF2-40B4-BE49-F238E27FC236}">
                <a16:creationId xmlns:a16="http://schemas.microsoft.com/office/drawing/2014/main" id="{A11B0306-5816-4690-99AB-DD2EF3BD6D2F}"/>
              </a:ext>
            </a:extLst>
          </p:cNvPr>
          <p:cNvPicPr>
            <a:picLocks noChangeAspect="1"/>
          </p:cNvPicPr>
          <p:nvPr/>
        </p:nvPicPr>
        <p:blipFill>
          <a:blip r:embed="rId2"/>
          <a:stretch>
            <a:fillRect/>
          </a:stretch>
        </p:blipFill>
        <p:spPr>
          <a:xfrm>
            <a:off x="3400220" y="2534949"/>
            <a:ext cx="5391559" cy="4323050"/>
          </a:xfrm>
          <a:prstGeom prst="rect">
            <a:avLst/>
          </a:prstGeom>
        </p:spPr>
      </p:pic>
    </p:spTree>
    <p:extLst>
      <p:ext uri="{BB962C8B-B14F-4D97-AF65-F5344CB8AC3E}">
        <p14:creationId xmlns:p14="http://schemas.microsoft.com/office/powerpoint/2010/main" val="21792176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dirty="0" err="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об’єкт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не створює копії рядка, то, змінивши початковий рядок, ми, тим самим, вплинемо і на його представлення у зв’язаному з ним об’єктом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a:t>
            </a:r>
            <a:endParaRPr lang="uk-UA" sz="1800" dirty="0"/>
          </a:p>
        </p:txBody>
      </p:sp>
      <p:pic>
        <p:nvPicPr>
          <p:cNvPr id="5" name="Рисунок 4">
            <a:extLst>
              <a:ext uri="{FF2B5EF4-FFF2-40B4-BE49-F238E27FC236}">
                <a16:creationId xmlns:a16="http://schemas.microsoft.com/office/drawing/2014/main" id="{DCC6C839-9AD3-49D5-BD4C-509C50004EAC}"/>
              </a:ext>
            </a:extLst>
          </p:cNvPr>
          <p:cNvPicPr>
            <a:picLocks noChangeAspect="1"/>
          </p:cNvPicPr>
          <p:nvPr/>
        </p:nvPicPr>
        <p:blipFill>
          <a:blip r:embed="rId2"/>
          <a:stretch>
            <a:fillRect/>
          </a:stretch>
        </p:blipFill>
        <p:spPr>
          <a:xfrm>
            <a:off x="3917369" y="1778240"/>
            <a:ext cx="4357262" cy="5079759"/>
          </a:xfrm>
          <a:prstGeom prst="rect">
            <a:avLst/>
          </a:prstGeom>
        </p:spPr>
      </p:pic>
    </p:spTree>
    <p:extLst>
      <p:ext uri="{BB962C8B-B14F-4D97-AF65-F5344CB8AC3E}">
        <p14:creationId xmlns:p14="http://schemas.microsoft.com/office/powerpoint/2010/main" val="3840399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a:t>
            </a:r>
            <a:r>
              <a:rPr lang="en-US" b="1" dirty="0" err="1"/>
              <a:t>string_view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Змінюючи </a:t>
            </a:r>
            <a:r>
              <a:rPr lang="en-US" sz="1800" dirty="0" err="1">
                <a:solidFill>
                  <a:schemeClr val="accent5">
                    <a:lumMod val="75000"/>
                  </a:schemeClr>
                </a:solidFill>
                <a:latin typeface="Consolas" panose="020B0609020204030204" pitchFamily="49" charset="0"/>
              </a:rPr>
              <a:t>arr</a:t>
            </a:r>
            <a:r>
              <a:rPr lang="en-US" sz="1800" dirty="0"/>
              <a:t>, </a:t>
            </a:r>
            <a:r>
              <a:rPr lang="uk-UA" sz="1800" dirty="0"/>
              <a:t>можна бачити, як змінюється і </a:t>
            </a:r>
            <a:r>
              <a:rPr lang="en-US" sz="1800" dirty="0">
                <a:solidFill>
                  <a:schemeClr val="accent5">
                    <a:lumMod val="75000"/>
                  </a:schemeClr>
                </a:solidFill>
                <a:latin typeface="Consolas" panose="020B0609020204030204" pitchFamily="49" charset="0"/>
              </a:rPr>
              <a:t>str</a:t>
            </a:r>
            <a:r>
              <a:rPr lang="en-US" sz="1800" dirty="0"/>
              <a:t>. </a:t>
            </a:r>
            <a:r>
              <a:rPr lang="uk-UA" sz="1800" dirty="0"/>
              <a:t>Це відбувається через те, що початковий рядок є спільним для цих змінних. Варто відзначити, що при використанні об’єктів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краще уникати модифікування вихідного рядка, поки існують пов’язані з ним об’єкти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інакше це може призвести до плутанини і помилок.</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Порада</a:t>
            </a:r>
            <a:r>
              <a:rPr lang="uk-UA" sz="1800" dirty="0"/>
              <a:t>: Використовуйте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замість рядків </a:t>
            </a:r>
            <a:r>
              <a:rPr lang="en-US" sz="1800" dirty="0">
                <a:solidFill>
                  <a:schemeClr val="accent5">
                    <a:lumMod val="75000"/>
                  </a:schemeClr>
                </a:solidFill>
                <a:latin typeface="Consolas" panose="020B0609020204030204" pitchFamily="49" charset="0"/>
              </a:rPr>
              <a:t>C-style</a:t>
            </a:r>
            <a:r>
              <a:rPr lang="en-US" sz="1800" dirty="0"/>
              <a:t>. </a:t>
            </a:r>
            <a:r>
              <a:rPr lang="uk-UA" sz="1800" b="1" dirty="0">
                <a:highlight>
                  <a:srgbClr val="00FF00"/>
                </a:highlight>
              </a:rPr>
              <a:t>Для рядків, які ви не плануєте в подальшому модифікувати</a:t>
            </a:r>
            <a:r>
              <a:rPr lang="uk-UA" sz="1800" dirty="0"/>
              <a:t>, краще використовувати клас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замість </a:t>
            </a:r>
            <a:r>
              <a:rPr lang="en-US" sz="1800" dirty="0">
                <a:solidFill>
                  <a:schemeClr val="accent5">
                    <a:lumMod val="75000"/>
                  </a:schemeClr>
                </a:solidFill>
                <a:latin typeface="Consolas" panose="020B0609020204030204" pitchFamily="49" charset="0"/>
              </a:rPr>
              <a:t>std::string</a:t>
            </a:r>
            <a:r>
              <a:rPr lang="en-US" sz="1800" dirty="0"/>
              <a:t>.</a:t>
            </a:r>
            <a:endParaRPr lang="uk-UA" sz="1800" dirty="0"/>
          </a:p>
        </p:txBody>
      </p:sp>
    </p:spTree>
    <p:extLst>
      <p:ext uri="{BB962C8B-B14F-4D97-AF65-F5344CB8AC3E}">
        <p14:creationId xmlns:p14="http://schemas.microsoft.com/office/powerpoint/2010/main" val="2264802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U+ </a:t>
            </a:r>
            <a:r>
              <a:rPr lang="uk-UA" sz="1800" dirty="0"/>
              <a:t>вказує на те, що це стандарт </a:t>
            </a:r>
            <a:r>
              <a:rPr lang="en-US" sz="1800" dirty="0"/>
              <a:t>Unicode, </a:t>
            </a:r>
            <a:r>
              <a:rPr lang="uk-UA" sz="1800" dirty="0"/>
              <a:t>а </a:t>
            </a:r>
            <a:r>
              <a:rPr lang="uk-UA" sz="1800" b="1" dirty="0">
                <a:highlight>
                  <a:srgbClr val="00FFFF"/>
                </a:highlight>
              </a:rPr>
              <a:t>номер</a:t>
            </a:r>
            <a:r>
              <a:rPr lang="uk-UA" sz="1800" dirty="0"/>
              <a:t> - число до якого переведено двійковий код для цього символу. В </a:t>
            </a:r>
            <a:r>
              <a:rPr lang="uk-UA" sz="1800" dirty="0" err="1"/>
              <a:t>Юнікоді</a:t>
            </a:r>
            <a:r>
              <a:rPr lang="uk-UA" sz="1800" dirty="0"/>
              <a:t> використовується </a:t>
            </a:r>
            <a:r>
              <a:rPr lang="uk-UA" sz="1800" b="1" dirty="0" err="1">
                <a:highlight>
                  <a:srgbClr val="00FF00"/>
                </a:highlight>
              </a:rPr>
              <a:t>шістнадцяткова</a:t>
            </a:r>
            <a:r>
              <a:rPr lang="uk-UA" sz="1800" b="1" dirty="0">
                <a:highlight>
                  <a:srgbClr val="00FF00"/>
                </a:highlight>
              </a:rPr>
              <a:t> система</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highlight>
                  <a:srgbClr val="FFFF00"/>
                </a:highlight>
              </a:rPr>
              <a:t>Якщо до </a:t>
            </a:r>
            <a:r>
              <a:rPr lang="en-US" sz="1800" dirty="0">
                <a:highlight>
                  <a:srgbClr val="FFFF00"/>
                </a:highlight>
              </a:rPr>
              <a:t>Unicode </a:t>
            </a:r>
            <a:r>
              <a:rPr lang="uk-UA" sz="1800" dirty="0">
                <a:highlight>
                  <a:srgbClr val="FFFF00"/>
                </a:highlight>
              </a:rPr>
              <a:t>кожному символу відповідав код довжиною в </a:t>
            </a:r>
            <a:r>
              <a:rPr lang="uk-UA" sz="1800" b="1" dirty="0">
                <a:highlight>
                  <a:srgbClr val="FFFF00"/>
                </a:highlight>
              </a:rPr>
              <a:t>один байт</a:t>
            </a:r>
            <a:r>
              <a:rPr lang="uk-UA" sz="1800" dirty="0">
                <a:highlight>
                  <a:srgbClr val="FFFF00"/>
                </a:highlight>
              </a:rPr>
              <a:t>, то в </a:t>
            </a:r>
            <a:r>
              <a:rPr lang="en-US" sz="1800" dirty="0">
                <a:highlight>
                  <a:srgbClr val="FFFF00"/>
                </a:highlight>
              </a:rPr>
              <a:t>Unicode </a:t>
            </a:r>
            <a:r>
              <a:rPr lang="uk-UA" sz="1800" dirty="0">
                <a:highlight>
                  <a:srgbClr val="FFFF00"/>
                </a:highlight>
              </a:rPr>
              <a:t>символ може бути закодований </a:t>
            </a:r>
            <a:r>
              <a:rPr lang="uk-UA" sz="1800" b="1" dirty="0">
                <a:highlight>
                  <a:srgbClr val="FFFF00"/>
                </a:highlight>
              </a:rPr>
              <a:t>різною кількістю байтів</a:t>
            </a:r>
            <a:r>
              <a:rPr lang="uk-UA" sz="1800" dirty="0"/>
              <a:t>. Для вирішення цих питань були створені </a:t>
            </a:r>
            <a:r>
              <a:rPr lang="en-US" sz="1800" b="1" dirty="0">
                <a:highlight>
                  <a:srgbClr val="00FF00"/>
                </a:highlight>
              </a:rPr>
              <a:t>Unicode-</a:t>
            </a:r>
            <a:r>
              <a:rPr lang="uk-UA" sz="1800" b="1" dirty="0">
                <a:highlight>
                  <a:srgbClr val="00FF00"/>
                </a:highlight>
              </a:rPr>
              <a:t>кодування</a:t>
            </a:r>
            <a:r>
              <a:rPr lang="uk-UA" sz="1800" dirty="0"/>
              <a:t> (</a:t>
            </a:r>
            <a:r>
              <a:rPr lang="uk-UA" sz="1800" b="1" dirty="0">
                <a:highlight>
                  <a:srgbClr val="00FF00"/>
                </a:highlight>
              </a:rPr>
              <a:t>формати перетворення </a:t>
            </a:r>
            <a:r>
              <a:rPr lang="en-US" sz="1800" b="1" dirty="0">
                <a:highlight>
                  <a:srgbClr val="00FF00"/>
                </a:highlight>
              </a:rPr>
              <a:t>Unicode</a:t>
            </a:r>
            <a:r>
              <a:rPr lang="en-US" sz="1800" dirty="0"/>
              <a:t>), </a:t>
            </a:r>
            <a:r>
              <a:rPr lang="uk-UA" sz="1800" dirty="0"/>
              <a:t>наприклад, </a:t>
            </a:r>
            <a:r>
              <a:rPr lang="en-US" sz="1800" b="1" dirty="0">
                <a:highlight>
                  <a:srgbClr val="00FF00"/>
                </a:highlight>
              </a:rPr>
              <a:t>UTF-8</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Одним із основних принципів у філософії </a:t>
            </a:r>
            <a:r>
              <a:rPr lang="en-US" sz="1800" dirty="0"/>
              <a:t>Unicode </a:t>
            </a:r>
            <a:r>
              <a:rPr lang="uk-UA" sz="1800" dirty="0"/>
              <a:t>є </a:t>
            </a:r>
            <a:r>
              <a:rPr lang="uk-UA" sz="1800" b="1" dirty="0">
                <a:highlight>
                  <a:srgbClr val="00FFFF"/>
                </a:highlight>
              </a:rPr>
              <a:t>чітке розмежування між символами, їх представленням у пам'яті комп'ютера та зовнішнім відображенням на пристрої виведення</a:t>
            </a:r>
            <a:r>
              <a:rPr lang="uk-UA" sz="1800" dirty="0"/>
              <a:t>.</a:t>
            </a:r>
          </a:p>
        </p:txBody>
      </p:sp>
    </p:spTree>
    <p:extLst>
      <p:ext uri="{BB962C8B-B14F-4D97-AF65-F5344CB8AC3E}">
        <p14:creationId xmlns:p14="http://schemas.microsoft.com/office/powerpoint/2010/main" val="28762034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які модифікують представлення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Повернемося до нашої аналогії з вікном, тільки тепер розглянемо вікно з фіранками. Ми можемо закрити частину вікна лівою чи правою фіранкою, тим самим зменшивши те, що можна побачити крізь вікно. Зауважте, що ми не змінюємо об’єкти, що знаходяться зовні вікна, змінюється лише сектор спостереження з вікна.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Аналогічно і з класом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b="1" dirty="0">
                <a:highlight>
                  <a:srgbClr val="00FF00"/>
                </a:highlight>
              </a:rPr>
              <a:t>в ньому містяться функції, що дозволяють нам управляти представленням рядка</a:t>
            </a:r>
            <a:r>
              <a:rPr lang="uk-UA" sz="1800" dirty="0"/>
              <a:t>. Завдяки цьому ми можемо змінювати представлення рядка без зміни початкового рядка.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цього використовуються наступні функції:</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remove_prefix</a:t>
            </a:r>
            <a:r>
              <a:rPr lang="en-US" sz="1800" dirty="0">
                <a:solidFill>
                  <a:schemeClr val="accent5">
                    <a:lumMod val="75000"/>
                  </a:schemeClr>
                </a:solidFill>
                <a:latin typeface="Consolas" panose="020B0609020204030204" pitchFamily="49" charset="0"/>
              </a:rPr>
              <a:t>() </a:t>
            </a:r>
            <a:r>
              <a:rPr lang="en-US" sz="1800" dirty="0"/>
              <a:t>— </a:t>
            </a:r>
            <a:r>
              <a:rPr lang="uk-UA" sz="1800" dirty="0"/>
              <a:t>видаляє символи з лівої частини представлення;</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remove_suffix</a:t>
            </a:r>
            <a:r>
              <a:rPr lang="en-US" sz="1800" dirty="0">
                <a:solidFill>
                  <a:schemeClr val="accent5">
                    <a:lumMod val="75000"/>
                  </a:schemeClr>
                </a:solidFill>
                <a:latin typeface="Consolas" panose="020B0609020204030204" pitchFamily="49" charset="0"/>
              </a:rPr>
              <a:t>() </a:t>
            </a:r>
            <a:r>
              <a:rPr lang="en-US" sz="1800" dirty="0"/>
              <a:t>— </a:t>
            </a:r>
            <a:r>
              <a:rPr lang="uk-UA" sz="1800" dirty="0"/>
              <a:t>видаляє символи з правої частини представлення.</a:t>
            </a:r>
          </a:p>
        </p:txBody>
      </p:sp>
    </p:spTree>
    <p:extLst>
      <p:ext uri="{BB962C8B-B14F-4D97-AF65-F5344CB8AC3E}">
        <p14:creationId xmlns:p14="http://schemas.microsoft.com/office/powerpoint/2010/main" val="31010070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які модифікують представлення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1B6BE0D-5245-44F2-9454-2532F7B3E536}"/>
              </a:ext>
            </a:extLst>
          </p:cNvPr>
          <p:cNvPicPr>
            <a:picLocks noChangeAspect="1"/>
          </p:cNvPicPr>
          <p:nvPr/>
        </p:nvPicPr>
        <p:blipFill>
          <a:blip r:embed="rId2"/>
          <a:stretch>
            <a:fillRect/>
          </a:stretch>
        </p:blipFill>
        <p:spPr>
          <a:xfrm>
            <a:off x="4038598" y="916444"/>
            <a:ext cx="4114803" cy="5941555"/>
          </a:xfrm>
          <a:prstGeom prst="rect">
            <a:avLst/>
          </a:prstGeom>
        </p:spPr>
      </p:pic>
      <p:pic>
        <p:nvPicPr>
          <p:cNvPr id="7" name="Рисунок 6">
            <a:extLst>
              <a:ext uri="{FF2B5EF4-FFF2-40B4-BE49-F238E27FC236}">
                <a16:creationId xmlns:a16="http://schemas.microsoft.com/office/drawing/2014/main" id="{4F7E7459-9216-4FB6-9238-6DF1DE219799}"/>
              </a:ext>
            </a:extLst>
          </p:cNvPr>
          <p:cNvPicPr>
            <a:picLocks noChangeAspect="1"/>
          </p:cNvPicPr>
          <p:nvPr/>
        </p:nvPicPr>
        <p:blipFill>
          <a:blip r:embed="rId3"/>
          <a:stretch>
            <a:fillRect/>
          </a:stretch>
        </p:blipFill>
        <p:spPr>
          <a:xfrm>
            <a:off x="9238413" y="3238478"/>
            <a:ext cx="1052257" cy="1238734"/>
          </a:xfrm>
          <a:prstGeom prst="rect">
            <a:avLst/>
          </a:prstGeom>
        </p:spPr>
      </p:pic>
    </p:spTree>
    <p:extLst>
      <p:ext uri="{BB962C8B-B14F-4D97-AF65-F5344CB8AC3E}">
        <p14:creationId xmlns:p14="http://schemas.microsoft.com/office/powerpoint/2010/main" val="3141234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які модифікують представлення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відміну від справжніх фіранок, за допомогою яких ми можемо частково (або повністю) закрити вікна, об’єкти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b="1" dirty="0">
                <a:highlight>
                  <a:srgbClr val="FFFF00"/>
                </a:highlight>
              </a:rPr>
              <a:t>не можна “відкрити знову”</a:t>
            </a:r>
            <a:r>
              <a:rPr lang="uk-UA" sz="1800" dirty="0"/>
              <a:t>. </a:t>
            </a:r>
            <a:r>
              <a:rPr lang="uk-UA" sz="1800" b="1" dirty="0">
                <a:highlight>
                  <a:srgbClr val="00FF00"/>
                </a:highlight>
              </a:rPr>
              <a:t>Змінивши один раз область видимості, ви вже не зможете повернутися до первинних значень</a:t>
            </a:r>
            <a:r>
              <a:rPr lang="uk-UA" sz="1800" dirty="0"/>
              <a:t> (варто відзначити, що є рішення, які дозволяють вирішити дану проблему, але розглядати ми їх не будемо).</a:t>
            </a:r>
          </a:p>
        </p:txBody>
      </p:sp>
    </p:spTree>
    <p:extLst>
      <p:ext uri="{BB962C8B-B14F-4D97-AF65-F5344CB8AC3E}">
        <p14:creationId xmlns:p14="http://schemas.microsoft.com/office/powerpoint/2010/main" val="34071805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std::</a:t>
            </a:r>
            <a:r>
              <a:rPr lang="en-US" b="1" dirty="0" err="1"/>
              <a:t>string_view</a:t>
            </a:r>
            <a:r>
              <a:rPr lang="en-US" b="1" dirty="0"/>
              <a:t> </a:t>
            </a:r>
            <a:r>
              <a:rPr lang="uk-UA" b="1" dirty="0"/>
              <a:t>і звичайні рядки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відміну від рядків </a:t>
            </a:r>
            <a:r>
              <a:rPr lang="en-US" sz="1800" dirty="0"/>
              <a:t>C-style, </a:t>
            </a:r>
            <a:r>
              <a:rPr lang="uk-UA" sz="1800" dirty="0"/>
              <a:t>об’єкти класів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не використовують нульовий символ (нуль-термінатор) в якості мітки для позначення кінця рядку. </a:t>
            </a:r>
            <a:r>
              <a:rPr lang="uk-UA" sz="1800" b="1" dirty="0">
                <a:highlight>
                  <a:srgbClr val="00FF00"/>
                </a:highlight>
              </a:rPr>
              <a:t>Дані об’єкти знають, де закінчується рядок, тому що відстежують його довжину</a:t>
            </a:r>
            <a:r>
              <a:rPr lang="uk-UA" sz="1800" dirty="0"/>
              <a:t>:</a:t>
            </a:r>
          </a:p>
        </p:txBody>
      </p:sp>
      <p:pic>
        <p:nvPicPr>
          <p:cNvPr id="5" name="Рисунок 4">
            <a:extLst>
              <a:ext uri="{FF2B5EF4-FFF2-40B4-BE49-F238E27FC236}">
                <a16:creationId xmlns:a16="http://schemas.microsoft.com/office/drawing/2014/main" id="{C3D697A8-0FCA-45D9-AB62-15DD42FF025A}"/>
              </a:ext>
            </a:extLst>
          </p:cNvPr>
          <p:cNvPicPr>
            <a:picLocks noChangeAspect="1"/>
          </p:cNvPicPr>
          <p:nvPr/>
        </p:nvPicPr>
        <p:blipFill>
          <a:blip r:embed="rId2"/>
          <a:stretch>
            <a:fillRect/>
          </a:stretch>
        </p:blipFill>
        <p:spPr>
          <a:xfrm>
            <a:off x="1130460" y="2203237"/>
            <a:ext cx="10096983" cy="4654762"/>
          </a:xfrm>
          <a:prstGeom prst="rect">
            <a:avLst/>
          </a:prstGeom>
        </p:spPr>
      </p:pic>
      <p:pic>
        <p:nvPicPr>
          <p:cNvPr id="7" name="Рисунок 6">
            <a:extLst>
              <a:ext uri="{FF2B5EF4-FFF2-40B4-BE49-F238E27FC236}">
                <a16:creationId xmlns:a16="http://schemas.microsoft.com/office/drawing/2014/main" id="{79735FCB-597F-4F7D-BC6F-CD638403F3F8}"/>
              </a:ext>
            </a:extLst>
          </p:cNvPr>
          <p:cNvPicPr>
            <a:picLocks noChangeAspect="1"/>
          </p:cNvPicPr>
          <p:nvPr/>
        </p:nvPicPr>
        <p:blipFill>
          <a:blip r:embed="rId3"/>
          <a:stretch>
            <a:fillRect/>
          </a:stretch>
        </p:blipFill>
        <p:spPr>
          <a:xfrm>
            <a:off x="10539096" y="6000308"/>
            <a:ext cx="1101936" cy="506295"/>
          </a:xfrm>
          <a:prstGeom prst="rect">
            <a:avLst/>
          </a:prstGeom>
        </p:spPr>
      </p:pic>
    </p:spTree>
    <p:extLst>
      <p:ext uri="{BB962C8B-B14F-4D97-AF65-F5344CB8AC3E}">
        <p14:creationId xmlns:p14="http://schemas.microsoft.com/office/powerpoint/2010/main" val="7472796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Проблеми володінням і доступу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є всього лише представленням рядка, </a:t>
            </a:r>
            <a:r>
              <a:rPr lang="uk-UA" sz="1800" b="1" dirty="0">
                <a:highlight>
                  <a:srgbClr val="00FF00"/>
                </a:highlight>
              </a:rPr>
              <a:t>його час життя не залежить від часу життя рядка, якого він представляє</a:t>
            </a:r>
            <a:r>
              <a:rPr lang="uk-UA" sz="1800" dirty="0"/>
              <a:t>. Якщо рядок, який відображується, вийде за межі області видимості, то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більше не зможе його відображати і при спробі доступу до нього ми отримаємо невизначені результати:</a:t>
            </a:r>
          </a:p>
        </p:txBody>
      </p:sp>
    </p:spTree>
    <p:extLst>
      <p:ext uri="{BB962C8B-B14F-4D97-AF65-F5344CB8AC3E}">
        <p14:creationId xmlns:p14="http://schemas.microsoft.com/office/powerpoint/2010/main" val="42285769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65194D2-F8AF-42CF-8E98-E11F40FC0596}"/>
              </a:ext>
            </a:extLst>
          </p:cNvPr>
          <p:cNvPicPr>
            <a:picLocks noChangeAspect="1"/>
          </p:cNvPicPr>
          <p:nvPr/>
        </p:nvPicPr>
        <p:blipFill>
          <a:blip r:embed="rId2"/>
          <a:stretch>
            <a:fillRect/>
          </a:stretch>
        </p:blipFill>
        <p:spPr>
          <a:xfrm>
            <a:off x="1108632" y="-1"/>
            <a:ext cx="7891292" cy="6858000"/>
          </a:xfrm>
          <a:prstGeom prst="rect">
            <a:avLst/>
          </a:prstGeom>
        </p:spPr>
      </p:pic>
      <p:pic>
        <p:nvPicPr>
          <p:cNvPr id="7" name="Рисунок 6">
            <a:extLst>
              <a:ext uri="{FF2B5EF4-FFF2-40B4-BE49-F238E27FC236}">
                <a16:creationId xmlns:a16="http://schemas.microsoft.com/office/drawing/2014/main" id="{3BDC8D5A-765F-4B97-B8CA-DAF73529CF2F}"/>
              </a:ext>
            </a:extLst>
          </p:cNvPr>
          <p:cNvPicPr>
            <a:picLocks noChangeAspect="1"/>
          </p:cNvPicPr>
          <p:nvPr/>
        </p:nvPicPr>
        <p:blipFill>
          <a:blip r:embed="rId3"/>
          <a:stretch>
            <a:fillRect/>
          </a:stretch>
        </p:blipFill>
        <p:spPr>
          <a:xfrm>
            <a:off x="9619535" y="2752629"/>
            <a:ext cx="2467319" cy="1352739"/>
          </a:xfrm>
          <a:prstGeom prst="rect">
            <a:avLst/>
          </a:prstGeom>
        </p:spPr>
      </p:pic>
    </p:spTree>
    <p:extLst>
      <p:ext uri="{BB962C8B-B14F-4D97-AF65-F5344CB8AC3E}">
        <p14:creationId xmlns:p14="http://schemas.microsoft.com/office/powerpoint/2010/main" val="4240026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Проблеми володінням і доступу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ми оголосили змінну </a:t>
            </a:r>
            <a:r>
              <a:rPr lang="en-US" sz="1800" dirty="0">
                <a:solidFill>
                  <a:schemeClr val="accent5">
                    <a:lumMod val="75000"/>
                  </a:schemeClr>
                </a:solidFill>
                <a:latin typeface="Consolas" panose="020B0609020204030204" pitchFamily="49" charset="0"/>
              </a:rPr>
              <a:t>str</a:t>
            </a:r>
            <a:r>
              <a:rPr lang="en-US" sz="1800" dirty="0"/>
              <a:t> </a:t>
            </a:r>
            <a:r>
              <a:rPr lang="uk-UA" sz="1800" dirty="0"/>
              <a:t>і за допомогою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solidFill>
                  <a:schemeClr val="accent5">
                    <a:lumMod val="75000"/>
                  </a:schemeClr>
                </a:solidFill>
                <a:latin typeface="Consolas" panose="020B0609020204030204" pitchFamily="49" charset="0"/>
              </a:rPr>
              <a:t> </a:t>
            </a:r>
            <a:r>
              <a:rPr lang="uk-UA" sz="1800" dirty="0"/>
              <a:t>присвоїли їй певне значення, то ця змінна створила всередині себе рядок, розмістивши його в динамічній області пам’яті. Після того, як змінна </a:t>
            </a:r>
            <a:r>
              <a:rPr lang="en-US" sz="1800" dirty="0"/>
              <a:t>str </a:t>
            </a:r>
            <a:r>
              <a:rPr lang="uk-UA" sz="1800" dirty="0"/>
              <a:t>вийшла за межі області видимості в кінці функції </a:t>
            </a:r>
            <a:r>
              <a:rPr lang="en-US" sz="1800" dirty="0" err="1">
                <a:solidFill>
                  <a:schemeClr val="accent5">
                    <a:lumMod val="75000"/>
                  </a:schemeClr>
                </a:solidFill>
                <a:latin typeface="Consolas" panose="020B0609020204030204" pitchFamily="49" charset="0"/>
              </a:rPr>
              <a:t>askForName</a:t>
            </a:r>
            <a:r>
              <a:rPr lang="en-US" sz="1800" dirty="0">
                <a:solidFill>
                  <a:schemeClr val="accent5">
                    <a:lumMod val="75000"/>
                  </a:schemeClr>
                </a:solidFill>
                <a:latin typeface="Consolas" panose="020B0609020204030204" pitchFamily="49" charset="0"/>
              </a:rPr>
              <a:t>()</a:t>
            </a:r>
            <a:r>
              <a:rPr lang="en-US" sz="1800" dirty="0"/>
              <a:t>, </a:t>
            </a:r>
            <a:r>
              <a:rPr lang="uk-UA" sz="1800" dirty="0"/>
              <a:t>внутрішній рядок припинив своє існування. При цьому об’єкт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не знає, що рядка більше не існує, і дозволяє нам до нього звернутися. Спроба доступу до такого рядка через його представлення в функції </a:t>
            </a:r>
            <a:r>
              <a:rPr lang="en-US" sz="1800" dirty="0">
                <a:solidFill>
                  <a:schemeClr val="accent5">
                    <a:lumMod val="75000"/>
                  </a:schemeClr>
                </a:solidFill>
                <a:latin typeface="Consolas" panose="020B0609020204030204" pitchFamily="49" charset="0"/>
              </a:rPr>
              <a:t>main() </a:t>
            </a:r>
            <a:r>
              <a:rPr lang="uk-UA" sz="1800" dirty="0"/>
              <a:t>призводить до невизначеної поведінки, в результаті чого ми отримуємо </a:t>
            </a:r>
            <a:r>
              <a:rPr lang="uk-UA" sz="1800" dirty="0" err="1"/>
              <a:t>кракозябри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Така ж ситуація може відбутися і тоді, коли ми створюємо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з об’єкту </a:t>
            </a:r>
            <a:r>
              <a:rPr lang="en-US" sz="1800" dirty="0">
                <a:solidFill>
                  <a:schemeClr val="accent5">
                    <a:lumMod val="75000"/>
                  </a:schemeClr>
                </a:solidFill>
                <a:latin typeface="Consolas" panose="020B0609020204030204" pitchFamily="49" charset="0"/>
              </a:rPr>
              <a:t>std::string</a:t>
            </a:r>
            <a:r>
              <a:rPr lang="en-US" sz="1800" dirty="0"/>
              <a:t>, </a:t>
            </a:r>
            <a:r>
              <a:rPr lang="uk-UA" sz="1800" dirty="0"/>
              <a:t>а потім модифікуємо початковий об’єкт </a:t>
            </a:r>
            <a:r>
              <a:rPr lang="en-US" sz="1800" dirty="0">
                <a:solidFill>
                  <a:schemeClr val="accent5">
                    <a:lumMod val="75000"/>
                  </a:schemeClr>
                </a:solidFill>
                <a:latin typeface="Consolas" panose="020B0609020204030204" pitchFamily="49" charset="0"/>
              </a:rPr>
              <a:t>std::string</a:t>
            </a:r>
            <a:r>
              <a:rPr lang="en-US" sz="1800" dirty="0"/>
              <a:t>. </a:t>
            </a:r>
            <a:r>
              <a:rPr lang="uk-UA" sz="1800" dirty="0"/>
              <a:t>Модифікація об’єкту </a:t>
            </a:r>
            <a:r>
              <a:rPr lang="en-US" sz="1800" dirty="0">
                <a:solidFill>
                  <a:schemeClr val="accent5">
                    <a:lumMod val="75000"/>
                  </a:schemeClr>
                </a:solidFill>
                <a:latin typeface="Consolas" panose="020B0609020204030204" pitchFamily="49" charset="0"/>
              </a:rPr>
              <a:t>std::string </a:t>
            </a:r>
            <a:r>
              <a:rPr lang="uk-UA" sz="1800" dirty="0"/>
              <a:t>може призвести до створення в іншому місці нового внутрішнього рядка і подальшого знищення старого рядка. При цьому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продовжить “дивитися” в те місце, де був старий рядок, але його вже там не буде.</a:t>
            </a:r>
          </a:p>
        </p:txBody>
      </p:sp>
    </p:spTree>
    <p:extLst>
      <p:ext uri="{BB962C8B-B14F-4D97-AF65-F5344CB8AC3E}">
        <p14:creationId xmlns:p14="http://schemas.microsoft.com/office/powerpoint/2010/main" val="10503843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Попередження</a:t>
            </a:r>
            <a:r>
              <a:rPr lang="uk-UA" sz="1800" dirty="0"/>
              <a:t>: Слідкуйте за тим, щоб початковий рядок, на який посилається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не виходив за межі області видимості і не змінювався до тих пір, поки використовується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який на нього посилається.</a:t>
            </a:r>
          </a:p>
        </p:txBody>
      </p:sp>
    </p:spTree>
    <p:extLst>
      <p:ext uri="{BB962C8B-B14F-4D97-AF65-F5344CB8AC3E}">
        <p14:creationId xmlns:p14="http://schemas.microsoft.com/office/powerpoint/2010/main" val="26563910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Конвертація </a:t>
            </a:r>
            <a:r>
              <a:rPr lang="en-US" b="1" dirty="0"/>
              <a:t>std::</a:t>
            </a:r>
            <a:r>
              <a:rPr lang="en-US" b="1" dirty="0" err="1"/>
              <a:t>string_view</a:t>
            </a:r>
            <a:r>
              <a:rPr lang="en-US" b="1" dirty="0"/>
              <a:t> </a:t>
            </a:r>
            <a:r>
              <a:rPr lang="uk-UA" b="1" dirty="0"/>
              <a:t>в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Об’єкти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b="1" dirty="0">
                <a:highlight>
                  <a:srgbClr val="FFFF00"/>
                </a:highlight>
              </a:rPr>
              <a:t>НЕ конвертуються неявно в об’єкти класу</a:t>
            </a:r>
            <a:r>
              <a:rPr lang="uk-UA" sz="1800" dirty="0"/>
              <a:t> </a:t>
            </a:r>
            <a:r>
              <a:rPr lang="en-US" sz="1800" dirty="0">
                <a:solidFill>
                  <a:schemeClr val="accent5">
                    <a:lumMod val="75000"/>
                  </a:schemeClr>
                </a:solidFill>
                <a:latin typeface="Consolas" panose="020B0609020204030204" pitchFamily="49" charset="0"/>
              </a:rPr>
              <a:t>std::string</a:t>
            </a:r>
            <a:r>
              <a:rPr lang="en-US" sz="1800" dirty="0"/>
              <a:t>, </a:t>
            </a:r>
            <a:r>
              <a:rPr lang="uk-UA" sz="1800" dirty="0"/>
              <a:t>але </a:t>
            </a:r>
            <a:r>
              <a:rPr lang="uk-UA" sz="1800" b="1" dirty="0">
                <a:highlight>
                  <a:srgbClr val="00FF00"/>
                </a:highlight>
              </a:rPr>
              <a:t>конвертуються при явній конвертації</a:t>
            </a:r>
            <a:r>
              <a:rPr lang="uk-UA" sz="1800" dirty="0"/>
              <a:t>:</a:t>
            </a:r>
          </a:p>
        </p:txBody>
      </p:sp>
      <p:pic>
        <p:nvPicPr>
          <p:cNvPr id="5" name="Рисунок 4">
            <a:extLst>
              <a:ext uri="{FF2B5EF4-FFF2-40B4-BE49-F238E27FC236}">
                <a16:creationId xmlns:a16="http://schemas.microsoft.com/office/drawing/2014/main" id="{7300DB7B-9EF7-49C4-ABB9-9C6661D1931D}"/>
              </a:ext>
            </a:extLst>
          </p:cNvPr>
          <p:cNvPicPr>
            <a:picLocks noChangeAspect="1"/>
          </p:cNvPicPr>
          <p:nvPr/>
        </p:nvPicPr>
        <p:blipFill>
          <a:blip r:embed="rId2"/>
          <a:stretch>
            <a:fillRect/>
          </a:stretch>
        </p:blipFill>
        <p:spPr>
          <a:xfrm>
            <a:off x="3457746" y="1840341"/>
            <a:ext cx="5276506" cy="5017658"/>
          </a:xfrm>
          <a:prstGeom prst="rect">
            <a:avLst/>
          </a:prstGeom>
        </p:spPr>
      </p:pic>
      <p:pic>
        <p:nvPicPr>
          <p:cNvPr id="7" name="Рисунок 6">
            <a:extLst>
              <a:ext uri="{FF2B5EF4-FFF2-40B4-BE49-F238E27FC236}">
                <a16:creationId xmlns:a16="http://schemas.microsoft.com/office/drawing/2014/main" id="{6154880F-AC0C-4794-8D5D-4F28AD25D8D6}"/>
              </a:ext>
            </a:extLst>
          </p:cNvPr>
          <p:cNvPicPr>
            <a:picLocks noChangeAspect="1"/>
          </p:cNvPicPr>
          <p:nvPr/>
        </p:nvPicPr>
        <p:blipFill>
          <a:blip r:embed="rId3"/>
          <a:stretch>
            <a:fillRect/>
          </a:stretch>
        </p:blipFill>
        <p:spPr>
          <a:xfrm>
            <a:off x="9944401" y="3797511"/>
            <a:ext cx="1037448" cy="1103317"/>
          </a:xfrm>
          <a:prstGeom prst="rect">
            <a:avLst/>
          </a:prstGeom>
        </p:spPr>
      </p:pic>
    </p:spTree>
    <p:extLst>
      <p:ext uri="{BB962C8B-B14F-4D97-AF65-F5344CB8AC3E}">
        <p14:creationId xmlns:p14="http://schemas.microsoft.com/office/powerpoint/2010/main" val="25685310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Конвертація </a:t>
            </a:r>
            <a:r>
              <a:rPr lang="en-US" sz="3600" b="1" dirty="0"/>
              <a:t>std::</a:t>
            </a:r>
            <a:r>
              <a:rPr lang="en-US" sz="3600" b="1" dirty="0" err="1"/>
              <a:t>string_view</a:t>
            </a:r>
            <a:r>
              <a:rPr lang="en-US" sz="3600" b="1" dirty="0"/>
              <a:t> </a:t>
            </a:r>
            <a:r>
              <a:rPr lang="uk-UA" sz="3600" b="1" dirty="0"/>
              <a:t>в рядок </a:t>
            </a:r>
            <a:r>
              <a:rPr lang="en-US" sz="3600" b="1" dirty="0"/>
              <a:t>C-style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Деякі старі функції (такі як </a:t>
            </a:r>
            <a:r>
              <a:rPr lang="en-US" sz="1800" dirty="0" err="1">
                <a:solidFill>
                  <a:schemeClr val="accent5">
                    <a:lumMod val="75000"/>
                  </a:schemeClr>
                </a:solidFill>
                <a:latin typeface="Consolas" panose="020B0609020204030204" pitchFamily="49" charset="0"/>
              </a:rPr>
              <a:t>strlen</a:t>
            </a:r>
            <a:r>
              <a:rPr lang="en-US" sz="1800" dirty="0">
                <a:solidFill>
                  <a:schemeClr val="accent5">
                    <a:lumMod val="75000"/>
                  </a:schemeClr>
                </a:solidFill>
                <a:latin typeface="Consolas" panose="020B0609020204030204" pitchFamily="49" charset="0"/>
              </a:rPr>
              <a:t>()</a:t>
            </a:r>
            <a:r>
              <a:rPr lang="en-US" sz="1800" dirty="0"/>
              <a:t>) </a:t>
            </a:r>
            <a:r>
              <a:rPr lang="uk-UA" sz="1800" dirty="0"/>
              <a:t>працюють тільки з рядками </a:t>
            </a:r>
            <a:r>
              <a:rPr lang="en-US" sz="1800" dirty="0"/>
              <a:t>C-style. </a:t>
            </a:r>
            <a:r>
              <a:rPr lang="uk-UA" sz="1800" dirty="0"/>
              <a:t>Для того щоб перетворити об’єкт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в рядок </a:t>
            </a:r>
            <a:r>
              <a:rPr lang="en-US" sz="1800" dirty="0"/>
              <a:t>C-style, </a:t>
            </a:r>
            <a:r>
              <a:rPr lang="uk-UA" sz="1800" dirty="0"/>
              <a:t>ми спочатку повинні конвертувати його в об’єкт класу </a:t>
            </a:r>
            <a:r>
              <a:rPr lang="en-US" sz="1800" dirty="0">
                <a:solidFill>
                  <a:schemeClr val="accent5">
                    <a:lumMod val="75000"/>
                  </a:schemeClr>
                </a:solidFill>
                <a:latin typeface="Consolas" panose="020B0609020204030204" pitchFamily="49" charset="0"/>
              </a:rPr>
              <a:t>std::string</a:t>
            </a:r>
            <a:r>
              <a:rPr lang="en-US" sz="1800" dirty="0"/>
              <a:t>:</a:t>
            </a:r>
            <a:endParaRPr lang="uk-UA" sz="1800" dirty="0"/>
          </a:p>
        </p:txBody>
      </p:sp>
      <p:pic>
        <p:nvPicPr>
          <p:cNvPr id="6" name="Рисунок 5">
            <a:extLst>
              <a:ext uri="{FF2B5EF4-FFF2-40B4-BE49-F238E27FC236}">
                <a16:creationId xmlns:a16="http://schemas.microsoft.com/office/drawing/2014/main" id="{9C51245E-05DC-4562-9AA3-F12BDA9DA215}"/>
              </a:ext>
            </a:extLst>
          </p:cNvPr>
          <p:cNvPicPr>
            <a:picLocks noChangeAspect="1"/>
          </p:cNvPicPr>
          <p:nvPr/>
        </p:nvPicPr>
        <p:blipFill>
          <a:blip r:embed="rId2"/>
          <a:stretch>
            <a:fillRect/>
          </a:stretch>
        </p:blipFill>
        <p:spPr>
          <a:xfrm>
            <a:off x="2654919" y="1876154"/>
            <a:ext cx="6882162" cy="4981845"/>
          </a:xfrm>
          <a:prstGeom prst="rect">
            <a:avLst/>
          </a:prstGeom>
        </p:spPr>
      </p:pic>
    </p:spTree>
    <p:extLst>
      <p:ext uri="{BB962C8B-B14F-4D97-AF65-F5344CB8AC3E}">
        <p14:creationId xmlns:p14="http://schemas.microsoft.com/office/powerpoint/2010/main" val="348594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Наприклад, </a:t>
            </a:r>
            <a:r>
              <a:rPr lang="uk-UA" sz="1800" dirty="0" err="1"/>
              <a:t>Юнікод</a:t>
            </a:r>
            <a:r>
              <a:rPr lang="uk-UA" sz="1800" dirty="0"/>
              <a:t>-символ </a:t>
            </a:r>
            <a:r>
              <a:rPr lang="en-US" sz="1800" dirty="0">
                <a:solidFill>
                  <a:schemeClr val="accent5">
                    <a:lumMod val="75000"/>
                  </a:schemeClr>
                </a:solidFill>
                <a:latin typeface="Consolas" panose="020B0609020204030204" pitchFamily="49" charset="0"/>
              </a:rPr>
              <a:t>U+041F </a:t>
            </a:r>
            <a:r>
              <a:rPr lang="en-US" sz="1800" dirty="0"/>
              <a:t>- </a:t>
            </a:r>
            <a:r>
              <a:rPr lang="uk-UA" sz="1800" dirty="0"/>
              <a:t>це велика кирилична літера "</a:t>
            </a:r>
            <a:r>
              <a:rPr lang="uk-UA" sz="1800" dirty="0">
                <a:solidFill>
                  <a:schemeClr val="accent5">
                    <a:lumMod val="75000"/>
                  </a:schemeClr>
                </a:solidFill>
                <a:latin typeface="Consolas" panose="020B0609020204030204" pitchFamily="49" charset="0"/>
              </a:rPr>
              <a:t>П</a:t>
            </a:r>
            <a:r>
              <a:rPr lang="uk-UA" sz="1800" dirty="0"/>
              <a:t>". Існує декілька можливостей представлення даного символу в пам'яті комп'ютера (залежно від того, скільки біт виділяється під його код), рівно стільки, скільки і безліч способів відображення його на екрані монітора. Але при цьому символ «</a:t>
            </a:r>
            <a:r>
              <a:rPr lang="uk-UA" sz="1800" dirty="0">
                <a:solidFill>
                  <a:schemeClr val="accent5">
                    <a:lumMod val="75000"/>
                  </a:schemeClr>
                </a:solidFill>
                <a:latin typeface="Consolas" panose="020B0609020204030204" pitchFamily="49" charset="0"/>
              </a:rPr>
              <a:t>П</a:t>
            </a:r>
            <a:r>
              <a:rPr lang="uk-UA" sz="1800" dirty="0"/>
              <a:t>» розуміється завжди як символ «</a:t>
            </a:r>
            <a:r>
              <a:rPr lang="uk-UA" sz="1800" dirty="0">
                <a:solidFill>
                  <a:schemeClr val="accent5">
                    <a:lumMod val="75000"/>
                  </a:schemeClr>
                </a:solidFill>
                <a:latin typeface="Consolas" panose="020B0609020204030204" pitchFamily="49" charset="0"/>
              </a:rPr>
              <a:t>П</a:t>
            </a:r>
            <a:r>
              <a:rPr lang="uk-UA" sz="1800" dirty="0"/>
              <a:t>».</a:t>
            </a:r>
          </a:p>
        </p:txBody>
      </p:sp>
      <p:pic>
        <p:nvPicPr>
          <p:cNvPr id="5" name="Рисунок 4">
            <a:extLst>
              <a:ext uri="{FF2B5EF4-FFF2-40B4-BE49-F238E27FC236}">
                <a16:creationId xmlns:a16="http://schemas.microsoft.com/office/drawing/2014/main" id="{E703E4B1-E528-48B1-90FD-7B48D9F65F7E}"/>
              </a:ext>
            </a:extLst>
          </p:cNvPr>
          <p:cNvPicPr>
            <a:picLocks noChangeAspect="1"/>
          </p:cNvPicPr>
          <p:nvPr/>
        </p:nvPicPr>
        <p:blipFill>
          <a:blip r:embed="rId2"/>
          <a:stretch>
            <a:fillRect/>
          </a:stretch>
        </p:blipFill>
        <p:spPr>
          <a:xfrm>
            <a:off x="3265681" y="2584349"/>
            <a:ext cx="5660637" cy="4273651"/>
          </a:xfrm>
          <a:prstGeom prst="rect">
            <a:avLst/>
          </a:prstGeom>
        </p:spPr>
      </p:pic>
    </p:spTree>
    <p:extLst>
      <p:ext uri="{BB962C8B-B14F-4D97-AF65-F5344CB8AC3E}">
        <p14:creationId xmlns:p14="http://schemas.microsoft.com/office/powerpoint/2010/main" val="8934679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Конвертація </a:t>
            </a:r>
            <a:r>
              <a:rPr lang="en-US" sz="3600" b="1" dirty="0"/>
              <a:t>std::</a:t>
            </a:r>
            <a:r>
              <a:rPr lang="en-US" sz="3600" b="1" dirty="0" err="1"/>
              <a:t>string_view</a:t>
            </a:r>
            <a:r>
              <a:rPr lang="en-US" sz="3600" b="1" dirty="0"/>
              <a:t> </a:t>
            </a:r>
            <a:r>
              <a:rPr lang="uk-UA" sz="3600" b="1" dirty="0"/>
              <a:t>в рядок </a:t>
            </a:r>
            <a:r>
              <a:rPr lang="en-US" sz="3600" b="1" dirty="0"/>
              <a:t>C-style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6D8BE54-23B4-48D4-B99B-F8CA071C2090}"/>
              </a:ext>
            </a:extLst>
          </p:cNvPr>
          <p:cNvPicPr>
            <a:picLocks noChangeAspect="1"/>
          </p:cNvPicPr>
          <p:nvPr/>
        </p:nvPicPr>
        <p:blipFill>
          <a:blip r:embed="rId2"/>
          <a:stretch>
            <a:fillRect/>
          </a:stretch>
        </p:blipFill>
        <p:spPr>
          <a:xfrm>
            <a:off x="2058823" y="1013152"/>
            <a:ext cx="8074354" cy="5844847"/>
          </a:xfrm>
          <a:prstGeom prst="rect">
            <a:avLst/>
          </a:prstGeom>
        </p:spPr>
      </p:pic>
    </p:spTree>
    <p:extLst>
      <p:ext uri="{BB962C8B-B14F-4D97-AF65-F5344CB8AC3E}">
        <p14:creationId xmlns:p14="http://schemas.microsoft.com/office/powerpoint/2010/main" val="30544055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Конвертація </a:t>
            </a:r>
            <a:r>
              <a:rPr lang="en-US" sz="3600" b="1" dirty="0"/>
              <a:t>std::</a:t>
            </a:r>
            <a:r>
              <a:rPr lang="en-US" sz="3600" b="1" dirty="0" err="1"/>
              <a:t>string_view</a:t>
            </a:r>
            <a:r>
              <a:rPr lang="en-US" sz="3600" b="1" dirty="0"/>
              <a:t> </a:t>
            </a:r>
            <a:r>
              <a:rPr lang="uk-UA" sz="3600" b="1" dirty="0"/>
              <a:t>в рядок </a:t>
            </a:r>
            <a:r>
              <a:rPr lang="en-US" sz="3600" b="1" dirty="0"/>
              <a:t>C-style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ball has 4 letter(s)</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варто враховувати те, що створення об’єкта класу </a:t>
            </a:r>
            <a:r>
              <a:rPr lang="en-US" sz="1800" dirty="0">
                <a:solidFill>
                  <a:schemeClr val="accent5">
                    <a:lumMod val="75000"/>
                  </a:schemeClr>
                </a:solidFill>
                <a:latin typeface="Consolas" panose="020B0609020204030204" pitchFamily="49" charset="0"/>
              </a:rPr>
              <a:t>std::string </a:t>
            </a:r>
            <a:r>
              <a:rPr lang="uk-UA" sz="1800" dirty="0"/>
              <a:t>щоразу, коли ми хочемо перетворити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в рядок </a:t>
            </a:r>
            <a:r>
              <a:rPr lang="en-US" sz="1800" dirty="0"/>
              <a:t>C-style, </a:t>
            </a:r>
            <a:r>
              <a:rPr lang="uk-UA" sz="1800" dirty="0"/>
              <a:t>є витратною операцією, тому ми повинні по можливості уникати подібних ситуацій.</a:t>
            </a:r>
          </a:p>
        </p:txBody>
      </p:sp>
    </p:spTree>
    <p:extLst>
      <p:ext uri="{BB962C8B-B14F-4D97-AF65-F5344CB8AC3E}">
        <p14:creationId xmlns:p14="http://schemas.microsoft.com/office/powerpoint/2010/main" val="5110063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data()</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Доступ до початкового рядка об’єкту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можна отримати за допомогою функції </a:t>
            </a:r>
            <a:r>
              <a:rPr lang="en-US" sz="1800" dirty="0">
                <a:solidFill>
                  <a:schemeClr val="accent5">
                    <a:lumMod val="75000"/>
                  </a:schemeClr>
                </a:solidFill>
                <a:latin typeface="Consolas" panose="020B0609020204030204" pitchFamily="49" charset="0"/>
              </a:rPr>
              <a:t>data()</a:t>
            </a:r>
            <a:r>
              <a:rPr lang="en-US" sz="1800" dirty="0"/>
              <a:t>, </a:t>
            </a:r>
            <a:r>
              <a:rPr lang="uk-UA" sz="1800" dirty="0"/>
              <a:t>яка повертає рядок </a:t>
            </a:r>
            <a:r>
              <a:rPr lang="en-US" sz="1800" dirty="0"/>
              <a:t>C-style. </a:t>
            </a:r>
            <a:r>
              <a:rPr lang="uk-UA" sz="1800" dirty="0"/>
              <a:t>При цьому забезпечується швидкий доступ до даного рядка (як до рядка </a:t>
            </a:r>
            <a:r>
              <a:rPr lang="en-US" sz="1800" dirty="0"/>
              <a:t>C-style). </a:t>
            </a:r>
            <a:r>
              <a:rPr lang="uk-UA" sz="1800" dirty="0"/>
              <a:t>Але це слід використовувати тільки тоді, коли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не був змінений (наприклад, за допомогою функцій </a:t>
            </a:r>
            <a:r>
              <a:rPr lang="en-US" sz="1800" dirty="0" err="1">
                <a:solidFill>
                  <a:schemeClr val="accent5">
                    <a:lumMod val="75000"/>
                  </a:schemeClr>
                </a:solidFill>
                <a:latin typeface="Consolas" panose="020B0609020204030204" pitchFamily="49" charset="0"/>
              </a:rPr>
              <a:t>remove_prefix</a:t>
            </a:r>
            <a:r>
              <a:rPr lang="en-US" sz="1800" dirty="0">
                <a:solidFill>
                  <a:schemeClr val="accent5">
                    <a:lumMod val="75000"/>
                  </a:schemeClr>
                </a:solidFill>
                <a:latin typeface="Consolas" panose="020B0609020204030204" pitchFamily="49" charset="0"/>
              </a:rPr>
              <a:t>()</a:t>
            </a:r>
            <a:r>
              <a:rPr lang="en-US" sz="1800" dirty="0"/>
              <a:t> </a:t>
            </a:r>
            <a:r>
              <a:rPr lang="uk-UA" sz="1800" dirty="0"/>
              <a:t>чи </a:t>
            </a:r>
            <a:r>
              <a:rPr lang="en-US" sz="1800" dirty="0" err="1">
                <a:solidFill>
                  <a:schemeClr val="accent5">
                    <a:lumMod val="75000"/>
                  </a:schemeClr>
                </a:solidFill>
                <a:latin typeface="Consolas" panose="020B0609020204030204" pitchFamily="49" charset="0"/>
              </a:rPr>
              <a:t>remove_suffix</a:t>
            </a:r>
            <a:r>
              <a:rPr lang="en-US" sz="1800" dirty="0">
                <a:solidFill>
                  <a:schemeClr val="accent5">
                    <a:lumMod val="75000"/>
                  </a:schemeClr>
                </a:solidFill>
                <a:latin typeface="Consolas" panose="020B0609020204030204" pitchFamily="49" charset="0"/>
              </a:rPr>
              <a:t>()</a:t>
            </a:r>
            <a:r>
              <a:rPr lang="en-US" sz="1800" dirty="0"/>
              <a:t>) </a:t>
            </a:r>
            <a:r>
              <a:rPr lang="uk-UA" sz="1800" dirty="0"/>
              <a:t>і пов’язаний з ним рядок має нуль-термінатор (так як це рядок </a:t>
            </a:r>
            <a:r>
              <a:rPr lang="en-US" sz="1800" dirty="0"/>
              <a:t>C-style).</a:t>
            </a:r>
          </a:p>
          <a:p>
            <a:pPr marL="540000" indent="360000">
              <a:lnSpc>
                <a:spcPct val="150000"/>
              </a:lnSpc>
              <a:spcBef>
                <a:spcPts val="0"/>
              </a:spcBef>
              <a:buNone/>
            </a:pPr>
            <a:r>
              <a:rPr lang="uk-UA" sz="1800" dirty="0"/>
              <a:t>У наступному прикладі функція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strlen</a:t>
            </a:r>
            <a:r>
              <a:rPr lang="en-US" sz="1800" dirty="0">
                <a:solidFill>
                  <a:schemeClr val="accent5">
                    <a:lumMod val="75000"/>
                  </a:schemeClr>
                </a:solidFill>
                <a:latin typeface="Consolas" panose="020B0609020204030204" pitchFamily="49" charset="0"/>
              </a:rPr>
              <a:t>() </a:t>
            </a:r>
            <a:r>
              <a:rPr lang="uk-UA" sz="1800" dirty="0"/>
              <a:t>нічого не знає про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тому ми передаємо їй функцію </a:t>
            </a:r>
            <a:r>
              <a:rPr lang="en-US" sz="1800" dirty="0" err="1">
                <a:solidFill>
                  <a:schemeClr val="accent5">
                    <a:lumMod val="75000"/>
                  </a:schemeClr>
                </a:solidFill>
                <a:latin typeface="Consolas" panose="020B0609020204030204" pitchFamily="49" charset="0"/>
              </a:rPr>
              <a:t>str.data</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pic>
        <p:nvPicPr>
          <p:cNvPr id="5" name="Рисунок 4">
            <a:extLst>
              <a:ext uri="{FF2B5EF4-FFF2-40B4-BE49-F238E27FC236}">
                <a16:creationId xmlns:a16="http://schemas.microsoft.com/office/drawing/2014/main" id="{A4962CE2-9834-4F64-ADF2-879BBB765D34}"/>
              </a:ext>
            </a:extLst>
          </p:cNvPr>
          <p:cNvPicPr>
            <a:picLocks noChangeAspect="1"/>
          </p:cNvPicPr>
          <p:nvPr/>
        </p:nvPicPr>
        <p:blipFill>
          <a:blip r:embed="rId2"/>
          <a:stretch>
            <a:fillRect/>
          </a:stretch>
        </p:blipFill>
        <p:spPr>
          <a:xfrm>
            <a:off x="731133" y="3857845"/>
            <a:ext cx="10729732" cy="2986077"/>
          </a:xfrm>
          <a:prstGeom prst="rect">
            <a:avLst/>
          </a:prstGeom>
        </p:spPr>
      </p:pic>
      <p:pic>
        <p:nvPicPr>
          <p:cNvPr id="7" name="Рисунок 6">
            <a:extLst>
              <a:ext uri="{FF2B5EF4-FFF2-40B4-BE49-F238E27FC236}">
                <a16:creationId xmlns:a16="http://schemas.microsoft.com/office/drawing/2014/main" id="{020F5601-090A-48C3-93BF-154F467FBE19}"/>
              </a:ext>
            </a:extLst>
          </p:cNvPr>
          <p:cNvPicPr>
            <a:picLocks noChangeAspect="1"/>
          </p:cNvPicPr>
          <p:nvPr/>
        </p:nvPicPr>
        <p:blipFill>
          <a:blip r:embed="rId3"/>
          <a:stretch>
            <a:fillRect/>
          </a:stretch>
        </p:blipFill>
        <p:spPr>
          <a:xfrm>
            <a:off x="10816641" y="4635205"/>
            <a:ext cx="1009791" cy="695422"/>
          </a:xfrm>
          <a:prstGeom prst="rect">
            <a:avLst/>
          </a:prstGeom>
        </p:spPr>
      </p:pic>
    </p:spTree>
    <p:extLst>
      <p:ext uri="{BB962C8B-B14F-4D97-AF65-F5344CB8AC3E}">
        <p14:creationId xmlns:p14="http://schemas.microsoft.com/office/powerpoint/2010/main" val="31768182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data()</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ми намагаємося звернутися до об’єкта класу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який був змінений, функція </a:t>
            </a:r>
            <a:r>
              <a:rPr lang="en-US" sz="1800" dirty="0">
                <a:solidFill>
                  <a:schemeClr val="accent5">
                    <a:lumMod val="75000"/>
                  </a:schemeClr>
                </a:solidFill>
                <a:latin typeface="Consolas" panose="020B0609020204030204" pitchFamily="49" charset="0"/>
              </a:rPr>
              <a:t>data() </a:t>
            </a:r>
            <a:r>
              <a:rPr lang="uk-UA" sz="1800" dirty="0"/>
              <a:t>може повернути зовсім не той результат, який ми очікували від неї отримати. У наступному прикладі показано, що відбувається, коли ми звертаємося до функції </a:t>
            </a:r>
            <a:r>
              <a:rPr lang="en-US" sz="1800" dirty="0">
                <a:solidFill>
                  <a:schemeClr val="accent5">
                    <a:lumMod val="75000"/>
                  </a:schemeClr>
                </a:solidFill>
                <a:latin typeface="Consolas" panose="020B0609020204030204" pitchFamily="49" charset="0"/>
              </a:rPr>
              <a:t>data() </a:t>
            </a:r>
            <a:r>
              <a:rPr lang="uk-UA" sz="1800" dirty="0"/>
              <a:t>після зміни представлення рядка:</a:t>
            </a:r>
          </a:p>
        </p:txBody>
      </p:sp>
      <p:pic>
        <p:nvPicPr>
          <p:cNvPr id="5" name="Рисунок 4">
            <a:extLst>
              <a:ext uri="{FF2B5EF4-FFF2-40B4-BE49-F238E27FC236}">
                <a16:creationId xmlns:a16="http://schemas.microsoft.com/office/drawing/2014/main" id="{D7C63586-9882-4996-B2EB-7C34640D2D47}"/>
              </a:ext>
            </a:extLst>
          </p:cNvPr>
          <p:cNvPicPr>
            <a:picLocks noChangeAspect="1"/>
          </p:cNvPicPr>
          <p:nvPr/>
        </p:nvPicPr>
        <p:blipFill>
          <a:blip r:embed="rId2"/>
          <a:stretch>
            <a:fillRect/>
          </a:stretch>
        </p:blipFill>
        <p:spPr>
          <a:xfrm>
            <a:off x="1785394" y="2137266"/>
            <a:ext cx="8621212" cy="4528597"/>
          </a:xfrm>
          <a:prstGeom prst="rect">
            <a:avLst/>
          </a:prstGeom>
        </p:spPr>
      </p:pic>
      <p:pic>
        <p:nvPicPr>
          <p:cNvPr id="7" name="Рисунок 6">
            <a:extLst>
              <a:ext uri="{FF2B5EF4-FFF2-40B4-BE49-F238E27FC236}">
                <a16:creationId xmlns:a16="http://schemas.microsoft.com/office/drawing/2014/main" id="{6FCCBA7D-4BB0-4D14-8A70-676CCCE0BFAD}"/>
              </a:ext>
            </a:extLst>
          </p:cNvPr>
          <p:cNvPicPr>
            <a:picLocks noChangeAspect="1"/>
          </p:cNvPicPr>
          <p:nvPr/>
        </p:nvPicPr>
        <p:blipFill>
          <a:blip r:embed="rId3"/>
          <a:stretch>
            <a:fillRect/>
          </a:stretch>
        </p:blipFill>
        <p:spPr>
          <a:xfrm>
            <a:off x="8755773" y="3357712"/>
            <a:ext cx="2543530" cy="1000265"/>
          </a:xfrm>
          <a:prstGeom prst="rect">
            <a:avLst/>
          </a:prstGeom>
        </p:spPr>
      </p:pic>
    </p:spTree>
    <p:extLst>
      <p:ext uri="{BB962C8B-B14F-4D97-AF65-F5344CB8AC3E}">
        <p14:creationId xmlns:p14="http://schemas.microsoft.com/office/powerpoint/2010/main" val="2981548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data()</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Очевидно, що даний результат — це не те, що ми планували побачити, і він є наслідком спроби функції </a:t>
            </a:r>
            <a:r>
              <a:rPr lang="en-US" sz="1800" dirty="0">
                <a:solidFill>
                  <a:schemeClr val="accent5">
                    <a:lumMod val="75000"/>
                  </a:schemeClr>
                </a:solidFill>
                <a:latin typeface="Consolas" panose="020B0609020204030204" pitchFamily="49" charset="0"/>
              </a:rPr>
              <a:t>data()</a:t>
            </a:r>
            <a:r>
              <a:rPr lang="en-US" sz="1800" dirty="0">
                <a:solidFill>
                  <a:schemeClr val="accent5">
                    <a:lumMod val="75000"/>
                  </a:schemeClr>
                </a:solidFill>
              </a:rPr>
              <a:t> </a:t>
            </a:r>
            <a:r>
              <a:rPr lang="uk-UA" sz="1800" dirty="0"/>
              <a:t>отримати доступ до даних представлення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t>, </a:t>
            </a:r>
            <a:r>
              <a:rPr lang="uk-UA" sz="1800" dirty="0"/>
              <a:t>яке було змінено. Інформація про довжину рядка втрачається при зверненні до нього через функцію </a:t>
            </a:r>
            <a:r>
              <a:rPr lang="en-US" sz="1800" dirty="0">
                <a:solidFill>
                  <a:schemeClr val="accent5">
                    <a:lumMod val="75000"/>
                  </a:schemeClr>
                </a:solidFill>
                <a:latin typeface="Consolas" panose="020B0609020204030204" pitchFamily="49" charset="0"/>
              </a:rPr>
              <a:t>data()</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strlen</a:t>
            </a:r>
            <a:r>
              <a:rPr lang="en-US" sz="1800" dirty="0">
                <a:solidFill>
                  <a:schemeClr val="accent5">
                    <a:lumMod val="75000"/>
                  </a:schemeClr>
                </a:solidFill>
              </a:rPr>
              <a:t> </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rPr>
              <a:t> </a:t>
            </a:r>
            <a:r>
              <a:rPr lang="uk-UA" sz="1800" dirty="0"/>
              <a:t>продовжують зчитувати символи з початкового рядка до тих пір, поки не зустрінуть нуль-термінатор, який знаходиться в кінці рядка </a:t>
            </a:r>
            <a:r>
              <a:rPr lang="en-US" sz="1800" dirty="0" err="1">
                <a:solidFill>
                  <a:schemeClr val="accent5">
                    <a:lumMod val="75000"/>
                  </a:schemeClr>
                </a:solidFill>
                <a:latin typeface="Consolas" panose="020B0609020204030204" pitchFamily="49" charset="0"/>
              </a:rPr>
              <a:t>baloon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Попередження</a:t>
            </a:r>
            <a:r>
              <a:rPr lang="uk-UA" sz="1800" dirty="0"/>
              <a:t>: Використовуйте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::data() </a:t>
            </a:r>
            <a:r>
              <a:rPr lang="uk-UA" sz="1800" dirty="0"/>
              <a:t>тільки в тому випадку, коли представлення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 </a:t>
            </a:r>
            <a:r>
              <a:rPr lang="uk-UA" sz="1800" dirty="0"/>
              <a:t>не було змінено і рядок, який відображається, містить нуль-термінатор. Використання функції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string_view</a:t>
            </a:r>
            <a:r>
              <a:rPr lang="en-US" sz="1800" dirty="0">
                <a:solidFill>
                  <a:schemeClr val="accent5">
                    <a:lumMod val="75000"/>
                  </a:schemeClr>
                </a:solidFill>
                <a:latin typeface="Consolas" panose="020B0609020204030204" pitchFamily="49" charset="0"/>
              </a:rPr>
              <a:t>::data() </a:t>
            </a:r>
            <a:r>
              <a:rPr lang="uk-UA" sz="1800" dirty="0"/>
              <a:t>з рядком без нуль-термінатора може призвести до виникнення помилок.</a:t>
            </a:r>
          </a:p>
        </p:txBody>
      </p:sp>
    </p:spTree>
    <p:extLst>
      <p:ext uri="{BB962C8B-B14F-4D97-AF65-F5344CB8AC3E}">
        <p14:creationId xmlns:p14="http://schemas.microsoft.com/office/powerpoint/2010/main" val="5272969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Рядкові класи </a:t>
            </a:r>
            <a:r>
              <a:rPr lang="en-US" b="1" dirty="0"/>
              <a:t>std::string </a:t>
            </a:r>
            <a:r>
              <a:rPr lang="uk-UA" b="1" dirty="0"/>
              <a:t>і </a:t>
            </a:r>
            <a:r>
              <a:rPr lang="en-US" b="1" dirty="0"/>
              <a:t>std::</a:t>
            </a:r>
            <a:r>
              <a:rPr lang="en-US" b="1" dirty="0" err="1"/>
              <a:t>wstring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Стандартна бібліотека </a:t>
            </a:r>
            <a:r>
              <a:rPr lang="en-US" sz="1800" dirty="0"/>
              <a:t>C++ </a:t>
            </a:r>
            <a:r>
              <a:rPr lang="uk-UA" sz="1800" dirty="0"/>
              <a:t>містить багато корисних класів, одним з яких є </a:t>
            </a:r>
            <a:r>
              <a:rPr lang="en-US" sz="1800" dirty="0">
                <a:solidFill>
                  <a:schemeClr val="accent5">
                    <a:lumMod val="75000"/>
                  </a:schemeClr>
                </a:solidFill>
                <a:latin typeface="Consolas" panose="020B0609020204030204" pitchFamily="49" charset="0"/>
              </a:rPr>
              <a:t>std::string</a:t>
            </a:r>
            <a:r>
              <a:rPr lang="en-US" sz="1800" dirty="0"/>
              <a:t>. </a:t>
            </a:r>
            <a:r>
              <a:rPr lang="en-US" sz="1800" dirty="0">
                <a:solidFill>
                  <a:schemeClr val="accent5">
                    <a:lumMod val="75000"/>
                  </a:schemeClr>
                </a:solidFill>
                <a:latin typeface="Consolas" panose="020B0609020204030204" pitchFamily="49" charset="0"/>
              </a:rPr>
              <a:t>std::string </a:t>
            </a:r>
            <a:r>
              <a:rPr lang="en-US" sz="1800" dirty="0"/>
              <a:t>(</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wstring</a:t>
            </a:r>
            <a:r>
              <a:rPr lang="en-US" sz="1800" dirty="0"/>
              <a:t>) — </a:t>
            </a:r>
            <a:r>
              <a:rPr lang="uk-UA" sz="1800" dirty="0"/>
              <a:t>це рядковий клас, який дозволяє виконувати операції присвоювання, порівняння і модифікації рядків.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вже знаємо, що рядки </a:t>
            </a:r>
            <a:r>
              <a:rPr lang="en-US" sz="1800" dirty="0"/>
              <a:t>C-style </a:t>
            </a:r>
            <a:r>
              <a:rPr lang="uk-UA" sz="1800" dirty="0"/>
              <a:t>використовують масиви типу </a:t>
            </a:r>
            <a:r>
              <a:rPr lang="en-US" sz="1800" dirty="0"/>
              <a:t>char </a:t>
            </a:r>
            <a:r>
              <a:rPr lang="uk-UA" sz="1800" dirty="0"/>
              <a:t>для зберігання цілого рядка. Якщо ви спробуєте що-небудь зробити з рядками </a:t>
            </a:r>
            <a:r>
              <a:rPr lang="en-US" sz="1800" dirty="0"/>
              <a:t>C-style, </a:t>
            </a:r>
            <a:r>
              <a:rPr lang="uk-UA" sz="1800" dirty="0"/>
              <a:t>то ви дуже швидко виявите, що працювати з ними важко, заплутатися легко, а </a:t>
            </a:r>
            <a:r>
              <a:rPr lang="uk-UA" sz="1800" dirty="0" err="1"/>
              <a:t>відлагоджувати</a:t>
            </a:r>
            <a:r>
              <a:rPr lang="uk-UA" sz="1800" dirty="0"/>
              <a:t> — складно.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Рядки </a:t>
            </a:r>
            <a:r>
              <a:rPr lang="en-US" sz="1800" b="1" dirty="0">
                <a:highlight>
                  <a:srgbClr val="FFFF00"/>
                </a:highlight>
              </a:rPr>
              <a:t>C-style </a:t>
            </a:r>
            <a:r>
              <a:rPr lang="uk-UA" sz="1800" dirty="0"/>
              <a:t>мають багато недоліків, в першу чергу пов’язаних з тим, що </a:t>
            </a:r>
            <a:r>
              <a:rPr lang="uk-UA" sz="1800" b="1" dirty="0">
                <a:highlight>
                  <a:srgbClr val="FFFF00"/>
                </a:highlight>
              </a:rPr>
              <a:t>ви повинні самостійно управляти пам’яттю</a:t>
            </a:r>
            <a:r>
              <a:rPr lang="uk-UA" sz="1800" dirty="0"/>
              <a:t>. Наприклад, якщо ви </a:t>
            </a:r>
            <a:r>
              <a:rPr lang="uk-UA" sz="1800" dirty="0" err="1"/>
              <a:t>захочете</a:t>
            </a:r>
            <a:r>
              <a:rPr lang="uk-UA" sz="1800" dirty="0"/>
              <a:t> помістити рядок </a:t>
            </a:r>
            <a:r>
              <a:rPr lang="en-US" sz="1800" dirty="0"/>
              <a:t>Hello! </a:t>
            </a:r>
            <a:r>
              <a:rPr lang="uk-UA" sz="1800" dirty="0"/>
              <a:t>в буфер, то вам спочатку потрібно буде динамічно виділити буфер правильної довжини:</a:t>
            </a:r>
            <a:endParaRPr lang="en-US" sz="1800" dirty="0"/>
          </a:p>
          <a:p>
            <a:pPr marL="540000" indent="360000">
              <a:lnSpc>
                <a:spcPct val="150000"/>
              </a:lnSpc>
              <a:spcBef>
                <a:spcPts val="0"/>
              </a:spcBef>
              <a:buNone/>
            </a:pPr>
            <a:endParaRPr lang="uk-UA" sz="1800" dirty="0"/>
          </a:p>
        </p:txBody>
      </p:sp>
      <p:pic>
        <p:nvPicPr>
          <p:cNvPr id="6" name="Рисунок 5">
            <a:extLst>
              <a:ext uri="{FF2B5EF4-FFF2-40B4-BE49-F238E27FC236}">
                <a16:creationId xmlns:a16="http://schemas.microsoft.com/office/drawing/2014/main" id="{F08DA47C-436D-409D-9198-07FABF52D843}"/>
              </a:ext>
            </a:extLst>
          </p:cNvPr>
          <p:cNvPicPr>
            <a:picLocks noChangeAspect="1"/>
          </p:cNvPicPr>
          <p:nvPr/>
        </p:nvPicPr>
        <p:blipFill>
          <a:blip r:embed="rId2"/>
          <a:stretch>
            <a:fillRect/>
          </a:stretch>
        </p:blipFill>
        <p:spPr>
          <a:xfrm>
            <a:off x="3654829" y="5488089"/>
            <a:ext cx="4882342" cy="1024438"/>
          </a:xfrm>
          <a:prstGeom prst="rect">
            <a:avLst/>
          </a:prstGeom>
        </p:spPr>
      </p:pic>
    </p:spTree>
    <p:extLst>
      <p:ext uri="{BB962C8B-B14F-4D97-AF65-F5344CB8AC3E}">
        <p14:creationId xmlns:p14="http://schemas.microsoft.com/office/powerpoint/2010/main" val="20306297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Рядкові класи </a:t>
            </a:r>
            <a:r>
              <a:rPr lang="en-US" b="1" dirty="0"/>
              <a:t>std::string </a:t>
            </a:r>
            <a:r>
              <a:rPr lang="uk-UA" b="1" dirty="0"/>
              <a:t>і </a:t>
            </a:r>
            <a:r>
              <a:rPr lang="en-US" b="1" dirty="0"/>
              <a:t>std::</a:t>
            </a:r>
            <a:r>
              <a:rPr lang="en-US" b="1" dirty="0" err="1"/>
              <a:t>wstring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Не забудьте </a:t>
            </a:r>
            <a:r>
              <a:rPr lang="ru-RU" sz="1800" dirty="0" err="1"/>
              <a:t>врахувати</a:t>
            </a:r>
            <a:r>
              <a:rPr lang="ru-RU" sz="1800" dirty="0"/>
              <a:t> </a:t>
            </a:r>
            <a:r>
              <a:rPr lang="ru-RU" sz="1800" dirty="0" err="1"/>
              <a:t>додатковий</a:t>
            </a:r>
            <a:r>
              <a:rPr lang="ru-RU" sz="1800" dirty="0"/>
              <a:t> символ для нуль-</a:t>
            </a:r>
            <a:r>
              <a:rPr lang="ru-RU" sz="1800" dirty="0" err="1"/>
              <a:t>термінатора</a:t>
            </a:r>
            <a:r>
              <a:rPr lang="ru-RU" sz="1800" dirty="0"/>
              <a:t>! </a:t>
            </a:r>
            <a:r>
              <a:rPr lang="ru-RU" sz="1800" dirty="0" err="1"/>
              <a:t>Потім</a:t>
            </a:r>
            <a:r>
              <a:rPr lang="ru-RU" sz="1800" dirty="0"/>
              <a:t> вам </a:t>
            </a:r>
            <a:r>
              <a:rPr lang="ru-RU" sz="1800" dirty="0" err="1"/>
              <a:t>потрібно</a:t>
            </a:r>
            <a:r>
              <a:rPr lang="ru-RU" sz="1800" dirty="0"/>
              <a:t> буде </a:t>
            </a:r>
            <a:r>
              <a:rPr lang="ru-RU" sz="1800" dirty="0" err="1"/>
              <a:t>скопіювати</a:t>
            </a:r>
            <a:r>
              <a:rPr lang="ru-RU" sz="1800" dirty="0"/>
              <a:t> </a:t>
            </a:r>
            <a:r>
              <a:rPr lang="ru-RU" sz="1800" dirty="0" err="1"/>
              <a:t>значення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І тут вам не </a:t>
            </a:r>
            <a:r>
              <a:rPr lang="ru-RU" sz="1800" dirty="0" err="1"/>
              <a:t>можна</a:t>
            </a:r>
            <a:r>
              <a:rPr lang="ru-RU" sz="1800" dirty="0"/>
              <a:t> </a:t>
            </a:r>
            <a:r>
              <a:rPr lang="ru-RU" sz="1800" dirty="0" err="1"/>
              <a:t>помилитися</a:t>
            </a:r>
            <a:r>
              <a:rPr lang="ru-RU" sz="1800" dirty="0"/>
              <a:t> з </a:t>
            </a:r>
            <a:r>
              <a:rPr lang="ru-RU" sz="1800" dirty="0" err="1"/>
              <a:t>довжиною</a:t>
            </a:r>
            <a:r>
              <a:rPr lang="ru-RU" sz="1800" dirty="0"/>
              <a:t> буфера, </a:t>
            </a:r>
            <a:r>
              <a:rPr lang="ru-RU" sz="1800" dirty="0" err="1"/>
              <a:t>інакше</a:t>
            </a:r>
            <a:r>
              <a:rPr lang="ru-RU" sz="1800" dirty="0"/>
              <a:t> </a:t>
            </a:r>
            <a:r>
              <a:rPr lang="ru-RU" sz="1800" dirty="0" err="1"/>
              <a:t>відбудеться</a:t>
            </a:r>
            <a:r>
              <a:rPr lang="ru-RU" sz="1800" dirty="0"/>
              <a:t> </a:t>
            </a:r>
            <a:r>
              <a:rPr lang="ru-RU" sz="1800" dirty="0" err="1"/>
              <a:t>переповнення</a:t>
            </a:r>
            <a:r>
              <a:rPr lang="ru-RU" sz="1800" dirty="0"/>
              <a:t>! І, </a:t>
            </a:r>
            <a:r>
              <a:rPr lang="ru-RU" sz="1800" dirty="0" err="1"/>
              <a:t>звичайно</a:t>
            </a:r>
            <a:r>
              <a:rPr lang="ru-RU" sz="1800" dirty="0"/>
              <a:t>, </a:t>
            </a:r>
            <a:r>
              <a:rPr lang="ru-RU" sz="1800" dirty="0" err="1"/>
              <a:t>оскільки</a:t>
            </a:r>
            <a:r>
              <a:rPr lang="ru-RU" sz="1800" dirty="0"/>
              <a:t> рядок </a:t>
            </a:r>
            <a:r>
              <a:rPr lang="ru-RU" sz="1800" dirty="0" err="1"/>
              <a:t>виділяється</a:t>
            </a:r>
            <a:r>
              <a:rPr lang="ru-RU" sz="1800" dirty="0"/>
              <a:t> динамічно, </a:t>
            </a:r>
            <a:r>
              <a:rPr lang="ru-RU" sz="1800" dirty="0" err="1"/>
              <a:t>ви</a:t>
            </a:r>
            <a:r>
              <a:rPr lang="ru-RU" sz="1800" dirty="0"/>
              <a:t> </a:t>
            </a:r>
            <a:r>
              <a:rPr lang="ru-RU" sz="1800" dirty="0" err="1"/>
              <a:t>повинні</a:t>
            </a:r>
            <a:r>
              <a:rPr lang="ru-RU" sz="1800" dirty="0"/>
              <a:t> </a:t>
            </a:r>
            <a:r>
              <a:rPr lang="ru-RU" sz="1800" dirty="0" err="1"/>
              <a:t>його</a:t>
            </a:r>
            <a:r>
              <a:rPr lang="ru-RU" sz="1800" dirty="0"/>
              <a:t> </a:t>
            </a:r>
            <a:r>
              <a:rPr lang="ru-RU" sz="1800" dirty="0" err="1"/>
              <a:t>ще</a:t>
            </a:r>
            <a:r>
              <a:rPr lang="ru-RU" sz="1800" dirty="0"/>
              <a:t> й </a:t>
            </a:r>
            <a:r>
              <a:rPr lang="ru-RU" sz="1800" dirty="0" err="1"/>
              <a:t>коректно</a:t>
            </a:r>
            <a:r>
              <a:rPr lang="ru-RU" sz="1800" dirty="0"/>
              <a:t> </a:t>
            </a:r>
            <a:r>
              <a:rPr lang="ru-RU" sz="1800" dirty="0" err="1"/>
              <a:t>видалити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Не </a:t>
            </a:r>
            <a:r>
              <a:rPr lang="ru-RU" sz="1800" dirty="0" err="1"/>
              <a:t>забувайте</a:t>
            </a:r>
            <a:r>
              <a:rPr lang="ru-RU" sz="1800" dirty="0"/>
              <a:t> </a:t>
            </a:r>
            <a:r>
              <a:rPr lang="ru-RU" sz="1800" dirty="0" err="1"/>
              <a:t>використовувати</a:t>
            </a:r>
            <a:r>
              <a:rPr lang="ru-RU" sz="1800" dirty="0"/>
              <a:t> форму оператора </a:t>
            </a:r>
            <a:r>
              <a:rPr lang="ru-RU" sz="1800" dirty="0" err="1">
                <a:solidFill>
                  <a:schemeClr val="accent5">
                    <a:lumMod val="75000"/>
                  </a:schemeClr>
                </a:solidFill>
                <a:latin typeface="Consolas" panose="020B0609020204030204" pitchFamily="49" charset="0"/>
              </a:rPr>
              <a:t>delete</a:t>
            </a:r>
            <a:r>
              <a:rPr lang="ru-RU" sz="1800" dirty="0"/>
              <a:t>, яка </a:t>
            </a:r>
            <a:r>
              <a:rPr lang="ru-RU" sz="1800" dirty="0" err="1"/>
              <a:t>працює</a:t>
            </a:r>
            <a:r>
              <a:rPr lang="ru-RU" sz="1800" dirty="0"/>
              <a:t> з </a:t>
            </a:r>
            <a:r>
              <a:rPr lang="ru-RU" sz="1800" dirty="0" err="1"/>
              <a:t>масивами</a:t>
            </a:r>
            <a:r>
              <a:rPr lang="ru-RU" sz="1800" dirty="0"/>
              <a:t>, а не </a:t>
            </a:r>
            <a:r>
              <a:rPr lang="ru-RU" sz="1800" dirty="0" err="1"/>
              <a:t>звичайну</a:t>
            </a:r>
            <a:r>
              <a:rPr lang="ru-RU" sz="1800" dirty="0"/>
              <a:t> форму оператора </a:t>
            </a:r>
            <a:r>
              <a:rPr lang="ru-RU" sz="1800" dirty="0" err="1">
                <a:solidFill>
                  <a:schemeClr val="accent5">
                    <a:lumMod val="75000"/>
                  </a:schemeClr>
                </a:solidFill>
                <a:latin typeface="Consolas" panose="020B0609020204030204" pitchFamily="49" charset="0"/>
              </a:rPr>
              <a:t>delete</a:t>
            </a:r>
            <a:r>
              <a:rPr lang="ru-RU" sz="1800" dirty="0"/>
              <a:t>.</a:t>
            </a:r>
            <a:endParaRPr lang="en-US" sz="1800" dirty="0"/>
          </a:p>
        </p:txBody>
      </p:sp>
      <p:pic>
        <p:nvPicPr>
          <p:cNvPr id="5" name="Рисунок 4">
            <a:extLst>
              <a:ext uri="{FF2B5EF4-FFF2-40B4-BE49-F238E27FC236}">
                <a16:creationId xmlns:a16="http://schemas.microsoft.com/office/drawing/2014/main" id="{16661597-E14C-48F3-AD9E-C767A0F24261}"/>
              </a:ext>
            </a:extLst>
          </p:cNvPr>
          <p:cNvPicPr>
            <a:picLocks noChangeAspect="1"/>
          </p:cNvPicPr>
          <p:nvPr/>
        </p:nvPicPr>
        <p:blipFill>
          <a:blip r:embed="rId2"/>
          <a:stretch>
            <a:fillRect/>
          </a:stretch>
        </p:blipFill>
        <p:spPr>
          <a:xfrm>
            <a:off x="1788349" y="1371158"/>
            <a:ext cx="3362385" cy="705513"/>
          </a:xfrm>
          <a:prstGeom prst="rect">
            <a:avLst/>
          </a:prstGeom>
        </p:spPr>
      </p:pic>
      <p:pic>
        <p:nvPicPr>
          <p:cNvPr id="7" name="Рисунок 6">
            <a:extLst>
              <a:ext uri="{FF2B5EF4-FFF2-40B4-BE49-F238E27FC236}">
                <a16:creationId xmlns:a16="http://schemas.microsoft.com/office/drawing/2014/main" id="{A91D72E3-F30D-4387-BE0F-22DB56338BE9}"/>
              </a:ext>
            </a:extLst>
          </p:cNvPr>
          <p:cNvPicPr>
            <a:picLocks noChangeAspect="1"/>
          </p:cNvPicPr>
          <p:nvPr/>
        </p:nvPicPr>
        <p:blipFill>
          <a:blip r:embed="rId3"/>
          <a:stretch>
            <a:fillRect/>
          </a:stretch>
        </p:blipFill>
        <p:spPr>
          <a:xfrm>
            <a:off x="1788350" y="3065118"/>
            <a:ext cx="3512856" cy="737086"/>
          </a:xfrm>
          <a:prstGeom prst="rect">
            <a:avLst/>
          </a:prstGeom>
        </p:spPr>
      </p:pic>
    </p:spTree>
    <p:extLst>
      <p:ext uri="{BB962C8B-B14F-4D97-AF65-F5344CB8AC3E}">
        <p14:creationId xmlns:p14="http://schemas.microsoft.com/office/powerpoint/2010/main" val="15746421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Рядкові класи </a:t>
            </a:r>
            <a:r>
              <a:rPr lang="en-US" b="1" dirty="0"/>
              <a:t>std::string </a:t>
            </a:r>
            <a:r>
              <a:rPr lang="uk-UA" b="1" dirty="0"/>
              <a:t>і </a:t>
            </a:r>
            <a:r>
              <a:rPr lang="en-US" b="1" dirty="0"/>
              <a:t>std::</a:t>
            </a:r>
            <a:r>
              <a:rPr lang="en-US" b="1" dirty="0" err="1"/>
              <a:t>wstring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Крім того, більшість з інтуїтивно зрозумілих операторів, які надає мова </a:t>
            </a:r>
            <a:r>
              <a:rPr lang="en-US" sz="1800" dirty="0"/>
              <a:t>C++ </a:t>
            </a:r>
            <a:r>
              <a:rPr lang="uk-UA" sz="1800" dirty="0"/>
              <a:t>для роботи з числами, такі як </a:t>
            </a:r>
            <a:r>
              <a:rPr lang="uk-UA" sz="1800" dirty="0">
                <a:solidFill>
                  <a:schemeClr val="accent5">
                    <a:lumMod val="75000"/>
                  </a:schemeClr>
                </a:solidFill>
                <a:latin typeface="Consolas" panose="020B0609020204030204" pitchFamily="49" charset="0"/>
              </a:rPr>
              <a:t>=, ==, !=, &lt;, &gt;, &gt;= і &lt;= </a:t>
            </a:r>
            <a:r>
              <a:rPr lang="uk-UA" sz="1800" dirty="0"/>
              <a:t>просто </a:t>
            </a:r>
            <a:r>
              <a:rPr lang="uk-UA" sz="1800" b="1" dirty="0">
                <a:highlight>
                  <a:srgbClr val="FFFF00"/>
                </a:highlight>
              </a:rPr>
              <a:t>не працюють з рядками </a:t>
            </a:r>
            <a:r>
              <a:rPr lang="en-US" sz="1800" b="1" dirty="0">
                <a:highlight>
                  <a:srgbClr val="FFFF00"/>
                </a:highlight>
              </a:rPr>
              <a:t>C-style</a:t>
            </a:r>
            <a:r>
              <a:rPr lang="en-US" sz="1800" dirty="0"/>
              <a:t>. </a:t>
            </a:r>
            <a:r>
              <a:rPr lang="uk-UA" sz="1800" dirty="0"/>
              <a:t>Іноді вони можуть працювати без помилок (з боку компілятора), але результат буде невірним. Наприклад, порівняння двох рядків </a:t>
            </a:r>
            <a:r>
              <a:rPr lang="en-US" sz="1800" dirty="0"/>
              <a:t>C-style </a:t>
            </a:r>
            <a:r>
              <a:rPr lang="uk-UA" sz="1800" dirty="0"/>
              <a:t>з використанням оператора </a:t>
            </a:r>
            <a:r>
              <a:rPr lang="uk-UA" sz="1800" dirty="0">
                <a:solidFill>
                  <a:schemeClr val="accent5">
                    <a:lumMod val="75000"/>
                  </a:schemeClr>
                </a:solidFill>
                <a:latin typeface="Consolas" panose="020B0609020204030204" pitchFamily="49" charset="0"/>
              </a:rPr>
              <a:t>==</a:t>
            </a:r>
            <a:r>
              <a:rPr lang="uk-UA" sz="1800" dirty="0"/>
              <a:t> насправді </a:t>
            </a:r>
            <a:r>
              <a:rPr lang="uk-UA" sz="1800" b="1" dirty="0">
                <a:highlight>
                  <a:srgbClr val="FFFF00"/>
                </a:highlight>
              </a:rPr>
              <a:t>виконає порівняння вказівників</a:t>
            </a:r>
            <a:r>
              <a:rPr lang="uk-UA" sz="1800" dirty="0"/>
              <a:t>, а не рядків. Присвоювання одного рядка </a:t>
            </a:r>
            <a:r>
              <a:rPr lang="en-US" sz="1800" dirty="0"/>
              <a:t>C-style </a:t>
            </a:r>
            <a:r>
              <a:rPr lang="uk-UA" sz="1800" dirty="0"/>
              <a:t>іншому рядку </a:t>
            </a:r>
            <a:r>
              <a:rPr lang="en-US" sz="1800" dirty="0"/>
              <a:t>C-style </a:t>
            </a:r>
            <a:r>
              <a:rPr lang="uk-UA" sz="1800" dirty="0"/>
              <a:t>з використанням оператора = працюватиме, але виконуватиметься копіювання вказівника (</a:t>
            </a:r>
            <a:r>
              <a:rPr lang="uk-UA" sz="1800" b="1" dirty="0">
                <a:highlight>
                  <a:srgbClr val="FFFF00"/>
                </a:highlight>
              </a:rPr>
              <a:t>поверхневе копіювання</a:t>
            </a:r>
            <a:r>
              <a:rPr lang="uk-UA" sz="1800" dirty="0"/>
              <a:t>), що не завжди те, що нам потрібно. Такі речі можуть легко призвести до помилок і збоїв у програмі, а розбиратися з ними не так вже й легко (відносно)!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Суть в тому, що працюючи з рядками </a:t>
            </a:r>
            <a:r>
              <a:rPr lang="en-US" sz="1800" dirty="0"/>
              <a:t>C-style, </a:t>
            </a:r>
            <a:r>
              <a:rPr lang="uk-UA" sz="1800" dirty="0"/>
              <a:t>вам потрібно пам’ятати безліч прискіпливих правил про те, що робити безпечно, а що — ні; запам’ятовувати багато функцій, таких як </a:t>
            </a:r>
            <a:r>
              <a:rPr lang="en-US" sz="1800" dirty="0" err="1">
                <a:solidFill>
                  <a:schemeClr val="accent5">
                    <a:lumMod val="75000"/>
                  </a:schemeClr>
                </a:solidFill>
                <a:latin typeface="Consolas" panose="020B0609020204030204" pitchFamily="49" charset="0"/>
              </a:rPr>
              <a:t>strcat</a:t>
            </a:r>
            <a:r>
              <a:rPr lang="en-US" sz="1800" dirty="0">
                <a:solidFill>
                  <a:schemeClr val="accent5">
                    <a:lumMod val="75000"/>
                  </a:schemeClr>
                </a:solidFill>
                <a:latin typeface="Consolas" panose="020B0609020204030204" pitchFamily="49" charset="0"/>
              </a:rPr>
              <a:t>() </a:t>
            </a:r>
            <a:r>
              <a:rPr lang="uk-UA" sz="1800" dirty="0"/>
              <a:t>і </a:t>
            </a:r>
            <a:r>
              <a:rPr lang="en-US" sz="1800" dirty="0" err="1">
                <a:solidFill>
                  <a:schemeClr val="accent5">
                    <a:lumMod val="75000"/>
                  </a:schemeClr>
                </a:solidFill>
                <a:latin typeface="Consolas" panose="020B0609020204030204" pitchFamily="49" charset="0"/>
              </a:rPr>
              <a:t>strcmp</a:t>
            </a:r>
            <a:r>
              <a:rPr lang="en-US" sz="1800" dirty="0">
                <a:solidFill>
                  <a:schemeClr val="accent5">
                    <a:lumMod val="75000"/>
                  </a:schemeClr>
                </a:solidFill>
                <a:latin typeface="Consolas" panose="020B0609020204030204" pitchFamily="49" charset="0"/>
              </a:rPr>
              <a:t>()</a:t>
            </a:r>
            <a:r>
              <a:rPr lang="en-US" sz="1800" dirty="0"/>
              <a:t>, </a:t>
            </a:r>
            <a:r>
              <a:rPr lang="uk-UA" sz="1800" dirty="0"/>
              <a:t>щоб використовувати їх замість інтуїтивних операторів; а також самостійно виконувати управління пам’яттю.</a:t>
            </a:r>
          </a:p>
        </p:txBody>
      </p:sp>
    </p:spTree>
    <p:extLst>
      <p:ext uri="{BB962C8B-B14F-4D97-AF65-F5344CB8AC3E}">
        <p14:creationId xmlns:p14="http://schemas.microsoft.com/office/powerpoint/2010/main" val="22388777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Рядкові класи </a:t>
            </a:r>
            <a:r>
              <a:rPr lang="en-US" b="1" dirty="0"/>
              <a:t>std::string </a:t>
            </a:r>
            <a:r>
              <a:rPr lang="uk-UA" b="1" dirty="0"/>
              <a:t>і </a:t>
            </a:r>
            <a:r>
              <a:rPr lang="en-US" b="1" dirty="0"/>
              <a:t>std::</a:t>
            </a:r>
            <a:r>
              <a:rPr lang="en-US" b="1" dirty="0" err="1"/>
              <a:t>wstring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щастя, мова </a:t>
            </a:r>
            <a:r>
              <a:rPr lang="en-US" sz="1800" dirty="0"/>
              <a:t>C++ </a:t>
            </a:r>
            <a:r>
              <a:rPr lang="uk-UA" sz="1800" dirty="0"/>
              <a:t>надає набагато кращий спосіб для роботи з рядками: класи </a:t>
            </a:r>
            <a:r>
              <a:rPr lang="en-US" sz="1800" dirty="0">
                <a:solidFill>
                  <a:schemeClr val="accent5">
                    <a:lumMod val="75000"/>
                  </a:schemeClr>
                </a:solidFill>
                <a:latin typeface="Consolas" panose="020B0609020204030204" pitchFamily="49" charset="0"/>
              </a:rPr>
              <a:t>std::string </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wstring</a:t>
            </a:r>
            <a:r>
              <a:rPr lang="en-US" sz="1800" dirty="0"/>
              <a:t>. </a:t>
            </a:r>
            <a:r>
              <a:rPr lang="uk-UA" sz="1800" dirty="0"/>
              <a:t>Використовуючи такі концепції С++, як конструктори, деструктори і перевантаження операторів, </a:t>
            </a:r>
            <a:r>
              <a:rPr lang="en-US" sz="1800" dirty="0">
                <a:solidFill>
                  <a:schemeClr val="accent5">
                    <a:lumMod val="75000"/>
                  </a:schemeClr>
                </a:solidFill>
                <a:latin typeface="Consolas" panose="020B0609020204030204" pitchFamily="49" charset="0"/>
              </a:rPr>
              <a:t>std::string </a:t>
            </a:r>
            <a:r>
              <a:rPr lang="uk-UA" sz="1800" dirty="0"/>
              <a:t>дозволяє створювати і маніпулювати рядками в інтуїтивно зрозумілій формі і, що не менш важливо, виконувати це безпечно! Ніякого управління пам’яттю, запам’ятовування дивних назв функцій і значно менша ймовірність виникнення помилок/збоїв.</a:t>
            </a:r>
          </a:p>
        </p:txBody>
      </p:sp>
    </p:spTree>
    <p:extLst>
      <p:ext uri="{BB962C8B-B14F-4D97-AF65-F5344CB8AC3E}">
        <p14:creationId xmlns:p14="http://schemas.microsoft.com/office/powerpoint/2010/main" val="2413187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Весь </a:t>
            </a:r>
            <a:r>
              <a:rPr lang="ru-RU" sz="1800" dirty="0" err="1"/>
              <a:t>функціонал</a:t>
            </a:r>
            <a:r>
              <a:rPr lang="ru-RU" sz="1800" dirty="0"/>
              <a:t>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string</a:t>
            </a:r>
            <a:r>
              <a:rPr lang="ru-RU" sz="1800" dirty="0">
                <a:solidFill>
                  <a:schemeClr val="accent5">
                    <a:lumMod val="75000"/>
                  </a:schemeClr>
                </a:solidFill>
              </a:rPr>
              <a:t> </a:t>
            </a:r>
            <a:r>
              <a:rPr lang="ru-RU" sz="1800" dirty="0" err="1"/>
              <a:t>знаходиться</a:t>
            </a:r>
            <a:r>
              <a:rPr lang="ru-RU" sz="1800" dirty="0"/>
              <a:t> в заголовку </a:t>
            </a:r>
            <a:r>
              <a:rPr lang="ru-RU" sz="1800" dirty="0" err="1">
                <a:solidFill>
                  <a:schemeClr val="accent5">
                    <a:lumMod val="75000"/>
                  </a:schemeClr>
                </a:solidFill>
                <a:latin typeface="Consolas" panose="020B0609020204030204" pitchFamily="49" charset="0"/>
              </a:rPr>
              <a:t>string</a:t>
            </a:r>
            <a:r>
              <a:rPr lang="ru-RU" sz="1800" dirty="0"/>
              <a:t>:</a:t>
            </a:r>
            <a:r>
              <a:rPr lang="en-US" sz="1800" dirty="0"/>
              <a:t> </a:t>
            </a:r>
            <a:r>
              <a:rPr lang="en-US" sz="1800" dirty="0">
                <a:solidFill>
                  <a:schemeClr val="accent5">
                    <a:lumMod val="75000"/>
                  </a:schemeClr>
                </a:solidFill>
                <a:latin typeface="Consolas" panose="020B0609020204030204" pitchFamily="49" charset="0"/>
              </a:rPr>
              <a:t>#include &lt;string&gt;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Це ті два класи, які ви будете використовувати. </a:t>
            </a:r>
            <a:r>
              <a:rPr lang="en-US" sz="1800" dirty="0">
                <a:solidFill>
                  <a:schemeClr val="accent5">
                    <a:lumMod val="75000"/>
                  </a:schemeClr>
                </a:solidFill>
                <a:latin typeface="Consolas" panose="020B0609020204030204" pitchFamily="49" charset="0"/>
              </a:rPr>
              <a:t>std::string </a:t>
            </a:r>
            <a:r>
              <a:rPr lang="uk-UA" sz="1800" dirty="0"/>
              <a:t>використовується для стандартних </a:t>
            </a:r>
            <a:r>
              <a:rPr lang="en-US" sz="1800" dirty="0"/>
              <a:t>ASCII-</a:t>
            </a:r>
            <a:r>
              <a:rPr lang="uk-UA" sz="1800" dirty="0"/>
              <a:t>рядків (кодування </a:t>
            </a:r>
            <a:r>
              <a:rPr lang="en-US" sz="1800" b="1" dirty="0"/>
              <a:t>UTF-8</a:t>
            </a:r>
            <a:r>
              <a:rPr lang="en-US" sz="1800" dirty="0"/>
              <a:t>), </a:t>
            </a:r>
            <a:r>
              <a:rPr lang="uk-UA" sz="1800" dirty="0"/>
              <a:t>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wstring</a:t>
            </a:r>
            <a:r>
              <a:rPr lang="en-US" sz="1800" dirty="0">
                <a:solidFill>
                  <a:schemeClr val="accent5">
                    <a:lumMod val="75000"/>
                  </a:schemeClr>
                </a:solidFill>
                <a:latin typeface="Consolas" panose="020B0609020204030204" pitchFamily="49" charset="0"/>
              </a:rPr>
              <a:t> </a:t>
            </a:r>
            <a:r>
              <a:rPr lang="uk-UA" sz="1800" dirty="0"/>
              <a:t>використовується для </a:t>
            </a:r>
            <a:r>
              <a:rPr lang="en-US" sz="1800" dirty="0"/>
              <a:t>Unicode-</a:t>
            </a:r>
            <a:r>
              <a:rPr lang="uk-UA" sz="1800" dirty="0"/>
              <a:t>рядків (кодування </a:t>
            </a:r>
            <a:r>
              <a:rPr lang="en-US" sz="1800" b="1" dirty="0"/>
              <a:t>UTF-16</a:t>
            </a:r>
            <a:r>
              <a:rPr lang="en-US" sz="1800" dirty="0"/>
              <a:t>). </a:t>
            </a:r>
            <a:r>
              <a:rPr lang="uk-UA" sz="1800" dirty="0"/>
              <a:t>Вбудованого класу для рядків </a:t>
            </a:r>
            <a:r>
              <a:rPr lang="en-US" sz="1800" dirty="0"/>
              <a:t>UTF-32 </a:t>
            </a:r>
            <a:r>
              <a:rPr lang="uk-UA" sz="1800" dirty="0"/>
              <a:t>немає.</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Хоча ви будете напряму використовувати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wstring</a:t>
            </a:r>
            <a:r>
              <a:rPr lang="en-US" sz="1800" dirty="0"/>
              <a:t>, </a:t>
            </a:r>
            <a:r>
              <a:rPr lang="uk-UA" sz="1800" dirty="0"/>
              <a:t>весь функціонал реалізований в класі </a:t>
            </a:r>
            <a:r>
              <a:rPr lang="en-US" sz="1800" dirty="0" err="1">
                <a:solidFill>
                  <a:schemeClr val="accent5">
                    <a:lumMod val="75000"/>
                  </a:schemeClr>
                </a:solidFill>
                <a:latin typeface="Consolas" panose="020B0609020204030204" pitchFamily="49" charset="0"/>
              </a:rPr>
              <a:t>basic_string</a:t>
            </a:r>
            <a:r>
              <a:rPr lang="en-US" sz="1800" dirty="0">
                <a:solidFill>
                  <a:schemeClr val="accent5">
                    <a:lumMod val="75000"/>
                  </a:schemeClr>
                </a:solidFill>
                <a:latin typeface="Consolas" panose="020B0609020204030204" pitchFamily="49" charset="0"/>
              </a:rPr>
              <a:t>&lt;&gt;</a:t>
            </a:r>
            <a:r>
              <a:rPr lang="en-US" sz="1800" dirty="0"/>
              <a:t>. </a:t>
            </a:r>
            <a:r>
              <a:rPr lang="en-US" sz="1800" dirty="0">
                <a:solidFill>
                  <a:schemeClr val="accent5">
                    <a:lumMod val="75000"/>
                  </a:schemeClr>
                </a:solidFill>
                <a:latin typeface="Consolas" panose="020B0609020204030204" pitchFamily="49" charset="0"/>
              </a:rPr>
              <a:t>string</a:t>
            </a:r>
            <a:r>
              <a:rPr lang="en-US" sz="1800" dirty="0"/>
              <a:t> </a:t>
            </a:r>
            <a:r>
              <a:rPr lang="uk-UA" sz="1800" dirty="0"/>
              <a:t>і </a:t>
            </a:r>
            <a:r>
              <a:rPr lang="en-US" sz="1800" dirty="0" err="1">
                <a:solidFill>
                  <a:schemeClr val="accent5">
                    <a:lumMod val="75000"/>
                  </a:schemeClr>
                </a:solidFill>
                <a:latin typeface="Consolas" panose="020B0609020204030204" pitchFamily="49" charset="0"/>
              </a:rPr>
              <a:t>wstring</a:t>
            </a:r>
            <a:r>
              <a:rPr lang="en-US" sz="1800" dirty="0"/>
              <a:t> </a:t>
            </a:r>
            <a:r>
              <a:rPr lang="uk-UA" sz="1800" dirty="0"/>
              <a:t>мають доступ до цього функціоналу напряму. Отже, всі функції, наведені нижче, працюють як зі </a:t>
            </a:r>
            <a:r>
              <a:rPr lang="en-US" sz="1800" dirty="0">
                <a:solidFill>
                  <a:schemeClr val="accent5">
                    <a:lumMod val="75000"/>
                  </a:schemeClr>
                </a:solidFill>
                <a:latin typeface="Consolas" panose="020B0609020204030204" pitchFamily="49" charset="0"/>
              </a:rPr>
              <a:t>string</a:t>
            </a:r>
            <a:r>
              <a:rPr lang="en-US" sz="1800" dirty="0"/>
              <a:t>, </a:t>
            </a:r>
            <a:r>
              <a:rPr lang="uk-UA" sz="1800" dirty="0"/>
              <a:t>так і з </a:t>
            </a:r>
            <a:r>
              <a:rPr lang="en-US" sz="1800" dirty="0" err="1">
                <a:solidFill>
                  <a:schemeClr val="accent5">
                    <a:lumMod val="75000"/>
                  </a:schemeClr>
                </a:solidFill>
                <a:latin typeface="Consolas" panose="020B0609020204030204" pitchFamily="49" charset="0"/>
              </a:rPr>
              <a:t>wstring</a:t>
            </a:r>
            <a:r>
              <a:rPr lang="en-US" sz="1800" dirty="0"/>
              <a:t>.</a:t>
            </a:r>
            <a:endParaRPr lang="uk-UA" sz="1800" dirty="0"/>
          </a:p>
        </p:txBody>
      </p:sp>
      <p:pic>
        <p:nvPicPr>
          <p:cNvPr id="5" name="Рисунок 4">
            <a:extLst>
              <a:ext uri="{FF2B5EF4-FFF2-40B4-BE49-F238E27FC236}">
                <a16:creationId xmlns:a16="http://schemas.microsoft.com/office/drawing/2014/main" id="{82C28EFB-CE5B-43F8-A348-B20BB71FCCB4}"/>
              </a:ext>
            </a:extLst>
          </p:cNvPr>
          <p:cNvPicPr>
            <a:picLocks noChangeAspect="1"/>
          </p:cNvPicPr>
          <p:nvPr/>
        </p:nvPicPr>
        <p:blipFill>
          <a:blip r:embed="rId2"/>
          <a:stretch>
            <a:fillRect/>
          </a:stretch>
        </p:blipFill>
        <p:spPr>
          <a:xfrm>
            <a:off x="3533306" y="1431708"/>
            <a:ext cx="5125386" cy="1940584"/>
          </a:xfrm>
          <a:prstGeom prst="rect">
            <a:avLst/>
          </a:prstGeom>
        </p:spPr>
      </p:pic>
    </p:spTree>
    <p:extLst>
      <p:ext uri="{BB962C8B-B14F-4D97-AF65-F5344CB8AC3E}">
        <p14:creationId xmlns:p14="http://schemas.microsoft.com/office/powerpoint/2010/main" val="385035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Багато інформації, яка обробляється програмами, знаходиться у текстовому вигляді. Основним способом роботи з текстовими даними у С++ є рядки. При цьому С++ підтримує </a:t>
            </a:r>
            <a:r>
              <a:rPr lang="uk-UA" sz="1800" b="1" dirty="0">
                <a:highlight>
                  <a:srgbClr val="00FF00"/>
                </a:highlight>
              </a:rPr>
              <a:t>два типи рядків</a:t>
            </a:r>
            <a:r>
              <a:rPr lang="uk-UA" sz="1800" dirty="0"/>
              <a:t>:</a:t>
            </a:r>
          </a:p>
          <a:p>
            <a:pPr marL="540000" indent="360000">
              <a:lnSpc>
                <a:spcPct val="150000"/>
              </a:lnSpc>
              <a:spcBef>
                <a:spcPts val="0"/>
              </a:spcBef>
              <a:buNone/>
            </a:pPr>
            <a:r>
              <a:rPr lang="uk-UA" sz="1800" dirty="0"/>
              <a:t>1. </a:t>
            </a:r>
            <a:r>
              <a:rPr lang="en-US" sz="1800" b="1" dirty="0">
                <a:highlight>
                  <a:srgbClr val="00FFFF"/>
                </a:highlight>
              </a:rPr>
              <a:t>C-style </a:t>
            </a:r>
            <a:r>
              <a:rPr lang="uk-UA" sz="1800" b="1" dirty="0">
                <a:highlight>
                  <a:srgbClr val="00FFFF"/>
                </a:highlight>
              </a:rPr>
              <a:t>рядки </a:t>
            </a:r>
            <a:r>
              <a:rPr lang="uk-UA" sz="1800" dirty="0"/>
              <a:t>(«традиційні» рядки мови С), які представлені </a:t>
            </a:r>
            <a:r>
              <a:rPr lang="uk-UA" sz="1800" b="1" dirty="0">
                <a:highlight>
                  <a:srgbClr val="00FFFF"/>
                </a:highlight>
              </a:rPr>
              <a:t>масивами символів</a:t>
            </a:r>
            <a:r>
              <a:rPr lang="uk-UA" sz="1800" dirty="0"/>
              <a:t>. Цей тип рядків був успадкований мовою С++ від свого «прабатька» - мови С, як і інші елементи синтаксису, з якими ми вже знайомі.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2. </a:t>
            </a:r>
            <a:r>
              <a:rPr lang="uk-UA" sz="1800" b="1" dirty="0">
                <a:highlight>
                  <a:srgbClr val="00FF00"/>
                </a:highlight>
              </a:rPr>
              <a:t>Рядки типу </a:t>
            </a:r>
            <a:r>
              <a:rPr lang="en-US" sz="1800" b="1" dirty="0">
                <a:highlight>
                  <a:srgbClr val="00FF00"/>
                </a:highlight>
              </a:rPr>
              <a:t>std::string</a:t>
            </a:r>
            <a:r>
              <a:rPr lang="en-US" sz="1800" dirty="0"/>
              <a:t>. </a:t>
            </a:r>
            <a:r>
              <a:rPr lang="uk-UA" sz="1800" dirty="0"/>
              <a:t>Клас </a:t>
            </a:r>
            <a:r>
              <a:rPr lang="en-US" sz="1800" dirty="0">
                <a:solidFill>
                  <a:schemeClr val="accent5">
                    <a:lumMod val="75000"/>
                  </a:schemeClr>
                </a:solidFill>
                <a:latin typeface="Consolas" panose="020B0609020204030204" pitchFamily="49" charset="0"/>
              </a:rPr>
              <a:t>string</a:t>
            </a:r>
            <a:r>
              <a:rPr lang="en-US" sz="1800" dirty="0"/>
              <a:t> </a:t>
            </a:r>
            <a:r>
              <a:rPr lang="uk-UA" sz="1800" dirty="0"/>
              <a:t>входить до складу стандартної бібліотеки, призначений для зберігання та обробки рядків. Фактично усі можливості класу </a:t>
            </a:r>
            <a:r>
              <a:rPr lang="en-US" sz="1800" dirty="0">
                <a:solidFill>
                  <a:schemeClr val="accent5">
                    <a:lumMod val="75000"/>
                  </a:schemeClr>
                </a:solidFill>
                <a:latin typeface="Consolas" panose="020B0609020204030204" pitchFamily="49" charset="0"/>
              </a:rPr>
              <a:t>string</a:t>
            </a:r>
            <a:r>
              <a:rPr lang="en-US" sz="1800" dirty="0"/>
              <a:t> </a:t>
            </a:r>
            <a:r>
              <a:rPr lang="uk-UA" sz="1800" dirty="0"/>
              <a:t>реалізовані на основі традиційних С-рядків. Однак для того, щоб розуміти особливості їх роботи і правильно використовувати їх на практиці, нам потрібно знати і розуміти процес обробки рядків </a:t>
            </a:r>
            <a:r>
              <a:rPr lang="en-US" sz="1800" dirty="0"/>
              <a:t>C-style.</a:t>
            </a: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b="1" dirty="0">
                <a:highlight>
                  <a:srgbClr val="00FF00"/>
                </a:highlight>
              </a:rPr>
              <a:t>UTF</a:t>
            </a:r>
            <a:r>
              <a:rPr lang="en-US" sz="1800" dirty="0"/>
              <a:t> (</a:t>
            </a:r>
            <a:r>
              <a:rPr lang="en-US" sz="1800" b="1" dirty="0">
                <a:highlight>
                  <a:srgbClr val="00FF00"/>
                </a:highlight>
              </a:rPr>
              <a:t>Unicode Transform Format</a:t>
            </a:r>
            <a:r>
              <a:rPr lang="en-US" sz="1800" dirty="0"/>
              <a:t>) - </a:t>
            </a:r>
            <a:r>
              <a:rPr lang="uk-UA" sz="1800" dirty="0"/>
              <a:t>це спосіб представлення </a:t>
            </a:r>
            <a:r>
              <a:rPr lang="en-US" sz="1800" dirty="0"/>
              <a:t>Unicode. </a:t>
            </a:r>
            <a:r>
              <a:rPr lang="uk-UA" sz="1800" dirty="0"/>
              <a:t>Кодування </a:t>
            </a:r>
            <a:r>
              <a:rPr lang="en-US" sz="1800" dirty="0"/>
              <a:t>UTF </a:t>
            </a:r>
            <a:r>
              <a:rPr lang="uk-UA" sz="1800" dirty="0"/>
              <a:t>визначені стандартом </a:t>
            </a:r>
            <a:r>
              <a:rPr lang="en-US" sz="1800" dirty="0"/>
              <a:t>Unicode </a:t>
            </a:r>
            <a:r>
              <a:rPr lang="uk-UA" sz="1800" dirty="0"/>
              <a:t>і дозволяють закодувати будь-який, потрібний нам кодовий пункт </a:t>
            </a:r>
            <a:r>
              <a:rPr lang="en-US" sz="1800" dirty="0"/>
              <a:t>Unicode.</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Існує декілька різних видів </a:t>
            </a:r>
            <a:r>
              <a:rPr lang="en-US" sz="1800" dirty="0"/>
              <a:t>UTF-</a:t>
            </a:r>
            <a:r>
              <a:rPr lang="uk-UA" sz="1800" dirty="0"/>
              <a:t>стандартів, які </a:t>
            </a:r>
            <a:r>
              <a:rPr lang="uk-UA" sz="1800" b="1" dirty="0">
                <a:highlight>
                  <a:srgbClr val="00FF00"/>
                </a:highlight>
              </a:rPr>
              <a:t>відрізняються кількістю байтів</a:t>
            </a:r>
            <a:r>
              <a:rPr lang="uk-UA" sz="1800" dirty="0"/>
              <a:t>, використаних </a:t>
            </a:r>
            <a:r>
              <a:rPr lang="uk-UA" sz="1800" b="1" dirty="0">
                <a:highlight>
                  <a:srgbClr val="00FF00"/>
                </a:highlight>
              </a:rPr>
              <a:t>для кодування одного кодового пункту</a:t>
            </a:r>
            <a:r>
              <a:rPr lang="uk-UA" sz="1800" dirty="0"/>
              <a:t>. </a:t>
            </a:r>
            <a:r>
              <a:rPr lang="en-US" sz="1800" b="1" dirty="0">
                <a:highlight>
                  <a:srgbClr val="00FFFF"/>
                </a:highlight>
              </a:rPr>
              <a:t>UTF-8 </a:t>
            </a:r>
            <a:r>
              <a:rPr lang="uk-UA" sz="1800" b="1" dirty="0">
                <a:highlight>
                  <a:srgbClr val="00FFFF"/>
                </a:highlight>
              </a:rPr>
              <a:t>використовує один байт на кодовий пункт</a:t>
            </a:r>
            <a:r>
              <a:rPr lang="uk-UA" sz="1800" dirty="0"/>
              <a:t>, </a:t>
            </a:r>
            <a:r>
              <a:rPr lang="en-US" sz="1800" b="1" dirty="0">
                <a:highlight>
                  <a:srgbClr val="FFFF00"/>
                </a:highlight>
              </a:rPr>
              <a:t>UTF-16 - 2 </a:t>
            </a:r>
            <a:r>
              <a:rPr lang="uk-UA" sz="1800" b="1" dirty="0">
                <a:highlight>
                  <a:srgbClr val="FFFF00"/>
                </a:highlight>
              </a:rPr>
              <a:t>байти</a:t>
            </a:r>
            <a:r>
              <a:rPr lang="uk-UA" sz="1800" dirty="0"/>
              <a:t>, а </a:t>
            </a:r>
            <a:r>
              <a:rPr lang="en-US" sz="1800" b="1" dirty="0">
                <a:highlight>
                  <a:srgbClr val="FFFF00"/>
                </a:highlight>
              </a:rPr>
              <a:t>UTF-32 - 4 </a:t>
            </a:r>
            <a:r>
              <a:rPr lang="uk-UA" sz="1800" b="1" dirty="0">
                <a:highlight>
                  <a:srgbClr val="FFFF00"/>
                </a:highlight>
              </a:rPr>
              <a:t>байти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вже було зазначено, </a:t>
            </a:r>
            <a:r>
              <a:rPr lang="en-US" sz="1800" dirty="0"/>
              <a:t>UTF-8 </a:t>
            </a:r>
            <a:r>
              <a:rPr lang="uk-UA" sz="1800" dirty="0"/>
              <a:t>використовує для коду символу 1 байт (як і </a:t>
            </a:r>
            <a:r>
              <a:rPr lang="en-US" sz="1800" dirty="0"/>
              <a:t>ASCII), </a:t>
            </a:r>
            <a:r>
              <a:rPr lang="uk-UA" sz="1800" dirty="0"/>
              <a:t>тобто якщо програміст при розробці програми використав кодування </a:t>
            </a:r>
            <a:r>
              <a:rPr lang="en-US" sz="1800" dirty="0"/>
              <a:t>ASCII, </a:t>
            </a:r>
            <a:r>
              <a:rPr lang="uk-UA" sz="1800" dirty="0"/>
              <a:t>а користувачі - </a:t>
            </a:r>
            <a:r>
              <a:rPr lang="en-US" sz="1800" dirty="0"/>
              <a:t>UTF-8, </a:t>
            </a:r>
            <a:r>
              <a:rPr lang="uk-UA" sz="1800" dirty="0"/>
              <a:t>то у відображенні символів не буде ніякої різниці.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великій літері "</a:t>
            </a:r>
            <a:r>
              <a:rPr lang="en-US" sz="1800" dirty="0"/>
              <a:t>C" </a:t>
            </a:r>
            <a:r>
              <a:rPr lang="uk-UA" sz="1800" dirty="0"/>
              <a:t>відповідає кодова точка </a:t>
            </a:r>
            <a:r>
              <a:rPr lang="en-US" sz="1800" dirty="0">
                <a:solidFill>
                  <a:schemeClr val="accent5">
                    <a:lumMod val="75000"/>
                  </a:schemeClr>
                </a:solidFill>
                <a:latin typeface="Consolas" panose="020B0609020204030204" pitchFamily="49" charset="0"/>
              </a:rPr>
              <a:t>U+0043</a:t>
            </a:r>
            <a:r>
              <a:rPr lang="en-US" sz="1800" dirty="0"/>
              <a:t>, </a:t>
            </a:r>
            <a:r>
              <a:rPr lang="uk-UA" sz="1800" dirty="0"/>
              <a:t>яка кодується </a:t>
            </a:r>
            <a:r>
              <a:rPr lang="en-US" sz="1800" dirty="0"/>
              <a:t>UTF-8 </a:t>
            </a:r>
            <a:r>
              <a:rPr lang="uk-UA" sz="1800" dirty="0"/>
              <a:t>у </a:t>
            </a:r>
            <a:r>
              <a:rPr lang="uk-UA" sz="1800" dirty="0" err="1"/>
              <a:t>шістнадцяткове</a:t>
            </a:r>
            <a:r>
              <a:rPr lang="uk-UA" sz="1800" dirty="0"/>
              <a:t> значення </a:t>
            </a:r>
            <a:r>
              <a:rPr lang="uk-UA" sz="1800" dirty="0">
                <a:solidFill>
                  <a:schemeClr val="accent5">
                    <a:lumMod val="75000"/>
                  </a:schemeClr>
                </a:solidFill>
                <a:latin typeface="Consolas" panose="020B0609020204030204" pitchFamily="49" charset="0"/>
              </a:rPr>
              <a:t>0</a:t>
            </a:r>
            <a:r>
              <a:rPr lang="en-US" sz="1800" dirty="0">
                <a:solidFill>
                  <a:schemeClr val="accent5">
                    <a:lumMod val="75000"/>
                  </a:schemeClr>
                </a:solidFill>
                <a:latin typeface="Consolas" panose="020B0609020204030204" pitchFamily="49" charset="0"/>
              </a:rPr>
              <a:t>x43</a:t>
            </a:r>
            <a:r>
              <a:rPr lang="en-US" sz="1800" dirty="0"/>
              <a:t>, </a:t>
            </a:r>
            <a:r>
              <a:rPr lang="uk-UA" sz="1800" dirty="0"/>
              <a:t>що повністю збігається з </a:t>
            </a:r>
            <a:r>
              <a:rPr lang="en-US" sz="1800" dirty="0"/>
              <a:t>ASCII-</a:t>
            </a:r>
            <a:r>
              <a:rPr lang="uk-UA" sz="1800" dirty="0"/>
              <a:t>кодом даного символу.</a:t>
            </a:r>
          </a:p>
        </p:txBody>
      </p:sp>
    </p:spTree>
    <p:extLst>
      <p:ext uri="{BB962C8B-B14F-4D97-AF65-F5344CB8AC3E}">
        <p14:creationId xmlns:p14="http://schemas.microsoft.com/office/powerpoint/2010/main" val="5390190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Функціонал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Створення і видалення:</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конструктор</a:t>
            </a:r>
            <a:r>
              <a:rPr lang="uk-UA" sz="1800" dirty="0"/>
              <a:t> — створює або копіює рядок;</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деструктор</a:t>
            </a:r>
            <a:r>
              <a:rPr lang="uk-UA" sz="1800" dirty="0"/>
              <a:t> — знищує рядок.</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Розмір і ємність:</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capacity() </a:t>
            </a:r>
            <a:r>
              <a:rPr lang="en-US" sz="1800" dirty="0"/>
              <a:t>— </a:t>
            </a:r>
            <a:r>
              <a:rPr lang="uk-UA" sz="1800" dirty="0"/>
              <a:t>повертає кількість символів, які рядок може зберігати без додаткового </a:t>
            </a:r>
            <a:r>
              <a:rPr lang="uk-UA" sz="1800" dirty="0" err="1"/>
              <a:t>перевиділення</a:t>
            </a:r>
            <a:r>
              <a:rPr lang="uk-UA" sz="1800" dirty="0"/>
              <a:t> пам’яті;</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empty()</a:t>
            </a:r>
            <a:r>
              <a:rPr lang="en-US" sz="1800" dirty="0"/>
              <a:t> — </a:t>
            </a:r>
            <a:r>
              <a:rPr lang="uk-UA" sz="1800" dirty="0"/>
              <a:t>повертає логічне значення, яке вказує, чи є рядок порожнім;</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length()</a:t>
            </a:r>
            <a:r>
              <a:rPr lang="en-US" sz="1800" dirty="0"/>
              <a:t>, </a:t>
            </a:r>
            <a:r>
              <a:rPr lang="en-US" sz="1800" dirty="0">
                <a:solidFill>
                  <a:schemeClr val="accent5">
                    <a:lumMod val="75000"/>
                  </a:schemeClr>
                </a:solidFill>
                <a:latin typeface="Consolas" panose="020B0609020204030204" pitchFamily="49" charset="0"/>
              </a:rPr>
              <a:t>size() </a:t>
            </a:r>
            <a:r>
              <a:rPr lang="en-US" sz="1800" dirty="0"/>
              <a:t>— </a:t>
            </a:r>
            <a:r>
              <a:rPr lang="uk-UA" sz="1800" dirty="0"/>
              <a:t>повертають кількість символів в рядку;</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max_size</a:t>
            </a:r>
            <a:r>
              <a:rPr lang="en-US" sz="1800" dirty="0">
                <a:solidFill>
                  <a:schemeClr val="accent5">
                    <a:lumMod val="75000"/>
                  </a:schemeClr>
                </a:solidFill>
                <a:latin typeface="Consolas" panose="020B0609020204030204" pitchFamily="49" charset="0"/>
              </a:rPr>
              <a:t>() </a:t>
            </a:r>
            <a:r>
              <a:rPr lang="en-US" sz="1800" dirty="0"/>
              <a:t>— </a:t>
            </a:r>
            <a:r>
              <a:rPr lang="uk-UA" sz="1800" dirty="0"/>
              <a:t>повертає максимальний розмір рядка, який може бути виділений;</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reserve() </a:t>
            </a:r>
            <a:r>
              <a:rPr lang="en-US" sz="1800" dirty="0"/>
              <a:t>— </a:t>
            </a:r>
            <a:r>
              <a:rPr lang="uk-UA" sz="1800" dirty="0"/>
              <a:t>розширює або зменшує ємність рядка.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Доступ до елементів:</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en-US" sz="1800" dirty="0">
                <a:solidFill>
                  <a:schemeClr val="accent5">
                    <a:lumMod val="75000"/>
                  </a:schemeClr>
                </a:solidFill>
                <a:latin typeface="Consolas" panose="020B0609020204030204" pitchFamily="49" charset="0"/>
              </a:rPr>
              <a:t>at() </a:t>
            </a:r>
            <a:r>
              <a:rPr lang="en-US" sz="1800" dirty="0"/>
              <a:t>— </a:t>
            </a:r>
            <a:r>
              <a:rPr lang="uk-UA" sz="1800" dirty="0"/>
              <a:t>доступ до елементу по заданому індексу.</a:t>
            </a:r>
          </a:p>
        </p:txBody>
      </p:sp>
    </p:spTree>
    <p:extLst>
      <p:ext uri="{BB962C8B-B14F-4D97-AF65-F5344CB8AC3E}">
        <p14:creationId xmlns:p14="http://schemas.microsoft.com/office/powerpoint/2010/main" val="25572732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Функціонал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10000"/>
          </a:bodyPr>
          <a:lstStyle/>
          <a:p>
            <a:pPr marL="540000" indent="360000">
              <a:lnSpc>
                <a:spcPct val="150000"/>
              </a:lnSpc>
              <a:spcBef>
                <a:spcPts val="0"/>
              </a:spcBef>
              <a:buNone/>
            </a:pPr>
            <a:r>
              <a:rPr lang="uk-UA" sz="1800" dirty="0"/>
              <a:t>Модифікація:</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en-US" sz="1800" dirty="0">
                <a:solidFill>
                  <a:schemeClr val="accent5">
                    <a:lumMod val="75000"/>
                  </a:schemeClr>
                </a:solidFill>
                <a:latin typeface="Consolas" panose="020B0609020204030204" pitchFamily="49" charset="0"/>
              </a:rPr>
              <a:t>assign() </a:t>
            </a:r>
            <a:r>
              <a:rPr lang="en-US" sz="1800" dirty="0"/>
              <a:t>— </a:t>
            </a:r>
            <a:r>
              <a:rPr lang="uk-UA" sz="1800" dirty="0"/>
              <a:t>присвоюють нове значення рядку;</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en-US" sz="1800" dirty="0">
                <a:solidFill>
                  <a:schemeClr val="accent5">
                    <a:lumMod val="75000"/>
                  </a:schemeClr>
                </a:solidFill>
                <a:latin typeface="Consolas" panose="020B0609020204030204" pitchFamily="49" charset="0"/>
              </a:rPr>
              <a:t>append()</a:t>
            </a:r>
            <a:r>
              <a:rPr lang="en-US" sz="1800" dirty="0"/>
              <a:t>, </a:t>
            </a:r>
            <a:r>
              <a:rPr lang="en-US" sz="1800" dirty="0" err="1">
                <a:solidFill>
                  <a:schemeClr val="accent5">
                    <a:lumMod val="75000"/>
                  </a:schemeClr>
                </a:solidFill>
                <a:latin typeface="Consolas" panose="020B0609020204030204" pitchFamily="49" charset="0"/>
              </a:rPr>
              <a:t>push_back</a:t>
            </a:r>
            <a:r>
              <a:rPr lang="en-US" sz="1800" dirty="0">
                <a:solidFill>
                  <a:schemeClr val="accent5">
                    <a:lumMod val="75000"/>
                  </a:schemeClr>
                </a:solidFill>
                <a:latin typeface="Consolas" panose="020B0609020204030204" pitchFamily="49" charset="0"/>
              </a:rPr>
              <a:t>() </a:t>
            </a:r>
            <a:r>
              <a:rPr lang="en-US" sz="1800" dirty="0"/>
              <a:t>— </a:t>
            </a:r>
            <a:r>
              <a:rPr lang="uk-UA" sz="1800" dirty="0"/>
              <a:t>додають символи до кінця рядка;</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insert() </a:t>
            </a:r>
            <a:r>
              <a:rPr lang="en-US" sz="1800" dirty="0"/>
              <a:t>— </a:t>
            </a:r>
            <a:r>
              <a:rPr lang="uk-UA" sz="1800" dirty="0"/>
              <a:t>вставляє символи в довільний індекс рядка;</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clear() </a:t>
            </a:r>
            <a:r>
              <a:rPr lang="en-US" sz="1800" dirty="0"/>
              <a:t>— </a:t>
            </a:r>
            <a:r>
              <a:rPr lang="uk-UA" sz="1800" dirty="0"/>
              <a:t>видаляє всі символи рядка;</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erase() </a:t>
            </a:r>
            <a:r>
              <a:rPr lang="en-US" sz="1800" dirty="0"/>
              <a:t>— </a:t>
            </a:r>
            <a:r>
              <a:rPr lang="uk-UA" sz="1800" dirty="0"/>
              <a:t>видаляє символи за довільним індексом рядка;</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replace() </a:t>
            </a:r>
            <a:r>
              <a:rPr lang="en-US" sz="1800" dirty="0"/>
              <a:t>— </a:t>
            </a:r>
            <a:r>
              <a:rPr lang="uk-UA" sz="1800" dirty="0"/>
              <a:t>замінює символи довільних індексів рядка іншими символами;</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resize() </a:t>
            </a:r>
            <a:r>
              <a:rPr lang="en-US" sz="1800" dirty="0"/>
              <a:t>— </a:t>
            </a:r>
            <a:r>
              <a:rPr lang="uk-UA" sz="1800" dirty="0"/>
              <a:t>розширює або зменшує рядок (видаляє або додає символи в кінці рядка);</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swap() </a:t>
            </a:r>
            <a:r>
              <a:rPr lang="en-US" sz="1800" dirty="0"/>
              <a:t>— </a:t>
            </a:r>
            <a:r>
              <a:rPr lang="uk-UA" sz="1800" dirty="0"/>
              <a:t>міняє місцями значення двох рядків.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Ввід/вивід:</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&gt;&gt;</a:t>
            </a:r>
            <a:r>
              <a:rPr lang="uk-UA" sz="1800" dirty="0"/>
              <a:t>, </a:t>
            </a:r>
            <a:r>
              <a:rPr lang="en-US" sz="1800" dirty="0" err="1">
                <a:solidFill>
                  <a:schemeClr val="accent5">
                    <a:lumMod val="75000"/>
                  </a:schemeClr>
                </a:solidFill>
                <a:latin typeface="Consolas" panose="020B0609020204030204" pitchFamily="49" charset="0"/>
              </a:rPr>
              <a:t>getline</a:t>
            </a:r>
            <a:r>
              <a:rPr lang="en-US" sz="1800" dirty="0">
                <a:solidFill>
                  <a:schemeClr val="accent5">
                    <a:lumMod val="75000"/>
                  </a:schemeClr>
                </a:solidFill>
                <a:latin typeface="Consolas" panose="020B0609020204030204" pitchFamily="49" charset="0"/>
              </a:rPr>
              <a:t>() </a:t>
            </a:r>
            <a:r>
              <a:rPr lang="en-US" sz="1800" dirty="0"/>
              <a:t>— </a:t>
            </a:r>
            <a:r>
              <a:rPr lang="uk-UA" sz="1800" dirty="0"/>
              <a:t>зчитують значення з вхідного потоку в рядок;</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&lt;&lt;</a:t>
            </a:r>
            <a:r>
              <a:rPr lang="uk-UA" sz="1800" dirty="0"/>
              <a:t> — записує значення рядка у вихідний потік;</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c_str</a:t>
            </a:r>
            <a:r>
              <a:rPr lang="en-US" sz="1800" dirty="0">
                <a:solidFill>
                  <a:schemeClr val="accent5">
                    <a:lumMod val="75000"/>
                  </a:schemeClr>
                </a:solidFill>
                <a:latin typeface="Consolas" panose="020B0609020204030204" pitchFamily="49" charset="0"/>
              </a:rPr>
              <a:t>() </a:t>
            </a:r>
            <a:r>
              <a:rPr lang="en-US" sz="1800" dirty="0"/>
              <a:t>— </a:t>
            </a:r>
            <a:r>
              <a:rPr lang="uk-UA" sz="1800" dirty="0"/>
              <a:t>конвертує рядок в рядок </a:t>
            </a:r>
            <a:r>
              <a:rPr lang="en-US" sz="1800" dirty="0"/>
              <a:t>C-style </a:t>
            </a:r>
            <a:r>
              <a:rPr lang="uk-UA" sz="1800" dirty="0"/>
              <a:t>з нуль-термінатором в кінці;</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copy() </a:t>
            </a:r>
            <a:r>
              <a:rPr lang="en-US" sz="1800" dirty="0"/>
              <a:t>— </a:t>
            </a:r>
            <a:r>
              <a:rPr lang="uk-UA" sz="1800" dirty="0"/>
              <a:t>копіює вміст рядка (без нуль-термінатора) в масив типу </a:t>
            </a:r>
            <a:r>
              <a:rPr lang="en-US" sz="1800" dirty="0">
                <a:solidFill>
                  <a:schemeClr val="accent5">
                    <a:lumMod val="75000"/>
                  </a:schemeClr>
                </a:solidFill>
                <a:latin typeface="Consolas" panose="020B0609020204030204" pitchFamily="49" charset="0"/>
              </a:rPr>
              <a:t>char</a:t>
            </a:r>
            <a:r>
              <a:rPr lang="en-US" sz="1800" dirty="0"/>
              <a:t>;</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data() </a:t>
            </a:r>
            <a:r>
              <a:rPr lang="en-US" sz="1800" dirty="0"/>
              <a:t>— </a:t>
            </a:r>
            <a:r>
              <a:rPr lang="uk-UA" sz="1800" dirty="0"/>
              <a:t>повертає вміст рядка у вигляді масиву типу </a:t>
            </a:r>
            <a:r>
              <a:rPr lang="en-US" sz="1800" dirty="0"/>
              <a:t>char, </a:t>
            </a:r>
            <a:r>
              <a:rPr lang="uk-UA" sz="1800" dirty="0"/>
              <a:t>який не закінчується нуль-термінатором.</a:t>
            </a:r>
          </a:p>
        </p:txBody>
      </p:sp>
    </p:spTree>
    <p:extLst>
      <p:ext uri="{BB962C8B-B14F-4D97-AF65-F5344CB8AC3E}">
        <p14:creationId xmlns:p14="http://schemas.microsoft.com/office/powerpoint/2010/main" val="38921024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Функціонал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Порівняння рядків:</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 != </a:t>
            </a:r>
            <a:r>
              <a:rPr lang="uk-UA" sz="1800" dirty="0"/>
              <a:t>— порівнюють, чи є два рядки рівними/нерівними (повертають значення типу </a:t>
            </a:r>
            <a:r>
              <a:rPr lang="en-US" sz="1800" dirty="0"/>
              <a:t>bool);</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&lt;, &lt;=, &gt;, &gt;= </a:t>
            </a:r>
            <a:r>
              <a:rPr lang="en-US" sz="1800" dirty="0"/>
              <a:t>— </a:t>
            </a:r>
            <a:r>
              <a:rPr lang="uk-UA" sz="1800" dirty="0"/>
              <a:t>порівнюють, чи є два рядки менше або більше один одного (повертають значення типу </a:t>
            </a:r>
            <a:r>
              <a:rPr lang="en-US" sz="1800" dirty="0"/>
              <a:t>bool);</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compare() </a:t>
            </a:r>
            <a:r>
              <a:rPr lang="en-US" sz="1800" dirty="0"/>
              <a:t>— </a:t>
            </a:r>
            <a:r>
              <a:rPr lang="uk-UA" sz="1800" dirty="0"/>
              <a:t>порівнює, чи є два рядки рівними/нерівними (повертає -1, 0 або 1).</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err="1"/>
              <a:t>Підрядки</a:t>
            </a:r>
            <a:r>
              <a:rPr lang="uk-UA" sz="1800" dirty="0"/>
              <a:t> і конкатенація:</a:t>
            </a:r>
          </a:p>
          <a:p>
            <a:pPr marL="540000" indent="360000">
              <a:lnSpc>
                <a:spcPct val="150000"/>
              </a:lnSpc>
              <a:spcBef>
                <a:spcPts val="0"/>
              </a:spcBef>
              <a:buNone/>
            </a:pPr>
            <a:r>
              <a:rPr lang="uk-UA" sz="1800" dirty="0"/>
              <a:t>   </a:t>
            </a:r>
            <a:r>
              <a:rPr lang="uk-UA" sz="1800" dirty="0">
                <a:solidFill>
                  <a:schemeClr val="accent5">
                    <a:lumMod val="75000"/>
                  </a:schemeClr>
                </a:solidFill>
                <a:latin typeface="Consolas" panose="020B0609020204030204" pitchFamily="49" charset="0"/>
              </a:rPr>
              <a:t>+</a:t>
            </a:r>
            <a:r>
              <a:rPr lang="uk-UA" sz="1800" dirty="0"/>
              <a:t> — з’єднує два рядки;</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substr</a:t>
            </a:r>
            <a:r>
              <a:rPr lang="en-US" sz="1800" dirty="0">
                <a:solidFill>
                  <a:schemeClr val="accent5">
                    <a:lumMod val="75000"/>
                  </a:schemeClr>
                </a:solidFill>
                <a:latin typeface="Consolas" panose="020B0609020204030204" pitchFamily="49" charset="0"/>
              </a:rPr>
              <a:t>() </a:t>
            </a:r>
            <a:r>
              <a:rPr lang="en-US" sz="1800" dirty="0"/>
              <a:t>— </a:t>
            </a:r>
            <a:r>
              <a:rPr lang="uk-UA" sz="1800" dirty="0"/>
              <a:t>повертає </a:t>
            </a:r>
            <a:r>
              <a:rPr lang="uk-UA" sz="1800" dirty="0" err="1"/>
              <a:t>підрядок</a:t>
            </a:r>
            <a:r>
              <a:rPr lang="uk-UA" sz="1800" dirty="0"/>
              <a:t>.</a:t>
            </a:r>
          </a:p>
        </p:txBody>
      </p:sp>
    </p:spTree>
    <p:extLst>
      <p:ext uri="{BB962C8B-B14F-4D97-AF65-F5344CB8AC3E}">
        <p14:creationId xmlns:p14="http://schemas.microsoft.com/office/powerpoint/2010/main" val="21907169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Функціонал </a:t>
            </a:r>
            <a:r>
              <a:rPr lang="en-US" b="1" dirty="0"/>
              <a:t>std::string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Пошук:</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find</a:t>
            </a:r>
            <a:r>
              <a:rPr lang="en-US" sz="1800" dirty="0"/>
              <a:t> — </a:t>
            </a:r>
            <a:r>
              <a:rPr lang="uk-UA" sz="1800" dirty="0"/>
              <a:t>шукає індекс першого символу/</a:t>
            </a:r>
            <a:r>
              <a:rPr lang="uk-UA" sz="1800" dirty="0" err="1"/>
              <a:t>підрядка</a:t>
            </a:r>
            <a:r>
              <a:rPr lang="uk-UA" sz="1800" dirty="0"/>
              <a:t>;</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find_first_of</a:t>
            </a:r>
            <a:r>
              <a:rPr lang="en-US" sz="1800" dirty="0">
                <a:solidFill>
                  <a:schemeClr val="accent5">
                    <a:lumMod val="75000"/>
                  </a:schemeClr>
                </a:solidFill>
                <a:latin typeface="Consolas" panose="020B0609020204030204" pitchFamily="49" charset="0"/>
              </a:rPr>
              <a:t> </a:t>
            </a:r>
            <a:r>
              <a:rPr lang="en-US" sz="1800" dirty="0"/>
              <a:t>— </a:t>
            </a:r>
            <a:r>
              <a:rPr lang="uk-UA" sz="1800" dirty="0"/>
              <a:t>шукає індекс першого символу з набору символів;</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find_first_not_of</a:t>
            </a:r>
            <a:r>
              <a:rPr lang="en-US" sz="1800" dirty="0">
                <a:solidFill>
                  <a:schemeClr val="accent5">
                    <a:lumMod val="75000"/>
                  </a:schemeClr>
                </a:solidFill>
                <a:latin typeface="Consolas" panose="020B0609020204030204" pitchFamily="49" charset="0"/>
              </a:rPr>
              <a:t> </a:t>
            </a:r>
            <a:r>
              <a:rPr lang="en-US" sz="1800" dirty="0"/>
              <a:t>— </a:t>
            </a:r>
            <a:r>
              <a:rPr lang="uk-UA" sz="1800" dirty="0"/>
              <a:t>шукає індекс першого символу НЕ з набору символів;</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find_last_of</a:t>
            </a:r>
            <a:r>
              <a:rPr lang="en-US" sz="1800" dirty="0">
                <a:solidFill>
                  <a:schemeClr val="accent5">
                    <a:lumMod val="75000"/>
                  </a:schemeClr>
                </a:solidFill>
                <a:latin typeface="Consolas" panose="020B0609020204030204" pitchFamily="49" charset="0"/>
              </a:rPr>
              <a:t> </a:t>
            </a:r>
            <a:r>
              <a:rPr lang="en-US" sz="1800" dirty="0"/>
              <a:t>— </a:t>
            </a:r>
            <a:r>
              <a:rPr lang="uk-UA" sz="1800" dirty="0"/>
              <a:t>шукає індекс останнього символу з набору символів;</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find_last_not_of</a:t>
            </a:r>
            <a:r>
              <a:rPr lang="en-US" sz="1800" dirty="0">
                <a:solidFill>
                  <a:schemeClr val="accent5">
                    <a:lumMod val="75000"/>
                  </a:schemeClr>
                </a:solidFill>
                <a:latin typeface="Consolas" panose="020B0609020204030204" pitchFamily="49" charset="0"/>
              </a:rPr>
              <a:t> </a:t>
            </a:r>
            <a:r>
              <a:rPr lang="en-US" sz="1800" dirty="0"/>
              <a:t>— </a:t>
            </a:r>
            <a:r>
              <a:rPr lang="uk-UA" sz="1800" dirty="0"/>
              <a:t>шукає індекс останнього символу НЕ з набору символів;</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rfind</a:t>
            </a:r>
            <a:r>
              <a:rPr lang="en-US" sz="1800" dirty="0"/>
              <a:t> — </a:t>
            </a:r>
            <a:r>
              <a:rPr lang="uk-UA" sz="1800" dirty="0"/>
              <a:t>шукає індекс останнього символу/</a:t>
            </a:r>
            <a:r>
              <a:rPr lang="uk-UA" sz="1800" dirty="0" err="1"/>
              <a:t>підрядка</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Підтримка </a:t>
            </a:r>
            <a:r>
              <a:rPr lang="uk-UA" sz="1800" dirty="0" err="1"/>
              <a:t>ітераторів</a:t>
            </a:r>
            <a:r>
              <a:rPr lang="uk-UA" sz="1800" dirty="0"/>
              <a:t> і розподільників (</a:t>
            </a:r>
            <a:r>
              <a:rPr lang="en-US" sz="1800" dirty="0"/>
              <a:t>allocators):</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begin()</a:t>
            </a:r>
            <a:r>
              <a:rPr lang="en-US" sz="1800" dirty="0"/>
              <a:t>, </a:t>
            </a:r>
            <a:r>
              <a:rPr lang="en-US" sz="1800" dirty="0">
                <a:solidFill>
                  <a:schemeClr val="accent5">
                    <a:lumMod val="75000"/>
                  </a:schemeClr>
                </a:solidFill>
                <a:latin typeface="Consolas" panose="020B0609020204030204" pitchFamily="49" charset="0"/>
              </a:rPr>
              <a:t>end()</a:t>
            </a:r>
            <a:r>
              <a:rPr lang="en-US" sz="1800" dirty="0"/>
              <a:t> — </a:t>
            </a:r>
            <a:r>
              <a:rPr lang="uk-UA" sz="1800" dirty="0"/>
              <a:t>повертають “прямий” </a:t>
            </a:r>
            <a:r>
              <a:rPr lang="uk-UA" sz="1800" dirty="0" err="1"/>
              <a:t>ітератор</a:t>
            </a:r>
            <a:r>
              <a:rPr lang="uk-UA" sz="1800" dirty="0"/>
              <a:t>, який вказує на перший і останній (елемент, який йде за останнім) елементи рядка;</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get_allocator</a:t>
            </a:r>
            <a:r>
              <a:rPr lang="en-US" sz="1800" dirty="0">
                <a:solidFill>
                  <a:schemeClr val="accent5">
                    <a:lumMod val="75000"/>
                  </a:schemeClr>
                </a:solidFill>
                <a:latin typeface="Consolas" panose="020B0609020204030204" pitchFamily="49" charset="0"/>
              </a:rPr>
              <a:t>() </a:t>
            </a:r>
            <a:r>
              <a:rPr lang="en-US" sz="1800" dirty="0"/>
              <a:t>— </a:t>
            </a:r>
            <a:r>
              <a:rPr lang="uk-UA" sz="1800" dirty="0"/>
              <a:t>повертає розподільник;</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rbegin</a:t>
            </a:r>
            <a:r>
              <a:rPr lang="en-US" sz="1800" dirty="0">
                <a:solidFill>
                  <a:schemeClr val="accent5">
                    <a:lumMod val="75000"/>
                  </a:schemeClr>
                </a:solidFill>
                <a:latin typeface="Consolas" panose="020B0609020204030204" pitchFamily="49" charset="0"/>
              </a:rPr>
              <a:t>(), rend() </a:t>
            </a:r>
            <a:r>
              <a:rPr lang="en-US" sz="1800" dirty="0"/>
              <a:t>— </a:t>
            </a:r>
            <a:r>
              <a:rPr lang="uk-UA" sz="1800" dirty="0"/>
              <a:t>повертають “зворотний” </a:t>
            </a:r>
            <a:r>
              <a:rPr lang="uk-UA" sz="1800" dirty="0" err="1"/>
              <a:t>ітератор</a:t>
            </a:r>
            <a:r>
              <a:rPr lang="uk-UA" sz="1800" dirty="0"/>
              <a:t>, який вказує на останній (тобто “зворотний” початок) і перший (елемент, який передує першому елементу рядка — “зворотний” кінець) елементи рядка. Відмінність від </a:t>
            </a:r>
            <a:r>
              <a:rPr lang="en-US" sz="1800" dirty="0"/>
              <a:t>begin() </a:t>
            </a:r>
            <a:r>
              <a:rPr lang="uk-UA" sz="1800" dirty="0"/>
              <a:t>і </a:t>
            </a:r>
            <a:r>
              <a:rPr lang="en-US" sz="1800" dirty="0"/>
              <a:t>end() </a:t>
            </a:r>
            <a:r>
              <a:rPr lang="uk-UA" sz="1800" dirty="0"/>
              <a:t>в тому, що рух </a:t>
            </a:r>
            <a:r>
              <a:rPr lang="uk-UA" sz="1800" dirty="0" err="1"/>
              <a:t>ітераторів</a:t>
            </a:r>
            <a:r>
              <a:rPr lang="uk-UA" sz="1800" dirty="0"/>
              <a:t> відбувається в зворотному напрямку.</a:t>
            </a:r>
          </a:p>
        </p:txBody>
      </p:sp>
    </p:spTree>
    <p:extLst>
      <p:ext uri="{BB962C8B-B14F-4D97-AF65-F5344CB8AC3E}">
        <p14:creationId xmlns:p14="http://schemas.microsoft.com/office/powerpoint/2010/main" val="29918698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функціонал досить широкий, все ж є кілька помітних упущень:</a:t>
            </a:r>
          </a:p>
          <a:p>
            <a:pPr marL="825750" indent="-285750">
              <a:lnSpc>
                <a:spcPct val="150000"/>
              </a:lnSpc>
              <a:spcBef>
                <a:spcPts val="0"/>
              </a:spcBef>
            </a:pPr>
            <a:r>
              <a:rPr lang="uk-UA" sz="1800" dirty="0"/>
              <a:t>   підтримка регулярних виразів;</a:t>
            </a:r>
          </a:p>
          <a:p>
            <a:pPr marL="825750" indent="-285750">
              <a:lnSpc>
                <a:spcPct val="150000"/>
              </a:lnSpc>
              <a:spcBef>
                <a:spcPts val="0"/>
              </a:spcBef>
            </a:pPr>
            <a:r>
              <a:rPr lang="uk-UA" sz="1800" dirty="0"/>
              <a:t>   конструктори для створення рядків з чисел;</a:t>
            </a:r>
          </a:p>
          <a:p>
            <a:pPr marL="825750" indent="-285750">
              <a:lnSpc>
                <a:spcPct val="150000"/>
              </a:lnSpc>
              <a:spcBef>
                <a:spcPts val="0"/>
              </a:spcBef>
            </a:pPr>
            <a:r>
              <a:rPr lang="uk-UA" sz="1800" dirty="0"/>
              <a:t>   прописні/рядкові функції;</a:t>
            </a:r>
          </a:p>
          <a:p>
            <a:pPr marL="825750" indent="-285750">
              <a:lnSpc>
                <a:spcPct val="150000"/>
              </a:lnSpc>
              <a:spcBef>
                <a:spcPts val="0"/>
              </a:spcBef>
            </a:pPr>
            <a:r>
              <a:rPr lang="uk-UA" sz="1800" dirty="0"/>
              <a:t>   </a:t>
            </a:r>
            <a:r>
              <a:rPr lang="uk-UA" sz="1800" dirty="0" err="1"/>
              <a:t>токенізація</a:t>
            </a:r>
            <a:r>
              <a:rPr lang="uk-UA" sz="1800" dirty="0"/>
              <a:t>/розбиття рядків на масиви;</a:t>
            </a:r>
          </a:p>
          <a:p>
            <a:pPr marL="825750" indent="-285750">
              <a:lnSpc>
                <a:spcPct val="150000"/>
              </a:lnSpc>
              <a:spcBef>
                <a:spcPts val="0"/>
              </a:spcBef>
            </a:pPr>
            <a:r>
              <a:rPr lang="uk-UA" sz="1800" dirty="0"/>
              <a:t>   прості функції для отримання лівої чи правої частини рядка;</a:t>
            </a:r>
          </a:p>
          <a:p>
            <a:pPr marL="825750" indent="-285750">
              <a:lnSpc>
                <a:spcPct val="150000"/>
              </a:lnSpc>
              <a:spcBef>
                <a:spcPts val="0"/>
              </a:spcBef>
            </a:pPr>
            <a:r>
              <a:rPr lang="uk-UA" sz="1800" dirty="0"/>
              <a:t>   обрізка пробілів;</a:t>
            </a:r>
          </a:p>
          <a:p>
            <a:pPr marL="825750" indent="-285750">
              <a:lnSpc>
                <a:spcPct val="150000"/>
              </a:lnSpc>
              <a:spcBef>
                <a:spcPts val="0"/>
              </a:spcBef>
            </a:pPr>
            <a:r>
              <a:rPr lang="uk-UA" sz="1800" dirty="0"/>
              <a:t>   конвертація з </a:t>
            </a:r>
            <a:r>
              <a:rPr lang="en-US" sz="1800" dirty="0"/>
              <a:t>UTF-8 </a:t>
            </a:r>
            <a:r>
              <a:rPr lang="uk-UA" sz="1800" dirty="0"/>
              <a:t>в </a:t>
            </a:r>
            <a:r>
              <a:rPr lang="en-US" sz="1800" dirty="0"/>
              <a:t>UTF-16 </a:t>
            </a:r>
            <a:r>
              <a:rPr lang="uk-UA" sz="1800" dirty="0"/>
              <a:t>і навпаки.</a:t>
            </a:r>
          </a:p>
        </p:txBody>
      </p:sp>
    </p:spTree>
    <p:extLst>
      <p:ext uri="{BB962C8B-B14F-4D97-AF65-F5344CB8AC3E}">
        <p14:creationId xmlns:p14="http://schemas.microsoft.com/office/powerpoint/2010/main" val="29221448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34617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мові С++ під змінну типу </a:t>
            </a:r>
            <a:r>
              <a:rPr lang="en-US" sz="1800" b="1" dirty="0">
                <a:highlight>
                  <a:srgbClr val="00FF00"/>
                </a:highlight>
              </a:rPr>
              <a:t>char</a:t>
            </a:r>
            <a:r>
              <a:rPr lang="en-US" sz="1800" dirty="0"/>
              <a:t> </a:t>
            </a:r>
            <a:r>
              <a:rPr lang="uk-UA" sz="1800" dirty="0"/>
              <a:t>завжди виділяється об'єм пам'яті, який дорівнює </a:t>
            </a:r>
            <a:r>
              <a:rPr lang="uk-UA" sz="1800" b="1" dirty="0">
                <a:highlight>
                  <a:srgbClr val="00FF00"/>
                </a:highlight>
              </a:rPr>
              <a:t>1 байту</a:t>
            </a:r>
            <a:r>
              <a:rPr lang="uk-UA" sz="1800" dirty="0"/>
              <a:t>, тобто підтримуються </a:t>
            </a:r>
            <a:r>
              <a:rPr lang="uk-UA" sz="1800" b="1" dirty="0">
                <a:highlight>
                  <a:srgbClr val="00FF00"/>
                </a:highlight>
              </a:rPr>
              <a:t>лише </a:t>
            </a:r>
            <a:r>
              <a:rPr lang="uk-UA" sz="1800" b="1" dirty="0" err="1">
                <a:highlight>
                  <a:srgbClr val="00FF00"/>
                </a:highlight>
              </a:rPr>
              <a:t>восьмибітні</a:t>
            </a:r>
            <a:r>
              <a:rPr lang="uk-UA" sz="1800" b="1" dirty="0">
                <a:highlight>
                  <a:srgbClr val="00FF00"/>
                </a:highlight>
              </a:rPr>
              <a:t> кодування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роботи з 16-бітними та 32-бітовими символами </a:t>
            </a:r>
            <a:r>
              <a:rPr lang="en-US" sz="1800" dirty="0"/>
              <a:t>Unicode </a:t>
            </a:r>
            <a:r>
              <a:rPr lang="uk-UA" sz="1800" dirty="0"/>
              <a:t>у </a:t>
            </a:r>
            <a:r>
              <a:rPr lang="en-US" sz="1800" b="1" dirty="0">
                <a:highlight>
                  <a:srgbClr val="00FF00"/>
                </a:highlight>
              </a:rPr>
              <a:t>C++11 </a:t>
            </a:r>
            <a:r>
              <a:rPr lang="uk-UA" sz="1800" dirty="0"/>
              <a:t>були додані типи </a:t>
            </a:r>
            <a:r>
              <a:rPr lang="en-US" sz="1800" dirty="0">
                <a:solidFill>
                  <a:schemeClr val="accent5">
                    <a:lumMod val="75000"/>
                  </a:schemeClr>
                </a:solidFill>
                <a:latin typeface="Consolas" panose="020B0609020204030204" pitchFamily="49" charset="0"/>
              </a:rPr>
              <a:t>char16_t</a:t>
            </a:r>
            <a:r>
              <a:rPr lang="en-US" sz="1800" dirty="0"/>
              <a:t> </a:t>
            </a:r>
            <a:r>
              <a:rPr lang="uk-UA" sz="1800" dirty="0"/>
              <a:t>та </a:t>
            </a:r>
            <a:r>
              <a:rPr lang="en-US" sz="1800" dirty="0">
                <a:solidFill>
                  <a:schemeClr val="accent5">
                    <a:lumMod val="75000"/>
                  </a:schemeClr>
                </a:solidFill>
                <a:latin typeface="Consolas" panose="020B0609020204030204" pitchFamily="49" charset="0"/>
              </a:rPr>
              <a:t>char32_t</a:t>
            </a:r>
            <a:r>
              <a:rPr lang="en-US" sz="1800" dirty="0"/>
              <a:t>. </a:t>
            </a:r>
            <a:r>
              <a:rPr lang="uk-UA" sz="1800" dirty="0"/>
              <a:t>Поки що у нас немає необхідності їх використовувати.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Доки ми працювали із символами латиниці (наші рядкові дані містили інформацію англійською мовою), то результат їх виведення в консоль був коректним. Однак, при роботі з деякими іншими мовами, наприклад, тими, алфавіт яких використовує символи кирилиці або арабські символи, замість очікуваного тексту можна побачити в консолі набір незрозумілих символів.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Припустимо, що наша </a:t>
            </a:r>
            <a:r>
              <a:rPr lang="en-US" sz="1800" dirty="0"/>
              <a:t>char-</a:t>
            </a:r>
            <a:r>
              <a:rPr lang="uk-UA" sz="1800" dirty="0"/>
              <a:t>змінна </a:t>
            </a:r>
            <a:r>
              <a:rPr lang="en-US" sz="1800" dirty="0" err="1">
                <a:solidFill>
                  <a:schemeClr val="accent5">
                    <a:lumMod val="75000"/>
                  </a:schemeClr>
                </a:solidFill>
                <a:latin typeface="Consolas" panose="020B0609020204030204" pitchFamily="49" charset="0"/>
              </a:rPr>
              <a:t>ch</a:t>
            </a:r>
            <a:r>
              <a:rPr lang="en-US" sz="1800" dirty="0"/>
              <a:t> </a:t>
            </a:r>
            <a:r>
              <a:rPr lang="uk-UA" sz="1800" dirty="0"/>
              <a:t>містить символ українського алфавіту «</a:t>
            </a:r>
            <a:r>
              <a:rPr lang="uk-UA" sz="1800" dirty="0">
                <a:solidFill>
                  <a:schemeClr val="accent5">
                    <a:lumMod val="75000"/>
                  </a:schemeClr>
                </a:solidFill>
                <a:latin typeface="Consolas" panose="020B0609020204030204" pitchFamily="49" charset="0"/>
              </a:rPr>
              <a:t>є</a:t>
            </a:r>
            <a:r>
              <a:rPr lang="uk-UA" sz="1800" dirty="0"/>
              <a:t>».</a:t>
            </a:r>
          </a:p>
        </p:txBody>
      </p:sp>
    </p:spTree>
    <p:extLst>
      <p:ext uri="{BB962C8B-B14F-4D97-AF65-F5344CB8AC3E}">
        <p14:creationId xmlns:p14="http://schemas.microsoft.com/office/powerpoint/2010/main" val="2217257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отримали від'ємне значення коду (</a:t>
            </a:r>
            <a:r>
              <a:rPr lang="uk-UA" sz="1800" dirty="0">
                <a:solidFill>
                  <a:schemeClr val="accent5">
                    <a:lumMod val="75000"/>
                  </a:schemeClr>
                </a:solidFill>
                <a:latin typeface="Consolas" panose="020B0609020204030204" pitchFamily="49" charset="0"/>
              </a:rPr>
              <a:t>-70</a:t>
            </a:r>
            <a:r>
              <a:rPr lang="uk-UA" sz="1800" dirty="0"/>
              <a:t>), оскільки за умовчанням тип є знаковим, тобто має діапазон значень від </a:t>
            </a:r>
            <a:r>
              <a:rPr lang="uk-UA" sz="1800" dirty="0">
                <a:solidFill>
                  <a:schemeClr val="accent5">
                    <a:lumMod val="75000"/>
                  </a:schemeClr>
                </a:solidFill>
                <a:latin typeface="Consolas" panose="020B0609020204030204" pitchFamily="49" charset="0"/>
              </a:rPr>
              <a:t>-128 </a:t>
            </a:r>
            <a:r>
              <a:rPr lang="uk-UA" sz="1800" dirty="0"/>
              <a:t>до </a:t>
            </a:r>
            <a:r>
              <a:rPr lang="uk-UA" sz="1800" dirty="0">
                <a:solidFill>
                  <a:schemeClr val="accent5">
                    <a:lumMod val="75000"/>
                  </a:schemeClr>
                </a:solidFill>
                <a:latin typeface="Consolas" panose="020B0609020204030204" pitchFamily="49" charset="0"/>
              </a:rPr>
              <a:t>127</a:t>
            </a:r>
            <a:r>
              <a:rPr lang="uk-UA" sz="1800" dirty="0"/>
              <a:t>. У цьому від'ємні значення кодів відповідають розширеній частини таблиці </a:t>
            </a:r>
            <a:r>
              <a:rPr lang="en-US" sz="1800" dirty="0"/>
              <a:t>ASCII.</a:t>
            </a:r>
            <a:endParaRPr lang="uk-UA" sz="1800" dirty="0"/>
          </a:p>
        </p:txBody>
      </p:sp>
      <p:pic>
        <p:nvPicPr>
          <p:cNvPr id="5" name="Рисунок 4">
            <a:extLst>
              <a:ext uri="{FF2B5EF4-FFF2-40B4-BE49-F238E27FC236}">
                <a16:creationId xmlns:a16="http://schemas.microsoft.com/office/drawing/2014/main" id="{B9BE68FA-079F-465C-984E-C5361E19045E}"/>
              </a:ext>
            </a:extLst>
          </p:cNvPr>
          <p:cNvPicPr>
            <a:picLocks noChangeAspect="1"/>
          </p:cNvPicPr>
          <p:nvPr/>
        </p:nvPicPr>
        <p:blipFill>
          <a:blip r:embed="rId2"/>
          <a:stretch>
            <a:fillRect/>
          </a:stretch>
        </p:blipFill>
        <p:spPr>
          <a:xfrm>
            <a:off x="3014631" y="857691"/>
            <a:ext cx="6162736" cy="2133841"/>
          </a:xfrm>
          <a:prstGeom prst="rect">
            <a:avLst/>
          </a:prstGeom>
        </p:spPr>
      </p:pic>
      <p:pic>
        <p:nvPicPr>
          <p:cNvPr id="6146" name="Picture 2" descr="-XKsbxwlN9fkYIZ6aw002Rdeen6nb9eo">
            <a:extLst>
              <a:ext uri="{FF2B5EF4-FFF2-40B4-BE49-F238E27FC236}">
                <a16:creationId xmlns:a16="http://schemas.microsoft.com/office/drawing/2014/main" id="{11FE47BE-E660-43F9-8A0F-430698029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987" y="3002281"/>
            <a:ext cx="2486025" cy="9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8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Така</a:t>
            </a:r>
            <a:r>
              <a:rPr lang="ru-RU" sz="1800" dirty="0"/>
              <a:t> ж </a:t>
            </a:r>
            <a:r>
              <a:rPr lang="ru-RU" sz="1800" dirty="0" err="1"/>
              <a:t>ситуація</a:t>
            </a:r>
            <a:r>
              <a:rPr lang="ru-RU" sz="1800" dirty="0"/>
              <a:t> буде, </a:t>
            </a:r>
            <a:r>
              <a:rPr lang="ru-RU" sz="1800" dirty="0" err="1"/>
              <a:t>якщо</a:t>
            </a:r>
            <a:r>
              <a:rPr lang="ru-RU" sz="1800" dirty="0"/>
              <a:t> ми </a:t>
            </a:r>
            <a:r>
              <a:rPr lang="ru-RU" sz="1800" dirty="0" err="1"/>
              <a:t>спробуємо</a:t>
            </a:r>
            <a:r>
              <a:rPr lang="ru-RU" sz="1800" dirty="0"/>
              <a:t> </a:t>
            </a:r>
            <a:r>
              <a:rPr lang="ru-RU" sz="1800" dirty="0" err="1"/>
              <a:t>вивести</a:t>
            </a:r>
            <a:r>
              <a:rPr lang="ru-RU" sz="1800" dirty="0"/>
              <a:t> </a:t>
            </a:r>
            <a:r>
              <a:rPr lang="ru-RU" sz="1800" dirty="0" err="1"/>
              <a:t>рядковий</a:t>
            </a:r>
            <a:r>
              <a:rPr lang="ru-RU" sz="1800" dirty="0"/>
              <a:t> </a:t>
            </a:r>
            <a:r>
              <a:rPr lang="ru-RU" sz="1800" dirty="0" err="1"/>
              <a:t>літерал</a:t>
            </a:r>
            <a:r>
              <a:rPr lang="ru-RU" sz="1800" dirty="0"/>
              <a:t> «</a:t>
            </a:r>
            <a:r>
              <a:rPr lang="ru-RU" sz="1800" dirty="0" err="1"/>
              <a:t>Здоров’я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uk-UA" sz="1800" dirty="0"/>
              <a:t>Вся справа в тому, що попри широкий загал стандарту </a:t>
            </a:r>
            <a:r>
              <a:rPr lang="en-US" sz="1800" dirty="0"/>
              <a:t>Unicode, </a:t>
            </a:r>
            <a:r>
              <a:rPr lang="uk-UA" sz="1800" b="1" dirty="0">
                <a:highlight>
                  <a:srgbClr val="FFFF00"/>
                </a:highlight>
              </a:rPr>
              <a:t>у командному рядку </a:t>
            </a:r>
            <a:r>
              <a:rPr lang="uk-UA" sz="1800" dirty="0"/>
              <a:t>(консолі або терміналі) </a:t>
            </a:r>
            <a:r>
              <a:rPr lang="uk-UA" sz="1800" b="1" dirty="0">
                <a:highlight>
                  <a:srgbClr val="FFFF00"/>
                </a:highlight>
              </a:rPr>
              <a:t>ОС </a:t>
            </a:r>
            <a:r>
              <a:rPr lang="en-US" sz="1800" b="1" dirty="0">
                <a:highlight>
                  <a:srgbClr val="FFFF00"/>
                </a:highlight>
              </a:rPr>
              <a:t>Windows </a:t>
            </a:r>
            <a:r>
              <a:rPr lang="uk-UA" sz="1800" b="1" dirty="0">
                <a:highlight>
                  <a:srgbClr val="FFFF00"/>
                </a:highlight>
              </a:rPr>
              <a:t>використовується кодування </a:t>
            </a:r>
            <a:r>
              <a:rPr lang="en-US" sz="1800" b="1" dirty="0">
                <a:highlight>
                  <a:srgbClr val="FFFF00"/>
                </a:highlight>
              </a:rPr>
              <a:t>CP866</a:t>
            </a:r>
            <a:r>
              <a:rPr lang="en-US" sz="1800" dirty="0"/>
              <a:t>. </a:t>
            </a:r>
            <a:r>
              <a:rPr lang="uk-UA" sz="1800" dirty="0"/>
              <a:t>Можливості змінити кодування консолі (у зв'язку з особливостями її поточної реалізації) в ОС </a:t>
            </a:r>
            <a:r>
              <a:rPr lang="en-US" sz="1800" dirty="0"/>
              <a:t>Windows </a:t>
            </a:r>
            <a:r>
              <a:rPr lang="uk-UA" sz="1800" dirty="0"/>
              <a:t>немає.</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Стандартним, </a:t>
            </a:r>
            <a:r>
              <a:rPr lang="uk-UA" sz="1800" dirty="0" err="1"/>
              <a:t>восьмибітовим</a:t>
            </a:r>
            <a:r>
              <a:rPr lang="uk-UA" sz="1800" dirty="0"/>
              <a:t> кодуванням для усіх локалізованих українських та російських версій </a:t>
            </a:r>
            <a:r>
              <a:rPr lang="en-US" sz="1800" dirty="0"/>
              <a:t>Microsoft Windows </a:t>
            </a:r>
            <a:r>
              <a:rPr lang="uk-UA" sz="1800" dirty="0"/>
              <a:t>є </a:t>
            </a:r>
            <a:r>
              <a:rPr lang="en-US" sz="1800" dirty="0">
                <a:solidFill>
                  <a:schemeClr val="accent5">
                    <a:lumMod val="75000"/>
                  </a:schemeClr>
                </a:solidFill>
                <a:latin typeface="Consolas" panose="020B0609020204030204" pitchFamily="49" charset="0"/>
              </a:rPr>
              <a:t>CP1251</a:t>
            </a:r>
            <a:r>
              <a:rPr lang="en-US" sz="1800" dirty="0"/>
              <a:t>. </a:t>
            </a:r>
            <a:r>
              <a:rPr lang="uk-UA" sz="1800" dirty="0"/>
              <a:t>Коли ми створюємо проєкт у </a:t>
            </a:r>
            <a:r>
              <a:rPr lang="en-US" sz="1800" dirty="0"/>
              <a:t>Microsoft Visual Studio (MVS), </a:t>
            </a:r>
            <a:r>
              <a:rPr lang="uk-UA" sz="1800" dirty="0"/>
              <a:t>то дане кодування встановлюється і для нашого проєкту (програми). </a:t>
            </a:r>
            <a:r>
              <a:rPr lang="uk-UA" sz="1800" b="1" dirty="0">
                <a:highlight>
                  <a:srgbClr val="FFFF00"/>
                </a:highlight>
              </a:rPr>
              <a:t>Програма передає дані у кодуванні </a:t>
            </a:r>
            <a:r>
              <a:rPr lang="en-US" sz="1800" b="1" dirty="0">
                <a:solidFill>
                  <a:schemeClr val="accent5">
                    <a:lumMod val="75000"/>
                  </a:schemeClr>
                </a:solidFill>
                <a:highlight>
                  <a:srgbClr val="FFFF00"/>
                </a:highlight>
                <a:latin typeface="Consolas" panose="020B0609020204030204" pitchFamily="49" charset="0"/>
              </a:rPr>
              <a:t>CP1251</a:t>
            </a:r>
            <a:r>
              <a:rPr lang="en-US" sz="1800" b="1" dirty="0">
                <a:highlight>
                  <a:srgbClr val="FFFF00"/>
                </a:highlight>
              </a:rPr>
              <a:t>, </a:t>
            </a:r>
            <a:r>
              <a:rPr lang="uk-UA" sz="1800" b="1" dirty="0">
                <a:highlight>
                  <a:srgbClr val="FFFF00"/>
                </a:highlight>
              </a:rPr>
              <a:t>а консоль приймає їх і переводить у власне кодування </a:t>
            </a:r>
            <a:r>
              <a:rPr lang="en-US" sz="1800" b="1" dirty="0">
                <a:solidFill>
                  <a:schemeClr val="accent5">
                    <a:lumMod val="75000"/>
                  </a:schemeClr>
                </a:solidFill>
                <a:highlight>
                  <a:srgbClr val="FFFF00"/>
                </a:highlight>
                <a:latin typeface="Consolas" panose="020B0609020204030204" pitchFamily="49" charset="0"/>
              </a:rPr>
              <a:t>CP866</a:t>
            </a:r>
            <a:r>
              <a:rPr lang="en-US" sz="1800" dirty="0"/>
              <a:t>.</a:t>
            </a:r>
            <a:endParaRPr lang="uk-UA" sz="1800" dirty="0"/>
          </a:p>
        </p:txBody>
      </p:sp>
      <p:pic>
        <p:nvPicPr>
          <p:cNvPr id="7" name="Рисунок 6">
            <a:extLst>
              <a:ext uri="{FF2B5EF4-FFF2-40B4-BE49-F238E27FC236}">
                <a16:creationId xmlns:a16="http://schemas.microsoft.com/office/drawing/2014/main" id="{A9CB3BE5-FE32-4CE0-976F-135B3732EB8C}"/>
              </a:ext>
            </a:extLst>
          </p:cNvPr>
          <p:cNvPicPr>
            <a:picLocks noChangeAspect="1"/>
          </p:cNvPicPr>
          <p:nvPr/>
        </p:nvPicPr>
        <p:blipFill>
          <a:blip r:embed="rId2"/>
          <a:stretch>
            <a:fillRect/>
          </a:stretch>
        </p:blipFill>
        <p:spPr>
          <a:xfrm>
            <a:off x="4191482" y="1491166"/>
            <a:ext cx="3809035" cy="799897"/>
          </a:xfrm>
          <a:prstGeom prst="rect">
            <a:avLst/>
          </a:prstGeom>
        </p:spPr>
      </p:pic>
      <p:pic>
        <p:nvPicPr>
          <p:cNvPr id="7170" name="Picture 2" descr="JS7e2nt641M4bAgnUbLrWhWHRl2vve3o">
            <a:extLst>
              <a:ext uri="{FF2B5EF4-FFF2-40B4-BE49-F238E27FC236}">
                <a16:creationId xmlns:a16="http://schemas.microsoft.com/office/drawing/2014/main" id="{5147D6AB-4ED7-4A26-9544-97AC8AEB9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380" y="2433962"/>
            <a:ext cx="1139240" cy="34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189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 незважаючи на те, що в налаштуваннях </a:t>
            </a:r>
            <a:r>
              <a:rPr lang="en-US" sz="1800" dirty="0"/>
              <a:t>MVS </a:t>
            </a:r>
            <a:r>
              <a:rPr lang="uk-UA" sz="1800" dirty="0"/>
              <a:t>можна змінити кодування проєкту, це не вирішить проблему. Консоль ОС </a:t>
            </a:r>
            <a:r>
              <a:rPr lang="en-US" sz="1800" dirty="0"/>
              <a:t>Windows «</a:t>
            </a:r>
            <a:r>
              <a:rPr lang="uk-UA" sz="1800" dirty="0"/>
              <a:t>розуміє» лише кодування </a:t>
            </a:r>
            <a:r>
              <a:rPr lang="en-US" sz="1800" dirty="0">
                <a:solidFill>
                  <a:schemeClr val="accent5">
                    <a:lumMod val="75000"/>
                  </a:schemeClr>
                </a:solidFill>
                <a:latin typeface="Consolas" panose="020B0609020204030204" pitchFamily="49" charset="0"/>
              </a:rPr>
              <a:t>CP866</a:t>
            </a:r>
            <a:r>
              <a:rPr lang="en-US" sz="1800" dirty="0"/>
              <a:t>, </a:t>
            </a:r>
            <a:r>
              <a:rPr lang="uk-UA" sz="1800" dirty="0"/>
              <a:t>якої в </a:t>
            </a:r>
            <a:r>
              <a:rPr lang="en-US" sz="1800" dirty="0"/>
              <a:t>MVS </a:t>
            </a:r>
            <a:r>
              <a:rPr lang="uk-UA" sz="1800" dirty="0"/>
              <a:t>немає. Таким чином, коли ми в нашому прикладі передали в консоль символи українською мовою, консоль їх не зрозуміла і тому відобразила у вигляді послідовності незрозумілих символів: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вирішення цього питання </a:t>
            </a:r>
            <a:r>
              <a:rPr lang="uk-UA" sz="1800" b="1" dirty="0">
                <a:highlight>
                  <a:srgbClr val="00FFFF"/>
                </a:highlight>
              </a:rPr>
              <a:t>потрібно перед передачею символів у консоль «перекодувати» їх у стандарт </a:t>
            </a:r>
            <a:r>
              <a:rPr lang="en-US" sz="1800" b="1" dirty="0">
                <a:highlight>
                  <a:srgbClr val="00FFFF"/>
                </a:highlight>
              </a:rPr>
              <a:t>CP866</a:t>
            </a:r>
            <a:r>
              <a:rPr lang="en-US" sz="1800" dirty="0"/>
              <a:t>. </a:t>
            </a:r>
            <a:r>
              <a:rPr lang="uk-UA" sz="1800" dirty="0"/>
              <a:t>Один з найпростіших способів перетворення одного кодування на інше - це налаштування </a:t>
            </a:r>
            <a:r>
              <a:rPr lang="uk-UA" sz="1800" dirty="0" err="1"/>
              <a:t>локалі</a:t>
            </a:r>
            <a:r>
              <a:rPr lang="uk-UA" sz="1800" dirty="0"/>
              <a:t>.</a:t>
            </a:r>
          </a:p>
          <a:p>
            <a:pPr marL="540000" indent="360000">
              <a:lnSpc>
                <a:spcPct val="150000"/>
              </a:lnSpc>
              <a:spcBef>
                <a:spcPts val="0"/>
              </a:spcBef>
              <a:buNone/>
            </a:pPr>
            <a:r>
              <a:rPr lang="uk-UA" sz="1800" b="1" dirty="0" err="1">
                <a:highlight>
                  <a:srgbClr val="00FF00"/>
                </a:highlight>
              </a:rPr>
              <a:t>Локаль</a:t>
            </a:r>
            <a:r>
              <a:rPr lang="uk-UA" sz="1800" dirty="0"/>
              <a:t> представляє набір параметрів, за допомогою яких можна швидко налаштувати інтерфейс залежно від географічного положення користувача.</a:t>
            </a:r>
          </a:p>
          <a:p>
            <a:pPr marL="540000" indent="360000">
              <a:lnSpc>
                <a:spcPct val="150000"/>
              </a:lnSpc>
              <a:spcBef>
                <a:spcPts val="0"/>
              </a:spcBef>
              <a:buNone/>
            </a:pPr>
            <a:r>
              <a:rPr lang="uk-UA" sz="1800" dirty="0"/>
              <a:t>Для налаштування параметрів </a:t>
            </a:r>
            <a:r>
              <a:rPr lang="uk-UA" sz="1800" dirty="0" err="1"/>
              <a:t>локалі</a:t>
            </a:r>
            <a:r>
              <a:rPr lang="uk-UA" sz="1800" dirty="0"/>
              <a:t>, в С++ є вбудована функція </a:t>
            </a:r>
            <a:r>
              <a:rPr lang="en-US" sz="1800" dirty="0" err="1">
                <a:solidFill>
                  <a:schemeClr val="accent5">
                    <a:lumMod val="75000"/>
                  </a:schemeClr>
                </a:solidFill>
                <a:latin typeface="Consolas" panose="020B0609020204030204" pitchFamily="49" charset="0"/>
              </a:rPr>
              <a:t>setlocale</a:t>
            </a:r>
            <a:r>
              <a:rPr lang="en-US" sz="1800" dirty="0">
                <a:solidFill>
                  <a:schemeClr val="accent5">
                    <a:lumMod val="75000"/>
                  </a:schemeClr>
                </a:solidFill>
                <a:latin typeface="Consolas" panose="020B0609020204030204" pitchFamily="49" charset="0"/>
              </a:rPr>
              <a:t>()</a:t>
            </a:r>
            <a:r>
              <a:rPr lang="en-US" sz="1800" dirty="0"/>
              <a:t>, </a:t>
            </a:r>
            <a:r>
              <a:rPr lang="uk-UA" sz="1800" dirty="0"/>
              <a:t>перший параметр якої задає тип категорії </a:t>
            </a:r>
            <a:r>
              <a:rPr lang="uk-UA" sz="1800" dirty="0" err="1"/>
              <a:t>локалі</a:t>
            </a:r>
            <a:r>
              <a:rPr lang="uk-UA" sz="1800" dirty="0"/>
              <a:t> (що ми налаштовуємо: набір символів, країну, часовий пояс, мову користувача), а другий - значення для цієї категорії.</a:t>
            </a:r>
          </a:p>
        </p:txBody>
      </p:sp>
      <p:pic>
        <p:nvPicPr>
          <p:cNvPr id="8194" name="Picture 2" descr="GOzH586LiMWLvdOrfmuv4wI6IF3mcCtX">
            <a:extLst>
              <a:ext uri="{FF2B5EF4-FFF2-40B4-BE49-F238E27FC236}">
                <a16:creationId xmlns:a16="http://schemas.microsoft.com/office/drawing/2014/main" id="{EA1AB317-29A1-4917-AA8D-AD2265F3A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612" y="2582782"/>
            <a:ext cx="1520776" cy="461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257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нашому прикладі </a:t>
            </a:r>
            <a:r>
              <a:rPr lang="en-US" sz="1800" dirty="0">
                <a:solidFill>
                  <a:schemeClr val="accent5">
                    <a:lumMod val="75000"/>
                  </a:schemeClr>
                </a:solidFill>
                <a:latin typeface="Consolas" panose="020B0609020204030204" pitchFamily="49" charset="0"/>
              </a:rPr>
              <a:t>LC_TYPE</a:t>
            </a:r>
            <a:r>
              <a:rPr lang="en-US" sz="1800" dirty="0"/>
              <a:t> - </a:t>
            </a:r>
            <a:r>
              <a:rPr lang="uk-UA" sz="1800" dirty="0"/>
              <a:t>набір символів, другий параметр "</a:t>
            </a:r>
            <a:r>
              <a:rPr lang="en-US" sz="1800" dirty="0" err="1">
                <a:solidFill>
                  <a:schemeClr val="accent5">
                    <a:lumMod val="75000"/>
                  </a:schemeClr>
                </a:solidFill>
                <a:latin typeface="Consolas" panose="020B0609020204030204" pitchFamily="49" charset="0"/>
              </a:rPr>
              <a:t>ukr</a:t>
            </a:r>
            <a:r>
              <a:rPr lang="en-US" sz="1800" dirty="0"/>
              <a:t>" - </a:t>
            </a:r>
            <a:r>
              <a:rPr lang="uk-UA" sz="1800" dirty="0"/>
              <a:t>значення </a:t>
            </a:r>
            <a:r>
              <a:rPr lang="uk-UA" sz="1800" dirty="0" err="1"/>
              <a:t>локалі</a:t>
            </a:r>
            <a:r>
              <a:rPr lang="uk-UA" sz="1800" dirty="0"/>
              <a:t>. Замість значення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ukr</a:t>
            </a:r>
            <a:r>
              <a:rPr lang="en-US" sz="1800" dirty="0">
                <a:solidFill>
                  <a:schemeClr val="accent5">
                    <a:lumMod val="75000"/>
                  </a:schemeClr>
                </a:solidFill>
                <a:latin typeface="Consolas" panose="020B0609020204030204" pitchFamily="49" charset="0"/>
              </a:rPr>
              <a:t>"</a:t>
            </a:r>
            <a:r>
              <a:rPr lang="en-US" sz="1800" dirty="0"/>
              <a:t> </a:t>
            </a:r>
            <a:r>
              <a:rPr lang="uk-UA" sz="1800" dirty="0"/>
              <a:t>можна написати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Ukranian</a:t>
            </a:r>
            <a:r>
              <a:rPr lang="en-US" sz="1800" dirty="0">
                <a:solidFill>
                  <a:schemeClr val="accent5">
                    <a:lumMod val="75000"/>
                  </a:schemeClr>
                </a:solidFill>
                <a:latin typeface="Consolas" panose="020B0609020204030204" pitchFamily="49" charset="0"/>
              </a:rPr>
              <a:t>"</a:t>
            </a:r>
            <a:r>
              <a:rPr lang="en-US" sz="1800" dirty="0"/>
              <a:t> </a:t>
            </a:r>
            <a:r>
              <a:rPr lang="uk-UA" sz="1800" dirty="0"/>
              <a:t>або залишити порожні лапки </a:t>
            </a:r>
            <a:r>
              <a:rPr lang="uk-UA" sz="1800" dirty="0">
                <a:solidFill>
                  <a:schemeClr val="accent5">
                    <a:lumMod val="75000"/>
                  </a:schemeClr>
                </a:solidFill>
                <a:latin typeface="Consolas" panose="020B0609020204030204" pitchFamily="49" charset="0"/>
              </a:rPr>
              <a:t>""</a:t>
            </a:r>
            <a:r>
              <a:rPr lang="uk-UA" sz="1800" dirty="0"/>
              <a:t> - у цьому випадку набір символів буде таким самим, як і в ОС </a:t>
            </a:r>
            <a:r>
              <a:rPr lang="en-US" sz="1800" dirty="0"/>
              <a:t>Windows. </a:t>
            </a:r>
            <a:r>
              <a:rPr lang="uk-UA" sz="1800" dirty="0"/>
              <a:t>Але використовувати цей підхід можна </a:t>
            </a:r>
            <a:r>
              <a:rPr lang="uk-UA" sz="1800" b="1" dirty="0">
                <a:highlight>
                  <a:srgbClr val="FFFF00"/>
                </a:highlight>
              </a:rPr>
              <a:t>лише під час роботи з потоком виведення</a:t>
            </a:r>
            <a:r>
              <a:rPr lang="uk-UA" sz="1800" dirty="0"/>
              <a:t>. Якщо ми спробуємо ввести дані українською мовою з клавіатури, зберегти їх у змінну і далі вивести в консоль, то коректного результату не буде:</a:t>
            </a:r>
          </a:p>
        </p:txBody>
      </p:sp>
      <p:pic>
        <p:nvPicPr>
          <p:cNvPr id="5" name="Рисунок 4">
            <a:extLst>
              <a:ext uri="{FF2B5EF4-FFF2-40B4-BE49-F238E27FC236}">
                <a16:creationId xmlns:a16="http://schemas.microsoft.com/office/drawing/2014/main" id="{D3206500-4034-4C35-81C3-AFC5A089A6CD}"/>
              </a:ext>
            </a:extLst>
          </p:cNvPr>
          <p:cNvPicPr>
            <a:picLocks noChangeAspect="1"/>
          </p:cNvPicPr>
          <p:nvPr/>
        </p:nvPicPr>
        <p:blipFill>
          <a:blip r:embed="rId2"/>
          <a:stretch>
            <a:fillRect/>
          </a:stretch>
        </p:blipFill>
        <p:spPr>
          <a:xfrm>
            <a:off x="4422321" y="949124"/>
            <a:ext cx="3347356" cy="1622626"/>
          </a:xfrm>
          <a:prstGeom prst="rect">
            <a:avLst/>
          </a:prstGeom>
        </p:spPr>
      </p:pic>
      <p:pic>
        <p:nvPicPr>
          <p:cNvPr id="9218" name="Picture 2" descr="ccdxPbmGQv7DsSdLm3FShRsTpcIiikHO">
            <a:extLst>
              <a:ext uri="{FF2B5EF4-FFF2-40B4-BE49-F238E27FC236}">
                <a16:creationId xmlns:a16="http://schemas.microsoft.com/office/drawing/2014/main" id="{899B90E0-9EB6-4EB4-85CA-FAECB8F90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511" y="2757930"/>
            <a:ext cx="9429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8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бачимо, код символу було виведено </a:t>
            </a:r>
            <a:r>
              <a:rPr lang="uk-UA" sz="1800" dirty="0" err="1"/>
              <a:t>коректно</a:t>
            </a:r>
            <a:r>
              <a:rPr lang="uk-UA" sz="1800" dirty="0"/>
              <a:t>, тоді як сам символ - не той (отримали «</a:t>
            </a:r>
            <a:r>
              <a:rPr lang="uk-UA" sz="1800" dirty="0">
                <a:solidFill>
                  <a:schemeClr val="accent5">
                    <a:lumMod val="75000"/>
                  </a:schemeClr>
                </a:solidFill>
                <a:latin typeface="Consolas" panose="020B0609020204030204" pitchFamily="49" charset="0"/>
              </a:rPr>
              <a:t>у</a:t>
            </a:r>
            <a:r>
              <a:rPr lang="uk-UA" sz="1800" dirty="0"/>
              <a:t>» замість «</a:t>
            </a:r>
            <a:r>
              <a:rPr lang="uk-UA" sz="1800" dirty="0">
                <a:solidFill>
                  <a:schemeClr val="accent5">
                    <a:lumMod val="75000"/>
                  </a:schemeClr>
                </a:solidFill>
                <a:latin typeface="Consolas" panose="020B0609020204030204" pitchFamily="49" charset="0"/>
              </a:rPr>
              <a:t>є</a:t>
            </a:r>
            <a:r>
              <a:rPr lang="uk-UA" sz="1800" dirty="0"/>
              <a:t>»).</a:t>
            </a: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коректної роботи з потоками введення/виведення, потрібно використовувати пару функцій: </a:t>
            </a:r>
            <a:r>
              <a:rPr lang="en-US" sz="1800" dirty="0" err="1">
                <a:solidFill>
                  <a:schemeClr val="accent5">
                    <a:lumMod val="75000"/>
                  </a:schemeClr>
                </a:solidFill>
                <a:latin typeface="Consolas" panose="020B0609020204030204" pitchFamily="49" charset="0"/>
              </a:rPr>
              <a:t>SetConsoleOutputCP</a:t>
            </a:r>
            <a:r>
              <a:rPr lang="en-US" sz="1800" dirty="0">
                <a:solidFill>
                  <a:schemeClr val="accent5">
                    <a:lumMod val="75000"/>
                  </a:schemeClr>
                </a:solidFill>
                <a:latin typeface="Consolas" panose="020B0609020204030204" pitchFamily="49" charset="0"/>
              </a:rPr>
              <a:t>()</a:t>
            </a:r>
            <a:r>
              <a:rPr lang="en-US" sz="1800" dirty="0"/>
              <a:t> </a:t>
            </a:r>
            <a:r>
              <a:rPr lang="uk-UA" sz="1800" dirty="0"/>
              <a:t>та </a:t>
            </a:r>
            <a:r>
              <a:rPr lang="en-US" sz="1800" dirty="0" err="1">
                <a:solidFill>
                  <a:schemeClr val="accent5">
                    <a:lumMod val="75000"/>
                  </a:schemeClr>
                </a:solidFill>
                <a:latin typeface="Consolas" panose="020B0609020204030204" pitchFamily="49" charset="0"/>
              </a:rPr>
              <a:t>SetConsoleCP</a:t>
            </a:r>
            <a:r>
              <a:rPr lang="en-US" sz="1800" dirty="0">
                <a:solidFill>
                  <a:schemeClr val="accent5">
                    <a:lumMod val="75000"/>
                  </a:schemeClr>
                </a:solidFill>
                <a:latin typeface="Consolas" panose="020B0609020204030204" pitchFamily="49" charset="0"/>
              </a:rPr>
              <a:t>()</a:t>
            </a:r>
            <a:r>
              <a:rPr lang="en-US" sz="1800" dirty="0"/>
              <a:t> </a:t>
            </a:r>
            <a:r>
              <a:rPr lang="uk-UA" sz="1800" dirty="0"/>
              <a:t>із заголовного файлу </a:t>
            </a:r>
            <a:r>
              <a:rPr lang="uk-UA" sz="1800" dirty="0">
                <a:solidFill>
                  <a:schemeClr val="accent5">
                    <a:lumMod val="75000"/>
                  </a:schemeClr>
                </a:solidFill>
                <a:latin typeface="Consolas" panose="020B0609020204030204" pitchFamily="49" charset="0"/>
              </a:rPr>
              <a:t>&lt;</a:t>
            </a:r>
            <a:r>
              <a:rPr lang="en-US" sz="1800" dirty="0" err="1">
                <a:solidFill>
                  <a:schemeClr val="accent5">
                    <a:lumMod val="75000"/>
                  </a:schemeClr>
                </a:solidFill>
                <a:latin typeface="Consolas" panose="020B0609020204030204" pitchFamily="49" charset="0"/>
              </a:rPr>
              <a:t>windows.h</a:t>
            </a:r>
            <a:r>
              <a:rPr lang="en-US" sz="1800" dirty="0">
                <a:solidFill>
                  <a:schemeClr val="accent5">
                    <a:lumMod val="75000"/>
                  </a:schemeClr>
                </a:solidFill>
                <a:latin typeface="Consolas" panose="020B0609020204030204" pitchFamily="49" charset="0"/>
              </a:rPr>
              <a:t>&gt;</a:t>
            </a:r>
            <a:r>
              <a:rPr lang="en-US" sz="1800" dirty="0"/>
              <a:t>. </a:t>
            </a:r>
            <a:r>
              <a:rPr lang="uk-UA" sz="1800" dirty="0"/>
              <a:t>Єдиним аргументом обох функцій є </a:t>
            </a:r>
            <a:r>
              <a:rPr lang="uk-UA" sz="1800" b="1" dirty="0">
                <a:highlight>
                  <a:srgbClr val="00FF00"/>
                </a:highlight>
              </a:rPr>
              <a:t>ідентифікатор (номер) кодування </a:t>
            </a:r>
            <a:r>
              <a:rPr lang="uk-UA" sz="1800" dirty="0"/>
              <a:t>(кодової таблиці). У нашому випадку - це значення «</a:t>
            </a:r>
            <a:r>
              <a:rPr lang="uk-UA" sz="1800" dirty="0">
                <a:solidFill>
                  <a:schemeClr val="accent5">
                    <a:lumMod val="75000"/>
                  </a:schemeClr>
                </a:solidFill>
                <a:latin typeface="Consolas" panose="020B0609020204030204" pitchFamily="49" charset="0"/>
              </a:rPr>
              <a:t>1251</a:t>
            </a:r>
            <a:r>
              <a:rPr lang="uk-UA" sz="1800" dirty="0"/>
              <a:t>».</a:t>
            </a:r>
          </a:p>
        </p:txBody>
      </p:sp>
      <p:pic>
        <p:nvPicPr>
          <p:cNvPr id="5" name="Рисунок 4">
            <a:extLst>
              <a:ext uri="{FF2B5EF4-FFF2-40B4-BE49-F238E27FC236}">
                <a16:creationId xmlns:a16="http://schemas.microsoft.com/office/drawing/2014/main" id="{EF500F55-4842-469F-8A9C-2F074AFCAFF4}"/>
              </a:ext>
            </a:extLst>
          </p:cNvPr>
          <p:cNvPicPr>
            <a:picLocks noChangeAspect="1"/>
          </p:cNvPicPr>
          <p:nvPr/>
        </p:nvPicPr>
        <p:blipFill>
          <a:blip r:embed="rId2"/>
          <a:stretch>
            <a:fillRect/>
          </a:stretch>
        </p:blipFill>
        <p:spPr>
          <a:xfrm>
            <a:off x="3567668" y="857691"/>
            <a:ext cx="6630818" cy="2762498"/>
          </a:xfrm>
          <a:prstGeom prst="rect">
            <a:avLst/>
          </a:prstGeom>
        </p:spPr>
      </p:pic>
      <p:pic>
        <p:nvPicPr>
          <p:cNvPr id="10242" name="Picture 2" descr="rG6fG1OQ72GcHZBt3TZxslFL5T4SFfFz">
            <a:extLst>
              <a:ext uri="{FF2B5EF4-FFF2-40B4-BE49-F238E27FC236}">
                <a16:creationId xmlns:a16="http://schemas.microsoft.com/office/drawing/2014/main" id="{B69E3017-6BD9-49B8-AAF7-FC8CA99D4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5" y="1108371"/>
            <a:ext cx="2766919" cy="75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2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SetConsoleCP</a:t>
            </a:r>
            <a:r>
              <a:rPr lang="en-US" sz="1800" dirty="0">
                <a:solidFill>
                  <a:schemeClr val="accent5">
                    <a:lumMod val="75000"/>
                  </a:schemeClr>
                </a:solidFill>
                <a:latin typeface="Consolas" panose="020B0609020204030204" pitchFamily="49" charset="0"/>
              </a:rPr>
              <a:t>()</a:t>
            </a:r>
            <a:r>
              <a:rPr lang="en-US" sz="1800" dirty="0"/>
              <a:t> </a:t>
            </a:r>
            <a:r>
              <a:rPr lang="uk-UA" sz="1800" dirty="0"/>
              <a:t>буде використовуватися для встановлення потрібної кодової таблиці (</a:t>
            </a:r>
            <a:r>
              <a:rPr lang="uk-UA" sz="1800" dirty="0">
                <a:solidFill>
                  <a:schemeClr val="accent5">
                    <a:lumMod val="75000"/>
                  </a:schemeClr>
                </a:solidFill>
                <a:latin typeface="Consolas" panose="020B0609020204030204" pitchFamily="49" charset="0"/>
              </a:rPr>
              <a:t>1251</a:t>
            </a:r>
            <a:r>
              <a:rPr lang="uk-UA" sz="1800" dirty="0"/>
              <a:t>) для потоку введення, а функція </a:t>
            </a:r>
            <a:r>
              <a:rPr lang="en-US" sz="1800" dirty="0" err="1">
                <a:solidFill>
                  <a:schemeClr val="accent5">
                    <a:lumMod val="75000"/>
                  </a:schemeClr>
                </a:solidFill>
                <a:latin typeface="Consolas" panose="020B0609020204030204" pitchFamily="49" charset="0"/>
              </a:rPr>
              <a:t>SetConsoleOutputCP</a:t>
            </a:r>
            <a:r>
              <a:rPr lang="en-US" sz="1800" dirty="0">
                <a:solidFill>
                  <a:schemeClr val="accent5">
                    <a:lumMod val="75000"/>
                  </a:schemeClr>
                </a:solidFill>
                <a:latin typeface="Consolas" panose="020B0609020204030204" pitchFamily="49" charset="0"/>
              </a:rPr>
              <a:t>() </a:t>
            </a:r>
            <a:r>
              <a:rPr lang="en-US" sz="1800" dirty="0"/>
              <a:t>- </a:t>
            </a:r>
            <a:r>
              <a:rPr lang="uk-UA" sz="1800" dirty="0"/>
              <a:t>для потоку виведення.</a:t>
            </a:r>
          </a:p>
        </p:txBody>
      </p:sp>
      <p:pic>
        <p:nvPicPr>
          <p:cNvPr id="5" name="Рисунок 4">
            <a:extLst>
              <a:ext uri="{FF2B5EF4-FFF2-40B4-BE49-F238E27FC236}">
                <a16:creationId xmlns:a16="http://schemas.microsoft.com/office/drawing/2014/main" id="{3598AB65-0747-4ADE-9E1E-970D60F27861}"/>
              </a:ext>
            </a:extLst>
          </p:cNvPr>
          <p:cNvPicPr>
            <a:picLocks noChangeAspect="1"/>
          </p:cNvPicPr>
          <p:nvPr/>
        </p:nvPicPr>
        <p:blipFill>
          <a:blip r:embed="rId2"/>
          <a:stretch>
            <a:fillRect/>
          </a:stretch>
        </p:blipFill>
        <p:spPr>
          <a:xfrm>
            <a:off x="1058144" y="1788803"/>
            <a:ext cx="6394960" cy="4918726"/>
          </a:xfrm>
          <a:prstGeom prst="rect">
            <a:avLst/>
          </a:prstGeom>
        </p:spPr>
      </p:pic>
      <p:pic>
        <p:nvPicPr>
          <p:cNvPr id="11266" name="Picture 2" descr="BLKEDd2l6AnLPJRhQPHV8_XYwg2DKXPT">
            <a:extLst>
              <a:ext uri="{FF2B5EF4-FFF2-40B4-BE49-F238E27FC236}">
                <a16:creationId xmlns:a16="http://schemas.microsoft.com/office/drawing/2014/main" id="{204F704C-5C24-454C-9D0D-BEB03C876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155" y="5091322"/>
            <a:ext cx="4114793" cy="117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97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B5BD04A-D30D-41B1-AF3A-958EBCFE8A8A}"/>
              </a:ext>
            </a:extLst>
          </p:cNvPr>
          <p:cNvPicPr>
            <a:picLocks noChangeAspect="1"/>
          </p:cNvPicPr>
          <p:nvPr/>
        </p:nvPicPr>
        <p:blipFill>
          <a:blip r:embed="rId2"/>
          <a:stretch>
            <a:fillRect/>
          </a:stretch>
        </p:blipFill>
        <p:spPr>
          <a:xfrm>
            <a:off x="275046" y="937569"/>
            <a:ext cx="7213775" cy="5840551"/>
          </a:xfrm>
          <a:prstGeom prst="rect">
            <a:avLst/>
          </a:prstGeom>
        </p:spPr>
      </p:pic>
      <p:pic>
        <p:nvPicPr>
          <p:cNvPr id="12290" name="Picture 2" descr="HnY7GzDkvLqSX7aOJzs0JueehORWKtG-">
            <a:extLst>
              <a:ext uri="{FF2B5EF4-FFF2-40B4-BE49-F238E27FC236}">
                <a16:creationId xmlns:a16="http://schemas.microsoft.com/office/drawing/2014/main" id="{D507A73D-346D-47EC-8A88-89E20E724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079" y="2486025"/>
            <a:ext cx="509587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502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ми вже знаємо, </a:t>
            </a:r>
            <a:r>
              <a:rPr lang="uk-UA" sz="1800" b="1" dirty="0">
                <a:highlight>
                  <a:srgbClr val="00FF00"/>
                </a:highlight>
              </a:rPr>
              <a:t>рядок - це послідовність символів</a:t>
            </a:r>
            <a:r>
              <a:rPr lang="uk-UA" sz="1800" dirty="0"/>
              <a:t>. А робота з рядками у стилі мови </a:t>
            </a:r>
            <a:r>
              <a:rPr lang="en-US" sz="1800" dirty="0"/>
              <a:t>C </a:t>
            </a:r>
            <a:r>
              <a:rPr lang="uk-UA" sz="1800" dirty="0"/>
              <a:t>передбачає їхню обробку </a:t>
            </a:r>
            <a:r>
              <a:rPr lang="uk-UA" sz="1800" b="1" dirty="0">
                <a:highlight>
                  <a:srgbClr val="00FF00"/>
                </a:highlight>
              </a:rPr>
              <a:t>як звичайного масиву символів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Такі рядки також називають </a:t>
            </a:r>
            <a:r>
              <a:rPr lang="uk-UA" sz="1800" b="1" dirty="0">
                <a:highlight>
                  <a:srgbClr val="00FFFF"/>
                </a:highlight>
              </a:rPr>
              <a:t>рядками </a:t>
            </a:r>
            <a:r>
              <a:rPr lang="en-US" sz="1800" b="1" dirty="0">
                <a:highlight>
                  <a:srgbClr val="00FFFF"/>
                </a:highlight>
              </a:rPr>
              <a:t>C-style</a:t>
            </a:r>
            <a:r>
              <a:rPr lang="en-US" sz="1800" dirty="0"/>
              <a:t>. </a:t>
            </a:r>
            <a:r>
              <a:rPr lang="uk-UA" sz="1800" dirty="0"/>
              <a:t>Таким чином, </a:t>
            </a:r>
            <a:r>
              <a:rPr lang="uk-UA" sz="1800" b="1" dirty="0">
                <a:highlight>
                  <a:srgbClr val="00FF00"/>
                </a:highlight>
              </a:rPr>
              <a:t>рядок</a:t>
            </a:r>
            <a:r>
              <a:rPr lang="uk-UA" sz="1800" dirty="0"/>
              <a:t> - це масив, елементи якого мають тип </a:t>
            </a:r>
            <a:r>
              <a:rPr lang="en-US" sz="1800" dirty="0">
                <a:solidFill>
                  <a:schemeClr val="accent5">
                    <a:lumMod val="75000"/>
                  </a:schemeClr>
                </a:solidFill>
                <a:latin typeface="Consolas" panose="020B0609020204030204" pitchFamily="49" charset="0"/>
              </a:rPr>
              <a:t>char</a:t>
            </a:r>
            <a:r>
              <a:rPr lang="en-US" sz="1800" dirty="0"/>
              <a:t>. </a:t>
            </a:r>
            <a:r>
              <a:rPr lang="uk-UA" sz="1800" dirty="0"/>
              <a:t>Однак, на відміну від звичайних масивів, рядок закінчується спеціальним (завершальним) символом - </a:t>
            </a:r>
            <a:r>
              <a:rPr lang="uk-UA" sz="1800" b="1" dirty="0">
                <a:highlight>
                  <a:srgbClr val="00FF00"/>
                </a:highlight>
              </a:rPr>
              <a:t>нуль-термінатором</a:t>
            </a:r>
            <a:r>
              <a:rPr lang="uk-UA" sz="1800" dirty="0"/>
              <a:t> ('</a:t>
            </a:r>
            <a:r>
              <a:rPr lang="uk-UA" sz="1800" dirty="0">
                <a:solidFill>
                  <a:schemeClr val="accent5">
                    <a:lumMod val="75000"/>
                  </a:schemeClr>
                </a:solidFill>
                <a:latin typeface="Consolas" panose="020B0609020204030204" pitchFamily="49" charset="0"/>
              </a:rPr>
              <a:t>\0</a:t>
            </a:r>
            <a:r>
              <a:rPr lang="uk-UA" sz="1800" dirty="0"/>
              <a:t>'). </a:t>
            </a:r>
            <a:r>
              <a:rPr lang="uk-UA" sz="1800" b="1" dirty="0">
                <a:highlight>
                  <a:srgbClr val="00FF00"/>
                </a:highlight>
              </a:rPr>
              <a:t>Нуль-термінатор</a:t>
            </a:r>
            <a:r>
              <a:rPr lang="uk-UA" sz="1800" dirty="0"/>
              <a:t> є ознакою </a:t>
            </a:r>
            <a:r>
              <a:rPr lang="uk-UA" sz="1800" b="1" dirty="0">
                <a:highlight>
                  <a:srgbClr val="00FF00"/>
                </a:highlight>
              </a:rPr>
              <a:t>закінчення рядка</a:t>
            </a:r>
            <a:r>
              <a:rPr lang="uk-UA" sz="1800" dirty="0"/>
              <a:t>, його </a:t>
            </a:r>
            <a:r>
              <a:rPr lang="en-US" sz="1800" dirty="0"/>
              <a:t>ASCII-</a:t>
            </a:r>
            <a:r>
              <a:rPr lang="uk-UA" sz="1800" dirty="0"/>
              <a:t>код дорівнює </a:t>
            </a:r>
            <a:r>
              <a:rPr lang="uk-UA" sz="1800" dirty="0">
                <a:solidFill>
                  <a:schemeClr val="accent5">
                    <a:lumMod val="75000"/>
                  </a:schemeClr>
                </a:solidFill>
                <a:latin typeface="Consolas" panose="020B0609020204030204" pitchFamily="49" charset="0"/>
              </a:rPr>
              <a:t>0</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Рядок може містити будь-які символи: </a:t>
            </a:r>
            <a:r>
              <a:rPr lang="uk-UA" sz="1800" dirty="0">
                <a:latin typeface="Consolas" panose="020B0609020204030204" pitchFamily="49" charset="0"/>
              </a:rPr>
              <a:t>літери</a:t>
            </a:r>
            <a:r>
              <a:rPr lang="uk-UA" sz="1800" dirty="0"/>
              <a:t>, </a:t>
            </a:r>
            <a:r>
              <a:rPr lang="uk-UA" sz="1800" dirty="0">
                <a:latin typeface="Consolas" panose="020B0609020204030204" pitchFamily="49" charset="0"/>
              </a:rPr>
              <a:t>цифри</a:t>
            </a:r>
            <a:r>
              <a:rPr lang="uk-UA" sz="1800" dirty="0"/>
              <a:t>, </a:t>
            </a:r>
            <a:r>
              <a:rPr lang="uk-UA" sz="1800" dirty="0">
                <a:latin typeface="Consolas" panose="020B0609020204030204" pitchFamily="49" charset="0"/>
              </a:rPr>
              <a:t>спеціальні символи</a:t>
            </a:r>
            <a:r>
              <a:rPr lang="uk-UA" sz="1800" dirty="0"/>
              <a:t>, </a:t>
            </a:r>
            <a:r>
              <a:rPr lang="uk-UA" sz="1800" dirty="0">
                <a:latin typeface="Consolas" panose="020B0609020204030204" pitchFamily="49" charset="0"/>
              </a:rPr>
              <a:t>розділові знаки </a:t>
            </a:r>
            <a:r>
              <a:rPr lang="uk-UA" sz="1800" dirty="0"/>
              <a:t>і т. д. При цьому, вміст рядка записується в </a:t>
            </a:r>
            <a:r>
              <a:rPr lang="uk-UA" sz="1800" b="1" dirty="0">
                <a:highlight>
                  <a:srgbClr val="00FF00"/>
                </a:highlight>
              </a:rPr>
              <a:t>подвійних лапках </a:t>
            </a:r>
            <a:r>
              <a:rPr lang="uk-UA" sz="1800" dirty="0"/>
              <a:t>(наприклад,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Welcome! Have a nice day."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Ім'я рядка (як і ім'я звичайного масиву) є вказівником на його перший елемент (перший символ рядка).</a:t>
            </a:r>
          </a:p>
        </p:txBody>
      </p:sp>
    </p:spTree>
    <p:extLst>
      <p:ext uri="{BB962C8B-B14F-4D97-AF65-F5344CB8AC3E}">
        <p14:creationId xmlns:p14="http://schemas.microsoft.com/office/powerpoint/2010/main" val="472203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752557" cy="6000307"/>
          </a:xfrm>
        </p:spPr>
        <p:txBody>
          <a:bodyPr>
            <a:normAutofit/>
          </a:bodyPr>
          <a:lstStyle/>
          <a:p>
            <a:pPr marL="540000" indent="360000">
              <a:lnSpc>
                <a:spcPct val="150000"/>
              </a:lnSpc>
              <a:spcBef>
                <a:spcPts val="0"/>
              </a:spcBef>
              <a:buNone/>
            </a:pPr>
            <a:r>
              <a:rPr lang="ru-RU" sz="1800" dirty="0" err="1"/>
              <a:t>Навіть</a:t>
            </a:r>
            <a:r>
              <a:rPr lang="ru-RU" sz="1800" dirty="0"/>
              <a:t> </a:t>
            </a:r>
            <a:r>
              <a:rPr lang="ru-RU" sz="1800" dirty="0" err="1"/>
              <a:t>традиційна</a:t>
            </a:r>
            <a:r>
              <a:rPr lang="ru-RU" sz="1800" dirty="0"/>
              <a:t> перша </a:t>
            </a:r>
            <a:r>
              <a:rPr lang="ru-RU" sz="1800" dirty="0" err="1"/>
              <a:t>програма</a:t>
            </a:r>
            <a:r>
              <a:rPr lang="ru-RU" sz="1800" dirty="0"/>
              <a:t> на С++ </a:t>
            </a:r>
            <a:r>
              <a:rPr lang="ru-RU" sz="1800" dirty="0" err="1"/>
              <a:t>вже</a:t>
            </a:r>
            <a:r>
              <a:rPr lang="ru-RU" sz="1800" dirty="0"/>
              <a:t> </a:t>
            </a:r>
            <a:r>
              <a:rPr lang="ru-RU" sz="1800" dirty="0" err="1"/>
              <a:t>працює</a:t>
            </a:r>
            <a:r>
              <a:rPr lang="ru-RU" sz="1800" dirty="0"/>
              <a:t> з </a:t>
            </a:r>
            <a:r>
              <a:rPr lang="ru-RU" sz="1800" dirty="0" err="1"/>
              <a:t>текстовими</a:t>
            </a:r>
            <a:r>
              <a:rPr lang="ru-RU" sz="1800" dirty="0"/>
              <a:t> </a:t>
            </a:r>
            <a:r>
              <a:rPr lang="ru-RU" sz="1800" dirty="0" err="1"/>
              <a:t>даними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Дані</a:t>
            </a:r>
            <a:r>
              <a:rPr lang="ru-RU" sz="1800" dirty="0"/>
              <a:t>, </a:t>
            </a:r>
            <a:r>
              <a:rPr lang="ru-RU" sz="1800" dirty="0" err="1"/>
              <a:t>що</a:t>
            </a:r>
            <a:r>
              <a:rPr lang="ru-RU" sz="1800" dirty="0"/>
              <a:t> </a:t>
            </a:r>
            <a:r>
              <a:rPr lang="ru-RU" sz="1800" dirty="0" err="1"/>
              <a:t>використовуються</a:t>
            </a:r>
            <a:r>
              <a:rPr lang="ru-RU" sz="1800" dirty="0"/>
              <a:t> в </a:t>
            </a:r>
            <a:r>
              <a:rPr lang="ru-RU" sz="1800" dirty="0" err="1"/>
              <a:t>цій</a:t>
            </a:r>
            <a:r>
              <a:rPr lang="ru-RU" sz="1800" dirty="0"/>
              <a:t> </a:t>
            </a:r>
            <a:r>
              <a:rPr lang="ru-RU" sz="1800" dirty="0" err="1"/>
              <a:t>простій</a:t>
            </a:r>
            <a:r>
              <a:rPr lang="ru-RU" sz="1800" dirty="0"/>
              <a:t> </a:t>
            </a:r>
            <a:r>
              <a:rPr lang="ru-RU" sz="1800" dirty="0" err="1"/>
              <a:t>програмі</a:t>
            </a:r>
            <a:r>
              <a:rPr lang="ru-RU" sz="1800" dirty="0"/>
              <a:t> </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Hello</a:t>
            </a:r>
            <a:r>
              <a:rPr lang="ru-RU" sz="1800" dirty="0">
                <a:solidFill>
                  <a:schemeClr val="accent5">
                    <a:lumMod val="75000"/>
                  </a:schemeClr>
                </a:solidFill>
                <a:latin typeface="Consolas" panose="020B0609020204030204" pitchFamily="49" charset="0"/>
              </a:rPr>
              <a:t> World!", </a:t>
            </a:r>
            <a:r>
              <a:rPr lang="ru-RU" sz="1800" dirty="0" err="1"/>
              <a:t>являють</a:t>
            </a:r>
            <a:r>
              <a:rPr lang="ru-RU" sz="1800" dirty="0"/>
              <a:t> собою </a:t>
            </a:r>
            <a:r>
              <a:rPr lang="ru-RU" sz="1800" b="1" dirty="0" err="1">
                <a:highlight>
                  <a:srgbClr val="00FFFF"/>
                </a:highlight>
              </a:rPr>
              <a:t>послідовність</a:t>
            </a:r>
            <a:r>
              <a:rPr lang="ru-RU" sz="1800" b="1" dirty="0">
                <a:highlight>
                  <a:srgbClr val="00FFFF"/>
                </a:highlight>
              </a:rPr>
              <a:t> </a:t>
            </a:r>
            <a:r>
              <a:rPr lang="ru-RU" sz="1800" b="1" dirty="0" err="1">
                <a:highlight>
                  <a:srgbClr val="00FFFF"/>
                </a:highlight>
              </a:rPr>
              <a:t>символів</a:t>
            </a:r>
            <a:r>
              <a:rPr lang="ru-RU" sz="1800" b="1" dirty="0">
                <a:highlight>
                  <a:srgbClr val="00FFFF"/>
                </a:highlight>
              </a:rPr>
              <a:t> </a:t>
            </a:r>
            <a:r>
              <a:rPr lang="ru-RU" sz="1800" dirty="0"/>
              <a:t>(</a:t>
            </a:r>
            <a:r>
              <a:rPr lang="ru-RU" sz="1800" dirty="0" err="1"/>
              <a:t>зазвичай</a:t>
            </a:r>
            <a:r>
              <a:rPr lang="ru-RU" sz="1800" dirty="0"/>
              <a:t> </a:t>
            </a:r>
            <a:r>
              <a:rPr lang="ru-RU" sz="1800" dirty="0" err="1"/>
              <a:t>названу</a:t>
            </a:r>
            <a:r>
              <a:rPr lang="ru-RU" sz="1800" dirty="0"/>
              <a:t> рядком). </a:t>
            </a:r>
            <a:r>
              <a:rPr lang="ru-RU" sz="1800" dirty="0" err="1"/>
              <a:t>Фактично</a:t>
            </a:r>
            <a:r>
              <a:rPr lang="ru-RU" sz="1800" dirty="0"/>
              <a:t> у </a:t>
            </a:r>
            <a:r>
              <a:rPr lang="ru-RU" sz="1800" dirty="0" err="1"/>
              <a:t>цьому</a:t>
            </a:r>
            <a:r>
              <a:rPr lang="ru-RU" sz="1800" dirty="0"/>
              <a:t> </a:t>
            </a:r>
            <a:r>
              <a:rPr lang="ru-RU" sz="1800" dirty="0" err="1"/>
              <a:t>прикладі</a:t>
            </a:r>
            <a:r>
              <a:rPr lang="ru-RU" sz="1800" dirty="0"/>
              <a:t> ми </a:t>
            </a:r>
            <a:r>
              <a:rPr lang="ru-RU" sz="1800" dirty="0" err="1"/>
              <a:t>використали</a:t>
            </a:r>
            <a:r>
              <a:rPr lang="ru-RU" sz="1800" dirty="0"/>
              <a:t> </a:t>
            </a:r>
            <a:r>
              <a:rPr lang="ru-RU" sz="1800" b="1" dirty="0" err="1">
                <a:highlight>
                  <a:srgbClr val="00FF00"/>
                </a:highlight>
              </a:rPr>
              <a:t>літерал</a:t>
            </a:r>
            <a:r>
              <a:rPr lang="ru-RU" sz="1800" b="1" dirty="0">
                <a:highlight>
                  <a:srgbClr val="00FF00"/>
                </a:highlight>
              </a:rPr>
              <a:t> рядка</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С++ </a:t>
            </a:r>
            <a:r>
              <a:rPr lang="ru-RU" sz="1800" b="1" dirty="0" err="1">
                <a:highlight>
                  <a:srgbClr val="00FFFF"/>
                </a:highlight>
              </a:rPr>
              <a:t>рядковий</a:t>
            </a:r>
            <a:r>
              <a:rPr lang="ru-RU" sz="1800" b="1" dirty="0">
                <a:highlight>
                  <a:srgbClr val="00FFFF"/>
                </a:highlight>
              </a:rPr>
              <a:t> </a:t>
            </a:r>
            <a:r>
              <a:rPr lang="ru-RU" sz="1800" b="1" dirty="0" err="1">
                <a:highlight>
                  <a:srgbClr val="00FFFF"/>
                </a:highlight>
              </a:rPr>
              <a:t>літерал</a:t>
            </a:r>
            <a:r>
              <a:rPr lang="ru-RU" sz="1800" b="1" dirty="0">
                <a:highlight>
                  <a:srgbClr val="00FFFF"/>
                </a:highlight>
              </a:rPr>
              <a:t> </a:t>
            </a:r>
            <a:r>
              <a:rPr lang="ru-RU" sz="1800" dirty="0"/>
              <a:t>- </a:t>
            </a:r>
            <a:r>
              <a:rPr lang="ru-RU" sz="1800" dirty="0" err="1"/>
              <a:t>це</a:t>
            </a:r>
            <a:r>
              <a:rPr lang="ru-RU" sz="1800" dirty="0"/>
              <a:t> </a:t>
            </a:r>
            <a:r>
              <a:rPr lang="ru-RU" sz="1800" dirty="0" err="1"/>
              <a:t>певна</a:t>
            </a:r>
            <a:r>
              <a:rPr lang="ru-RU" sz="1800" dirty="0"/>
              <a:t> </a:t>
            </a:r>
            <a:r>
              <a:rPr lang="ru-RU" sz="1800" dirty="0" err="1"/>
              <a:t>послідовність</a:t>
            </a:r>
            <a:r>
              <a:rPr lang="ru-RU" sz="1800" dirty="0"/>
              <a:t> </a:t>
            </a:r>
            <a:r>
              <a:rPr lang="ru-RU" sz="1800" dirty="0" err="1"/>
              <a:t>символів</a:t>
            </a:r>
            <a:r>
              <a:rPr lang="ru-RU" sz="1800" dirty="0"/>
              <a:t>, </a:t>
            </a:r>
            <a:r>
              <a:rPr lang="ru-RU" sz="1800" dirty="0" err="1"/>
              <a:t>укладена</a:t>
            </a:r>
            <a:r>
              <a:rPr lang="ru-RU" sz="1800" dirty="0"/>
              <a:t> в </a:t>
            </a:r>
            <a:r>
              <a:rPr lang="ru-RU" sz="1800" b="1" dirty="0" err="1">
                <a:highlight>
                  <a:srgbClr val="FFFF00"/>
                </a:highlight>
              </a:rPr>
              <a:t>подвійні</a:t>
            </a:r>
            <a:r>
              <a:rPr lang="ru-RU" sz="1800" b="1" dirty="0">
                <a:highlight>
                  <a:srgbClr val="FFFF00"/>
                </a:highlight>
              </a:rPr>
              <a:t> лапки </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Hello</a:t>
            </a:r>
            <a:r>
              <a:rPr lang="ru-RU" sz="1800" dirty="0">
                <a:solidFill>
                  <a:schemeClr val="accent5">
                    <a:lumMod val="75000"/>
                  </a:schemeClr>
                </a:solidFill>
                <a:latin typeface="Consolas" panose="020B0609020204030204" pitchFamily="49" charset="0"/>
              </a:rPr>
              <a:t> World!"</a:t>
            </a:r>
            <a:r>
              <a:rPr lang="ru-RU" sz="1800" dirty="0"/>
              <a:t>). А от </a:t>
            </a:r>
            <a:r>
              <a:rPr lang="ru-RU" sz="1800" dirty="0" err="1"/>
              <a:t>значення</a:t>
            </a:r>
            <a:r>
              <a:rPr lang="ru-RU" sz="1800" dirty="0"/>
              <a:t> </a:t>
            </a:r>
            <a:r>
              <a:rPr lang="ru-RU" sz="1800" dirty="0" err="1"/>
              <a:t>символьних</a:t>
            </a:r>
            <a:r>
              <a:rPr lang="ru-RU" sz="1800" dirty="0"/>
              <a:t> </a:t>
            </a:r>
            <a:r>
              <a:rPr lang="ru-RU" sz="1800" dirty="0" err="1"/>
              <a:t>літералів</a:t>
            </a:r>
            <a:r>
              <a:rPr lang="ru-RU" sz="1800" dirty="0"/>
              <a:t> у С++ </a:t>
            </a:r>
            <a:r>
              <a:rPr lang="ru-RU" sz="1800" dirty="0" err="1"/>
              <a:t>записуються</a:t>
            </a:r>
            <a:r>
              <a:rPr lang="ru-RU" sz="1800" dirty="0"/>
              <a:t> в </a:t>
            </a:r>
            <a:r>
              <a:rPr lang="ru-RU" sz="1800" dirty="0" err="1"/>
              <a:t>одинарних</a:t>
            </a:r>
            <a:r>
              <a:rPr lang="ru-RU" sz="1800" dirty="0"/>
              <a:t> лапках: </a:t>
            </a:r>
            <a:r>
              <a:rPr lang="ru-RU" sz="1800" dirty="0">
                <a:solidFill>
                  <a:schemeClr val="accent5">
                    <a:lumMod val="75000"/>
                  </a:schemeClr>
                </a:solidFill>
                <a:latin typeface="Consolas" panose="020B0609020204030204" pitchFamily="49" charset="0"/>
              </a:rPr>
              <a:t>'5'</a:t>
            </a:r>
            <a:r>
              <a:rPr lang="ru-RU" sz="1800" dirty="0"/>
              <a:t>, </a:t>
            </a:r>
            <a:r>
              <a:rPr lang="ru-RU" sz="1800" dirty="0">
                <a:solidFill>
                  <a:schemeClr val="accent5">
                    <a:lumMod val="75000"/>
                  </a:schemeClr>
                </a:solidFill>
                <a:latin typeface="Consolas" panose="020B0609020204030204" pitchFamily="49" charset="0"/>
              </a:rPr>
              <a:t>'d'</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ADAED36A-B3BA-4FB4-982A-1DC6AC5A72A6}"/>
              </a:ext>
            </a:extLst>
          </p:cNvPr>
          <p:cNvPicPr>
            <a:picLocks noChangeAspect="1"/>
          </p:cNvPicPr>
          <p:nvPr/>
        </p:nvPicPr>
        <p:blipFill>
          <a:blip r:embed="rId2"/>
          <a:stretch>
            <a:fillRect/>
          </a:stretch>
        </p:blipFill>
        <p:spPr>
          <a:xfrm>
            <a:off x="7752557" y="1875195"/>
            <a:ext cx="4439443" cy="3107610"/>
          </a:xfrm>
          <a:prstGeom prst="rect">
            <a:avLst/>
          </a:prstGeom>
        </p:spPr>
      </p:pic>
    </p:spTree>
    <p:extLst>
      <p:ext uri="{BB962C8B-B14F-4D97-AF65-F5344CB8AC3E}">
        <p14:creationId xmlns:p14="http://schemas.microsoft.com/office/powerpoint/2010/main" val="3278663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оголошенні рядка, </a:t>
            </a:r>
            <a:r>
              <a:rPr lang="uk-UA" sz="1800" b="1" dirty="0">
                <a:highlight>
                  <a:srgbClr val="FFFF00"/>
                </a:highlight>
              </a:rPr>
              <a:t>у квадратних дужках традиційно вказуємо максимальну кількість символів</a:t>
            </a:r>
            <a:r>
              <a:rPr lang="uk-UA" sz="1800" dirty="0"/>
              <a:t>, які зберігатимуться в ній (як при оголошенні масиву ми вказували максимальну кількість його елементів), враховуючи при цьому, що нам потрібен </a:t>
            </a:r>
            <a:r>
              <a:rPr lang="uk-UA" sz="1800" b="1" dirty="0">
                <a:highlight>
                  <a:srgbClr val="00FFFF"/>
                </a:highlight>
              </a:rPr>
              <a:t>ще один додатковий елемент для нуль-термінатора наприкінці рядка</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цьому прикладі рядок </a:t>
            </a:r>
            <a:r>
              <a:rPr lang="en-US" sz="1800" dirty="0" err="1">
                <a:solidFill>
                  <a:schemeClr val="accent5">
                    <a:lumMod val="75000"/>
                  </a:schemeClr>
                </a:solidFill>
                <a:latin typeface="Consolas" panose="020B0609020204030204" pitchFamily="49" charset="0"/>
              </a:rPr>
              <a:t>myStr</a:t>
            </a:r>
            <a:r>
              <a:rPr lang="en-US" sz="1800" dirty="0"/>
              <a:t> </a:t>
            </a:r>
            <a:r>
              <a:rPr lang="uk-UA" sz="1800" dirty="0"/>
              <a:t>може містити </a:t>
            </a:r>
            <a:r>
              <a:rPr lang="uk-UA" sz="1800" dirty="0">
                <a:solidFill>
                  <a:schemeClr val="accent5">
                    <a:lumMod val="75000"/>
                  </a:schemeClr>
                </a:solidFill>
                <a:latin typeface="Consolas" panose="020B0609020204030204" pitchFamily="49" charset="0"/>
              </a:rPr>
              <a:t>до п'яти символів</a:t>
            </a:r>
            <a:r>
              <a:rPr lang="uk-UA" sz="1800" dirty="0"/>
              <a:t>, оскільки останній (шостий) символ займається нуль-термінатором.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Ми можемо також </a:t>
            </a:r>
            <a:r>
              <a:rPr lang="uk-UA" sz="1800" b="1" dirty="0">
                <a:highlight>
                  <a:srgbClr val="00FF00"/>
                </a:highlight>
              </a:rPr>
              <a:t>виконати ініціалізацію рядка</a:t>
            </a:r>
            <a:r>
              <a:rPr lang="uk-UA" sz="1800" dirty="0"/>
              <a:t>, задавши як початкове значення послідовність символів у подвійних лапках:</a:t>
            </a:r>
          </a:p>
        </p:txBody>
      </p:sp>
      <p:pic>
        <p:nvPicPr>
          <p:cNvPr id="5" name="Рисунок 4">
            <a:extLst>
              <a:ext uri="{FF2B5EF4-FFF2-40B4-BE49-F238E27FC236}">
                <a16:creationId xmlns:a16="http://schemas.microsoft.com/office/drawing/2014/main" id="{AF82FCD4-0462-4A85-9793-255443CC47E0}"/>
              </a:ext>
            </a:extLst>
          </p:cNvPr>
          <p:cNvPicPr>
            <a:picLocks noChangeAspect="1"/>
          </p:cNvPicPr>
          <p:nvPr/>
        </p:nvPicPr>
        <p:blipFill>
          <a:blip r:embed="rId2"/>
          <a:stretch>
            <a:fillRect/>
          </a:stretch>
        </p:blipFill>
        <p:spPr>
          <a:xfrm>
            <a:off x="901860" y="2646117"/>
            <a:ext cx="3728013" cy="782883"/>
          </a:xfrm>
          <a:prstGeom prst="rect">
            <a:avLst/>
          </a:prstGeom>
        </p:spPr>
      </p:pic>
      <p:pic>
        <p:nvPicPr>
          <p:cNvPr id="7" name="Рисунок 6">
            <a:extLst>
              <a:ext uri="{FF2B5EF4-FFF2-40B4-BE49-F238E27FC236}">
                <a16:creationId xmlns:a16="http://schemas.microsoft.com/office/drawing/2014/main" id="{F72F79FA-6804-4647-BE7F-1C808FAA65C6}"/>
              </a:ext>
            </a:extLst>
          </p:cNvPr>
          <p:cNvPicPr>
            <a:picLocks noChangeAspect="1"/>
          </p:cNvPicPr>
          <p:nvPr/>
        </p:nvPicPr>
        <p:blipFill>
          <a:blip r:embed="rId3"/>
          <a:stretch>
            <a:fillRect/>
          </a:stretch>
        </p:blipFill>
        <p:spPr>
          <a:xfrm>
            <a:off x="4027026" y="5478825"/>
            <a:ext cx="4966504" cy="1042966"/>
          </a:xfrm>
          <a:prstGeom prst="rect">
            <a:avLst/>
          </a:prstGeom>
        </p:spPr>
      </p:pic>
    </p:spTree>
    <p:extLst>
      <p:ext uri="{BB962C8B-B14F-4D97-AF65-F5344CB8AC3E}">
        <p14:creationId xmlns:p14="http://schemas.microsoft.com/office/powerpoint/2010/main" val="403429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цьому</a:t>
            </a:r>
            <a:r>
              <a:rPr lang="ru-RU" sz="1800" dirty="0"/>
              <a:t> </a:t>
            </a:r>
            <a:r>
              <a:rPr lang="ru-RU" sz="1800" dirty="0" err="1"/>
              <a:t>випадку</a:t>
            </a:r>
            <a:r>
              <a:rPr lang="ru-RU" sz="1800" dirty="0"/>
              <a:t> </a:t>
            </a:r>
            <a:r>
              <a:rPr lang="ru-RU" sz="1800" dirty="0" err="1"/>
              <a:t>перші</a:t>
            </a:r>
            <a:r>
              <a:rPr lang="ru-RU" sz="1800" dirty="0"/>
              <a:t> </a:t>
            </a:r>
            <a:r>
              <a:rPr lang="ru-RU" sz="1800" dirty="0" err="1"/>
              <a:t>п'ять</a:t>
            </a:r>
            <a:r>
              <a:rPr lang="ru-RU" sz="1800" dirty="0"/>
              <a:t> </a:t>
            </a:r>
            <a:r>
              <a:rPr lang="ru-RU" sz="1800" dirty="0" err="1"/>
              <a:t>елементів</a:t>
            </a:r>
            <a:r>
              <a:rPr lang="ru-RU" sz="1800" dirty="0"/>
              <a:t> рядка - </a:t>
            </a:r>
            <a:r>
              <a:rPr lang="ru-RU" sz="1800" dirty="0" err="1"/>
              <a:t>це</a:t>
            </a:r>
            <a:r>
              <a:rPr lang="ru-RU" sz="1800" dirty="0"/>
              <a:t> </a:t>
            </a:r>
            <a:r>
              <a:rPr lang="ru-RU" sz="1800" dirty="0" err="1"/>
              <a:t>коди</a:t>
            </a:r>
            <a:r>
              <a:rPr lang="ru-RU" sz="1800" dirty="0"/>
              <a:t> </a:t>
            </a:r>
            <a:r>
              <a:rPr lang="ru-RU" sz="1800" dirty="0" err="1"/>
              <a:t>вказаних</a:t>
            </a:r>
            <a:r>
              <a:rPr lang="ru-RU" sz="1800" dirty="0"/>
              <a:t> </a:t>
            </a:r>
            <a:r>
              <a:rPr lang="ru-RU" sz="1800" dirty="0" err="1"/>
              <a:t>символів</a:t>
            </a:r>
            <a:r>
              <a:rPr lang="ru-RU" sz="1800" dirty="0"/>
              <a:t>, а </a:t>
            </a:r>
            <a:r>
              <a:rPr lang="ru-RU" sz="1800" dirty="0" err="1"/>
              <a:t>п'ять</a:t>
            </a:r>
            <a:r>
              <a:rPr lang="ru-RU" sz="1800" dirty="0"/>
              <a:t> </a:t>
            </a:r>
            <a:r>
              <a:rPr lang="ru-RU" sz="1800" dirty="0" err="1"/>
              <a:t>позицій</a:t>
            </a:r>
            <a:r>
              <a:rPr lang="ru-RU" sz="1800" dirty="0"/>
              <a:t>, </a:t>
            </a:r>
            <a:r>
              <a:rPr lang="ru-RU" sz="1800" dirty="0" err="1"/>
              <a:t>що</a:t>
            </a:r>
            <a:r>
              <a:rPr lang="ru-RU" sz="1800" dirty="0"/>
              <a:t> </a:t>
            </a:r>
            <a:r>
              <a:rPr lang="ru-RU" sz="1800" dirty="0" err="1"/>
              <a:t>залишилися</a:t>
            </a:r>
            <a:r>
              <a:rPr lang="ru-RU" sz="1800" dirty="0"/>
              <a:t>, </a:t>
            </a:r>
            <a:r>
              <a:rPr lang="ru-RU" sz="1800" dirty="0" err="1"/>
              <a:t>будуть</a:t>
            </a:r>
            <a:r>
              <a:rPr lang="ru-RU" sz="1800" dirty="0"/>
              <a:t> </a:t>
            </a:r>
            <a:r>
              <a:rPr lang="ru-RU" sz="1800" dirty="0" err="1"/>
              <a:t>містити</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'\0'</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Тому, </a:t>
            </a:r>
            <a:r>
              <a:rPr lang="ru-RU" sz="1800" dirty="0" err="1"/>
              <a:t>якщо</a:t>
            </a:r>
            <a:r>
              <a:rPr lang="ru-RU" sz="1800" dirty="0"/>
              <a:t> рядок </a:t>
            </a:r>
            <a:r>
              <a:rPr lang="ru-RU" sz="1800" dirty="0" err="1"/>
              <a:t>ініціалізується</a:t>
            </a:r>
            <a:r>
              <a:rPr lang="ru-RU" sz="1800" dirty="0"/>
              <a:t>, то </a:t>
            </a:r>
            <a:r>
              <a:rPr lang="ru-RU" sz="1800" dirty="0" err="1"/>
              <a:t>необов'язково</a:t>
            </a:r>
            <a:r>
              <a:rPr lang="ru-RU" sz="1800" dirty="0"/>
              <a:t> </a:t>
            </a:r>
            <a:r>
              <a:rPr lang="ru-RU" sz="1800" dirty="0" err="1"/>
              <a:t>вказувати</a:t>
            </a:r>
            <a:r>
              <a:rPr lang="ru-RU" sz="1800" dirty="0"/>
              <a:t> </a:t>
            </a:r>
            <a:r>
              <a:rPr lang="ru-RU" sz="1800" dirty="0" err="1"/>
              <a:t>його</a:t>
            </a:r>
            <a:r>
              <a:rPr lang="ru-RU" sz="1800" dirty="0"/>
              <a:t> </a:t>
            </a:r>
            <a:r>
              <a:rPr lang="ru-RU" sz="1800" dirty="0" err="1"/>
              <a:t>розмір</a:t>
            </a:r>
            <a:r>
              <a:rPr lang="ru-RU" sz="1800" dirty="0"/>
              <a:t> у </a:t>
            </a:r>
            <a:r>
              <a:rPr lang="ru-RU" sz="1800" dirty="0" err="1"/>
              <a:t>квадратних</a:t>
            </a:r>
            <a:r>
              <a:rPr lang="ru-RU" sz="1800" dirty="0"/>
              <a:t> дужках -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дозволити</a:t>
            </a:r>
            <a:r>
              <a:rPr lang="ru-RU" sz="1800" b="1" dirty="0">
                <a:highlight>
                  <a:srgbClr val="00FF00"/>
                </a:highlight>
              </a:rPr>
              <a:t>» </a:t>
            </a:r>
            <a:r>
              <a:rPr lang="ru-RU" sz="1800" b="1" dirty="0" err="1">
                <a:highlight>
                  <a:srgbClr val="00FF00"/>
                </a:highlight>
              </a:rPr>
              <a:t>компілятору</a:t>
            </a:r>
            <a:r>
              <a:rPr lang="ru-RU" sz="1800" b="1" dirty="0">
                <a:highlight>
                  <a:srgbClr val="00FF00"/>
                </a:highlight>
              </a:rPr>
              <a:t> </a:t>
            </a:r>
            <a:r>
              <a:rPr lang="ru-RU" sz="1800" b="1" dirty="0" err="1">
                <a:highlight>
                  <a:srgbClr val="00FF00"/>
                </a:highlight>
              </a:rPr>
              <a:t>обчислити</a:t>
            </a:r>
            <a:r>
              <a:rPr lang="ru-RU" sz="1800" b="1" dirty="0">
                <a:highlight>
                  <a:srgbClr val="00FF00"/>
                </a:highlight>
              </a:rPr>
              <a:t> </a:t>
            </a:r>
            <a:r>
              <a:rPr lang="ru-RU" sz="1800" b="1" dirty="0" err="1">
                <a:highlight>
                  <a:srgbClr val="00FF00"/>
                </a:highlight>
              </a:rPr>
              <a:t>його</a:t>
            </a:r>
            <a:r>
              <a:rPr lang="ru-RU" sz="1800" b="1" dirty="0">
                <a:highlight>
                  <a:srgbClr val="00FF00"/>
                </a:highlight>
              </a:rPr>
              <a:t> автоматично на </a:t>
            </a:r>
            <a:r>
              <a:rPr lang="ru-RU" sz="1800" b="1" dirty="0" err="1">
                <a:highlight>
                  <a:srgbClr val="00FF00"/>
                </a:highlight>
              </a:rPr>
              <a:t>основі</a:t>
            </a:r>
            <a:r>
              <a:rPr lang="ru-RU" sz="1800" b="1" dirty="0">
                <a:highlight>
                  <a:srgbClr val="00FF00"/>
                </a:highlight>
              </a:rPr>
              <a:t> початкового </a:t>
            </a:r>
            <a:r>
              <a:rPr lang="ru-RU" sz="1800" b="1" dirty="0" err="1">
                <a:highlight>
                  <a:srgbClr val="00FF00"/>
                </a:highlight>
              </a:rPr>
              <a:t>значення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нашому</a:t>
            </a:r>
            <a:r>
              <a:rPr lang="ru-RU" sz="1800" dirty="0"/>
              <a:t> </a:t>
            </a:r>
            <a:r>
              <a:rPr lang="ru-RU" sz="1800" dirty="0" err="1"/>
              <a:t>прикладі</a:t>
            </a:r>
            <a:r>
              <a:rPr lang="ru-RU" sz="1800" dirty="0"/>
              <a:t> </a:t>
            </a:r>
            <a:r>
              <a:rPr lang="ru-RU" sz="1800" dirty="0" err="1"/>
              <a:t>довжина</a:t>
            </a:r>
            <a:r>
              <a:rPr lang="ru-RU" sz="1800" dirty="0"/>
              <a:t> рядка (</a:t>
            </a:r>
            <a:r>
              <a:rPr lang="ru-RU" sz="1800" dirty="0" err="1"/>
              <a:t>кількість</a:t>
            </a:r>
            <a:r>
              <a:rPr lang="ru-RU" sz="1800" dirty="0"/>
              <a:t> </a:t>
            </a:r>
            <a:r>
              <a:rPr lang="ru-RU" sz="1800" dirty="0" err="1"/>
              <a:t>елементів</a:t>
            </a:r>
            <a:r>
              <a:rPr lang="ru-RU" sz="1800" dirty="0"/>
              <a:t> - </a:t>
            </a:r>
            <a:r>
              <a:rPr lang="ru-RU" sz="1800" dirty="0" err="1"/>
              <a:t>символів</a:t>
            </a:r>
            <a:r>
              <a:rPr lang="ru-RU" sz="1800" dirty="0"/>
              <a:t>) </a:t>
            </a:r>
            <a:r>
              <a:rPr lang="ru-RU" sz="1800" dirty="0" err="1"/>
              <a:t>становитиме</a:t>
            </a:r>
            <a:r>
              <a:rPr lang="ru-RU" sz="1800" dirty="0"/>
              <a:t> </a:t>
            </a:r>
            <a:r>
              <a:rPr lang="ru-RU" sz="1800" dirty="0">
                <a:solidFill>
                  <a:schemeClr val="accent5">
                    <a:lumMod val="75000"/>
                  </a:schemeClr>
                </a:solidFill>
                <a:latin typeface="Consolas" panose="020B0609020204030204" pitchFamily="49" charset="0"/>
              </a:rPr>
              <a:t>6</a:t>
            </a:r>
            <a:r>
              <a:rPr lang="ru-RU" sz="1800" dirty="0"/>
              <a:t>, </a:t>
            </a:r>
            <a:r>
              <a:rPr lang="ru-RU" sz="1800" dirty="0" err="1"/>
              <a:t>оскільки</a:t>
            </a:r>
            <a:r>
              <a:rPr lang="ru-RU" sz="1800" dirty="0"/>
              <a:t> C++ </a:t>
            </a:r>
            <a:r>
              <a:rPr lang="ru-RU" sz="1800" b="1" dirty="0">
                <a:highlight>
                  <a:srgbClr val="00FF00"/>
                </a:highlight>
              </a:rPr>
              <a:t>автоматично </a:t>
            </a:r>
            <a:r>
              <a:rPr lang="ru-RU" sz="1800" b="1" dirty="0" err="1">
                <a:highlight>
                  <a:srgbClr val="00FF00"/>
                </a:highlight>
              </a:rPr>
              <a:t>додасть</a:t>
            </a:r>
            <a:r>
              <a:rPr lang="ru-RU" sz="1800" b="1" dirty="0">
                <a:highlight>
                  <a:srgbClr val="00FF00"/>
                </a:highlight>
              </a:rPr>
              <a:t> нуль-</a:t>
            </a:r>
            <a:r>
              <a:rPr lang="ru-RU" sz="1800" b="1" dirty="0" err="1">
                <a:highlight>
                  <a:srgbClr val="00FF00"/>
                </a:highlight>
              </a:rPr>
              <a:t>термінатор</a:t>
            </a:r>
            <a:r>
              <a:rPr lang="ru-RU" sz="1800" b="1" dirty="0">
                <a:highlight>
                  <a:srgbClr val="00FF00"/>
                </a:highlight>
              </a:rPr>
              <a:t> у </a:t>
            </a:r>
            <a:r>
              <a:rPr lang="ru-RU" sz="1800" b="1" dirty="0" err="1">
                <a:highlight>
                  <a:srgbClr val="00FF00"/>
                </a:highlight>
              </a:rPr>
              <a:t>кінець</a:t>
            </a:r>
            <a:r>
              <a:rPr lang="ru-RU" sz="1800" b="1" dirty="0">
                <a:highlight>
                  <a:srgbClr val="00FF00"/>
                </a:highlight>
              </a:rPr>
              <a:t> рядка</a:t>
            </a:r>
            <a:r>
              <a:rPr lang="ru-RU" sz="1800" dirty="0"/>
              <a:t> (нам не </a:t>
            </a:r>
            <a:r>
              <a:rPr lang="ru-RU" sz="1800" dirty="0" err="1"/>
              <a:t>потрібно</a:t>
            </a:r>
            <a:r>
              <a:rPr lang="ru-RU" sz="1800" dirty="0"/>
              <a:t> </a:t>
            </a:r>
            <a:r>
              <a:rPr lang="ru-RU" sz="1800" dirty="0" err="1"/>
              <a:t>додавати</a:t>
            </a:r>
            <a:r>
              <a:rPr lang="ru-RU" sz="1800" dirty="0"/>
              <a:t> </a:t>
            </a:r>
            <a:r>
              <a:rPr lang="ru-RU" sz="1800" dirty="0" err="1"/>
              <a:t>його</a:t>
            </a:r>
            <a:r>
              <a:rPr lang="ru-RU" sz="1800" dirty="0"/>
              <a:t> </a:t>
            </a:r>
            <a:r>
              <a:rPr lang="ru-RU" sz="1800" dirty="0" err="1"/>
              <a:t>вручну</a:t>
            </a:r>
            <a:r>
              <a:rPr lang="ru-RU" sz="1800" dirty="0"/>
              <a:t>).</a:t>
            </a:r>
            <a:endParaRPr lang="uk-UA" sz="1800" dirty="0"/>
          </a:p>
        </p:txBody>
      </p:sp>
      <p:pic>
        <p:nvPicPr>
          <p:cNvPr id="5" name="Рисунок 4">
            <a:extLst>
              <a:ext uri="{FF2B5EF4-FFF2-40B4-BE49-F238E27FC236}">
                <a16:creationId xmlns:a16="http://schemas.microsoft.com/office/drawing/2014/main" id="{FCFC3E1E-44FC-43E0-8EA6-7B3D63E845CF}"/>
              </a:ext>
            </a:extLst>
          </p:cNvPr>
          <p:cNvPicPr>
            <a:picLocks noChangeAspect="1"/>
          </p:cNvPicPr>
          <p:nvPr/>
        </p:nvPicPr>
        <p:blipFill>
          <a:blip r:embed="rId2"/>
          <a:stretch>
            <a:fillRect/>
          </a:stretch>
        </p:blipFill>
        <p:spPr>
          <a:xfrm>
            <a:off x="3525668" y="2994750"/>
            <a:ext cx="5140663" cy="1079539"/>
          </a:xfrm>
          <a:prstGeom prst="rect">
            <a:avLst/>
          </a:prstGeom>
        </p:spPr>
      </p:pic>
    </p:spTree>
    <p:extLst>
      <p:ext uri="{BB962C8B-B14F-4D97-AF65-F5344CB8AC3E}">
        <p14:creationId xmlns:p14="http://schemas.microsoft.com/office/powerpoint/2010/main" val="215729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вже помітили, що </a:t>
            </a:r>
            <a:r>
              <a:rPr lang="uk-UA" sz="1800" b="1" dirty="0">
                <a:highlight>
                  <a:srgbClr val="00FF00"/>
                </a:highlight>
              </a:rPr>
              <a:t>рядки </a:t>
            </a:r>
            <a:r>
              <a:rPr lang="en-US" sz="1800" b="1" dirty="0">
                <a:highlight>
                  <a:srgbClr val="00FF00"/>
                </a:highlight>
              </a:rPr>
              <a:t>C-style </a:t>
            </a:r>
            <a:r>
              <a:rPr lang="uk-UA" sz="1800" b="1" dirty="0">
                <a:highlight>
                  <a:srgbClr val="00FF00"/>
                </a:highlight>
              </a:rPr>
              <a:t>підпорядковуються усім тим правилам, що й звичайні масиви</a:t>
            </a:r>
            <a:r>
              <a:rPr lang="uk-UA" sz="1800" dirty="0"/>
              <a:t>. Тому після ініціалізації рядка:</a:t>
            </a:r>
          </a:p>
        </p:txBody>
      </p:sp>
      <p:pic>
        <p:nvPicPr>
          <p:cNvPr id="5" name="Рисунок 4">
            <a:extLst>
              <a:ext uri="{FF2B5EF4-FFF2-40B4-BE49-F238E27FC236}">
                <a16:creationId xmlns:a16="http://schemas.microsoft.com/office/drawing/2014/main" id="{A4F8FC04-2E5D-467D-86C5-9CF94709C7BF}"/>
              </a:ext>
            </a:extLst>
          </p:cNvPr>
          <p:cNvPicPr>
            <a:picLocks noChangeAspect="1"/>
          </p:cNvPicPr>
          <p:nvPr/>
        </p:nvPicPr>
        <p:blipFill>
          <a:blip r:embed="rId2"/>
          <a:stretch>
            <a:fillRect/>
          </a:stretch>
        </p:blipFill>
        <p:spPr>
          <a:xfrm>
            <a:off x="2177968" y="1067940"/>
            <a:ext cx="7836061" cy="1250198"/>
          </a:xfrm>
          <a:prstGeom prst="rect">
            <a:avLst/>
          </a:prstGeom>
        </p:spPr>
      </p:pic>
      <p:pic>
        <p:nvPicPr>
          <p:cNvPr id="13314" name="Picture 2" descr="0CKV_W9d4we7PhfvRFLiikIB0XlURfVc">
            <a:extLst>
              <a:ext uri="{FF2B5EF4-FFF2-40B4-BE49-F238E27FC236}">
                <a16:creationId xmlns:a16="http://schemas.microsoft.com/office/drawing/2014/main" id="{6710332E-8D17-4A90-A0D9-17FA49EED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386" y="2528385"/>
            <a:ext cx="3443228" cy="413674"/>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CC50F0B4-8B9C-457A-A225-40DE600EFBB9}"/>
              </a:ext>
            </a:extLst>
          </p:cNvPr>
          <p:cNvPicPr>
            <a:picLocks noChangeAspect="1"/>
          </p:cNvPicPr>
          <p:nvPr/>
        </p:nvPicPr>
        <p:blipFill>
          <a:blip r:embed="rId4"/>
          <a:stretch>
            <a:fillRect/>
          </a:stretch>
        </p:blipFill>
        <p:spPr>
          <a:xfrm>
            <a:off x="2177967" y="3116751"/>
            <a:ext cx="7836061" cy="1165008"/>
          </a:xfrm>
          <a:prstGeom prst="rect">
            <a:avLst/>
          </a:prstGeom>
        </p:spPr>
      </p:pic>
      <p:pic>
        <p:nvPicPr>
          <p:cNvPr id="13316" name="Picture 4" descr="wt-bo3Fv7_t-a4kZLAwyLVV9pVEvgWd8">
            <a:extLst>
              <a:ext uri="{FF2B5EF4-FFF2-40B4-BE49-F238E27FC236}">
                <a16:creationId xmlns:a16="http://schemas.microsoft.com/office/drawing/2014/main" id="{2A8E23AB-8102-46C6-92EE-745EED0AD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4386" y="4545365"/>
            <a:ext cx="3443228" cy="387969"/>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47917CF9-428F-49D8-A715-5E99E3C2BC88}"/>
              </a:ext>
            </a:extLst>
          </p:cNvPr>
          <p:cNvPicPr>
            <a:picLocks noChangeAspect="1"/>
          </p:cNvPicPr>
          <p:nvPr/>
        </p:nvPicPr>
        <p:blipFill>
          <a:blip r:embed="rId6"/>
          <a:stretch>
            <a:fillRect/>
          </a:stretch>
        </p:blipFill>
        <p:spPr>
          <a:xfrm>
            <a:off x="4942390" y="5436755"/>
            <a:ext cx="4930815" cy="1361566"/>
          </a:xfrm>
          <a:prstGeom prst="rect">
            <a:avLst/>
          </a:prstGeom>
        </p:spPr>
      </p:pic>
    </p:spTree>
    <p:extLst>
      <p:ext uri="{BB962C8B-B14F-4D97-AF65-F5344CB8AC3E}">
        <p14:creationId xmlns:p14="http://schemas.microsoft.com/office/powerpoint/2010/main" val="3161030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Ім'я</a:t>
            </a:r>
            <a:r>
              <a:rPr lang="ru-RU" sz="1800" b="1" dirty="0">
                <a:highlight>
                  <a:srgbClr val="00FF00"/>
                </a:highlight>
              </a:rPr>
              <a:t> рядка</a:t>
            </a:r>
            <a:r>
              <a:rPr lang="ru-RU" sz="1800" dirty="0"/>
              <a:t> (як і </a:t>
            </a:r>
            <a:r>
              <a:rPr lang="ru-RU" sz="1800" dirty="0" err="1"/>
              <a:t>ім'я</a:t>
            </a:r>
            <a:r>
              <a:rPr lang="ru-RU" sz="1800" dirty="0"/>
              <a:t> </a:t>
            </a:r>
            <a:r>
              <a:rPr lang="ru-RU" sz="1800" dirty="0" err="1"/>
              <a:t>звичайного</a:t>
            </a:r>
            <a:r>
              <a:rPr lang="ru-RU" sz="1800" dirty="0"/>
              <a:t> </a:t>
            </a:r>
            <a:r>
              <a:rPr lang="ru-RU" sz="1800" dirty="0" err="1"/>
              <a:t>масиву</a:t>
            </a:r>
            <a:r>
              <a:rPr lang="ru-RU" sz="1800" dirty="0"/>
              <a:t>) </a:t>
            </a:r>
            <a:r>
              <a:rPr lang="ru-RU" sz="1800" b="1" dirty="0">
                <a:highlight>
                  <a:srgbClr val="00FF00"/>
                </a:highlight>
              </a:rPr>
              <a:t>є </a:t>
            </a:r>
            <a:r>
              <a:rPr lang="ru-RU" sz="1800" b="1" dirty="0" err="1">
                <a:highlight>
                  <a:srgbClr val="00FF00"/>
                </a:highlight>
              </a:rPr>
              <a:t>вказівником</a:t>
            </a:r>
            <a:r>
              <a:rPr lang="ru-RU" sz="1800" b="1" dirty="0">
                <a:highlight>
                  <a:srgbClr val="00FF00"/>
                </a:highlight>
              </a:rPr>
              <a:t> на </a:t>
            </a:r>
            <a:r>
              <a:rPr lang="ru-RU" sz="1800" b="1" dirty="0" err="1">
                <a:highlight>
                  <a:srgbClr val="00FF00"/>
                </a:highlight>
              </a:rPr>
              <a:t>його</a:t>
            </a:r>
            <a:r>
              <a:rPr lang="ru-RU" sz="1800" b="1" dirty="0">
                <a:highlight>
                  <a:srgbClr val="00FF00"/>
                </a:highlight>
              </a:rPr>
              <a:t> перший </a:t>
            </a:r>
            <a:r>
              <a:rPr lang="ru-RU" sz="1800" b="1" dirty="0" err="1">
                <a:highlight>
                  <a:srgbClr val="00FF00"/>
                </a:highlight>
              </a:rPr>
              <a:t>елемент</a:t>
            </a:r>
            <a:r>
              <a:rPr lang="ru-RU" sz="1800" dirty="0"/>
              <a:t> (перший символ рядка).</a:t>
            </a:r>
            <a:r>
              <a:rPr lang="en-US" sz="1800" dirty="0"/>
              <a:t> </a:t>
            </a:r>
            <a:r>
              <a:rPr lang="ru-RU" sz="1800" dirty="0"/>
              <a:t>Тому ми </a:t>
            </a:r>
            <a:r>
              <a:rPr lang="ru-RU" sz="1800" dirty="0" err="1"/>
              <a:t>можемо</a:t>
            </a:r>
            <a:r>
              <a:rPr lang="ru-RU" sz="1800" dirty="0"/>
              <a:t> </a:t>
            </a:r>
            <a:r>
              <a:rPr lang="ru-RU" sz="1800" dirty="0" err="1"/>
              <a:t>оголосити</a:t>
            </a:r>
            <a:r>
              <a:rPr lang="ru-RU" sz="1800" dirty="0"/>
              <a:t> рядок у </a:t>
            </a:r>
            <a:r>
              <a:rPr lang="ru-RU" sz="1800" dirty="0" err="1"/>
              <a:t>такий</a:t>
            </a:r>
            <a:r>
              <a:rPr lang="ru-RU" sz="1800" dirty="0"/>
              <a:t> </a:t>
            </a:r>
            <a:r>
              <a:rPr lang="ru-RU" sz="1800" dirty="0" err="1"/>
              <a:t>спосіб</a:t>
            </a:r>
            <a:r>
              <a:rPr lang="ru-RU" sz="1800" dirty="0"/>
              <a:t>:</a:t>
            </a:r>
            <a:r>
              <a:rPr lang="en-US" sz="1800" dirty="0"/>
              <a:t> </a:t>
            </a:r>
            <a:r>
              <a:rPr lang="en-US" sz="1800" dirty="0">
                <a:solidFill>
                  <a:schemeClr val="accent5">
                    <a:lumMod val="75000"/>
                  </a:schemeClr>
                </a:solidFill>
                <a:latin typeface="Consolas" panose="020B0609020204030204" pitchFamily="49" charset="0"/>
              </a:rPr>
              <a:t>char* </a:t>
            </a:r>
            <a:r>
              <a:rPr lang="en-US" sz="1800" dirty="0" err="1">
                <a:solidFill>
                  <a:schemeClr val="accent5">
                    <a:lumMod val="75000"/>
                  </a:schemeClr>
                </a:solidFill>
                <a:latin typeface="Consolas" panose="020B0609020204030204" pitchFamily="49" charset="0"/>
              </a:rPr>
              <a:t>myStr</a:t>
            </a: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цьому</a:t>
            </a:r>
            <a:r>
              <a:rPr lang="ru-RU" sz="1800" dirty="0"/>
              <a:t> </a:t>
            </a:r>
            <a:r>
              <a:rPr lang="ru-RU" sz="1800" dirty="0" err="1"/>
              <a:t>випадку</a:t>
            </a:r>
            <a:r>
              <a:rPr lang="ru-RU" sz="1800" dirty="0"/>
              <a:t> </a:t>
            </a:r>
            <a:r>
              <a:rPr lang="ru-RU" sz="1800" dirty="0" err="1">
                <a:solidFill>
                  <a:schemeClr val="accent5">
                    <a:lumMod val="75000"/>
                  </a:schemeClr>
                </a:solidFill>
                <a:latin typeface="Consolas" panose="020B0609020204030204" pitchFamily="49" charset="0"/>
              </a:rPr>
              <a:t>myStr</a:t>
            </a:r>
            <a:r>
              <a:rPr lang="ru-RU" sz="1800" dirty="0"/>
              <a:t> є </a:t>
            </a:r>
            <a:r>
              <a:rPr lang="ru-RU" sz="1800" b="1" dirty="0" err="1">
                <a:highlight>
                  <a:srgbClr val="FFFF00"/>
                </a:highlight>
              </a:rPr>
              <a:t>вказівником</a:t>
            </a:r>
            <a:r>
              <a:rPr lang="ru-RU" sz="1800" b="1" dirty="0">
                <a:highlight>
                  <a:srgbClr val="FFFF00"/>
                </a:highlight>
              </a:rPr>
              <a:t> на рядок </a:t>
            </a:r>
            <a:r>
              <a:rPr lang="ru-RU" sz="1800" dirty="0"/>
              <a:t>(</a:t>
            </a:r>
            <a:r>
              <a:rPr lang="ru-RU" sz="1800" dirty="0" err="1"/>
              <a:t>фактично</a:t>
            </a:r>
            <a:r>
              <a:rPr lang="ru-RU" sz="1800" dirty="0"/>
              <a:t> на перший </a:t>
            </a:r>
            <a:r>
              <a:rPr lang="ru-RU" sz="1800" dirty="0" err="1"/>
              <a:t>її</a:t>
            </a:r>
            <a:r>
              <a:rPr lang="ru-RU" sz="1800" dirty="0"/>
              <a:t> </a:t>
            </a:r>
            <a:r>
              <a:rPr lang="ru-RU" sz="1800" dirty="0" err="1"/>
              <a:t>елемент</a:t>
            </a:r>
            <a:r>
              <a:rPr lang="ru-RU" sz="1800" dirty="0"/>
              <a:t>). </a:t>
            </a:r>
            <a:r>
              <a:rPr lang="ru-RU" sz="1800" b="1" dirty="0" err="1">
                <a:highlight>
                  <a:srgbClr val="FFFF00"/>
                </a:highlight>
              </a:rPr>
              <a:t>Однак</a:t>
            </a:r>
            <a:r>
              <a:rPr lang="ru-RU" sz="1800" b="1" dirty="0">
                <a:highlight>
                  <a:srgbClr val="FFFF00"/>
                </a:highlight>
              </a:rPr>
              <a:t> </a:t>
            </a:r>
            <a:r>
              <a:rPr lang="ru-RU" sz="1800" b="1" dirty="0" err="1">
                <a:highlight>
                  <a:srgbClr val="FFFF00"/>
                </a:highlight>
              </a:rPr>
              <a:t>пам'ять</a:t>
            </a:r>
            <a:r>
              <a:rPr lang="ru-RU" sz="1800" b="1" dirty="0">
                <a:highlight>
                  <a:srgbClr val="FFFF00"/>
                </a:highlight>
              </a:rPr>
              <a:t> </a:t>
            </a:r>
            <a:r>
              <a:rPr lang="ru-RU" sz="1800" b="1" dirty="0" err="1">
                <a:highlight>
                  <a:srgbClr val="FFFF00"/>
                </a:highlight>
              </a:rPr>
              <a:t>під</a:t>
            </a:r>
            <a:r>
              <a:rPr lang="ru-RU" sz="1800" b="1" dirty="0">
                <a:highlight>
                  <a:srgbClr val="FFFF00"/>
                </a:highlight>
              </a:rPr>
              <a:t> рядок при </a:t>
            </a:r>
            <a:r>
              <a:rPr lang="ru-RU" sz="1800" b="1" dirty="0" err="1">
                <a:highlight>
                  <a:srgbClr val="FFFF00"/>
                </a:highlight>
              </a:rPr>
              <a:t>цьому</a:t>
            </a:r>
            <a:r>
              <a:rPr lang="ru-RU" sz="1800" b="1" dirty="0">
                <a:highlight>
                  <a:srgbClr val="FFFF00"/>
                </a:highlight>
              </a:rPr>
              <a:t> не </a:t>
            </a:r>
            <a:r>
              <a:rPr lang="ru-RU" sz="1800" b="1" dirty="0" err="1">
                <a:highlight>
                  <a:srgbClr val="FFFF00"/>
                </a:highlight>
              </a:rPr>
              <a:t>виділяється</a:t>
            </a:r>
            <a:r>
              <a:rPr lang="ru-RU" sz="1800" dirty="0"/>
              <a:t> (</a:t>
            </a:r>
            <a:r>
              <a:rPr lang="ru-RU" sz="1800" dirty="0" err="1">
                <a:highlight>
                  <a:srgbClr val="FFFF00"/>
                </a:highlight>
              </a:rPr>
              <a:t>виділяється</a:t>
            </a:r>
            <a:r>
              <a:rPr lang="ru-RU" sz="1800" dirty="0">
                <a:highlight>
                  <a:srgbClr val="FFFF00"/>
                </a:highlight>
              </a:rPr>
              <a:t> </a:t>
            </a:r>
            <a:r>
              <a:rPr lang="ru-RU" sz="1800" dirty="0" err="1">
                <a:highlight>
                  <a:srgbClr val="FFFF00"/>
                </a:highlight>
              </a:rPr>
              <a:t>тільки</a:t>
            </a:r>
            <a:r>
              <a:rPr lang="ru-RU" sz="1800" dirty="0">
                <a:highlight>
                  <a:srgbClr val="FFFF00"/>
                </a:highlight>
              </a:rPr>
              <a:t> </a:t>
            </a:r>
            <a:r>
              <a:rPr lang="ru-RU" sz="1800" dirty="0" err="1">
                <a:highlight>
                  <a:srgbClr val="FFFF00"/>
                </a:highlight>
              </a:rPr>
              <a:t>під</a:t>
            </a:r>
            <a:r>
              <a:rPr lang="ru-RU" sz="1800" dirty="0">
                <a:highlight>
                  <a:srgbClr val="FFFF00"/>
                </a:highlight>
              </a:rPr>
              <a:t> </a:t>
            </a:r>
            <a:r>
              <a:rPr lang="ru-RU" sz="1800" dirty="0" err="1">
                <a:highlight>
                  <a:srgbClr val="FFFF00"/>
                </a:highlight>
              </a:rPr>
              <a:t>вказівник</a:t>
            </a:r>
            <a:r>
              <a:rPr lang="ru-RU" sz="1800" dirty="0"/>
              <a:t>). Тому </a:t>
            </a:r>
            <a:r>
              <a:rPr lang="ru-RU" sz="1800" b="1" dirty="0" err="1">
                <a:highlight>
                  <a:srgbClr val="FF0000"/>
                </a:highlight>
              </a:rPr>
              <a:t>цей</a:t>
            </a:r>
            <a:r>
              <a:rPr lang="ru-RU" sz="1800" b="1" dirty="0">
                <a:highlight>
                  <a:srgbClr val="FF0000"/>
                </a:highlight>
              </a:rPr>
              <a:t> </a:t>
            </a:r>
            <a:r>
              <a:rPr lang="ru-RU" sz="1800" b="1" dirty="0" err="1">
                <a:highlight>
                  <a:srgbClr val="FF0000"/>
                </a:highlight>
              </a:rPr>
              <a:t>підхід</a:t>
            </a:r>
            <a:r>
              <a:rPr lang="ru-RU" sz="1800" b="1" dirty="0">
                <a:highlight>
                  <a:srgbClr val="FF0000"/>
                </a:highlight>
              </a:rPr>
              <a:t> не є </a:t>
            </a:r>
            <a:r>
              <a:rPr lang="ru-RU" sz="1800" b="1" dirty="0" err="1">
                <a:highlight>
                  <a:srgbClr val="FF0000"/>
                </a:highlight>
              </a:rPr>
              <a:t>рекомендованим</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Ми </a:t>
            </a:r>
            <a:r>
              <a:rPr lang="ru-RU" sz="1800" dirty="0" err="1"/>
              <a:t>можемо</a:t>
            </a:r>
            <a:r>
              <a:rPr lang="ru-RU" sz="1800" dirty="0"/>
              <a:t> </a:t>
            </a:r>
            <a:r>
              <a:rPr lang="ru-RU" sz="1800" dirty="0" err="1"/>
              <a:t>виконати</a:t>
            </a:r>
            <a:r>
              <a:rPr lang="ru-RU" sz="1800" dirty="0"/>
              <a:t> </a:t>
            </a:r>
            <a:r>
              <a:rPr lang="ru-RU" sz="1800" dirty="0" err="1"/>
              <a:t>ініціалізацію</a:t>
            </a:r>
            <a:r>
              <a:rPr lang="ru-RU" sz="1800" dirty="0"/>
              <a:t> за </a:t>
            </a:r>
            <a:r>
              <a:rPr lang="ru-RU" sz="1800" dirty="0" err="1"/>
              <a:t>допомогою</a:t>
            </a:r>
            <a:r>
              <a:rPr lang="ru-RU" sz="1800" dirty="0"/>
              <a:t> рядкового </a:t>
            </a:r>
            <a:r>
              <a:rPr lang="ru-RU" sz="1800" dirty="0" err="1"/>
              <a:t>літералу</a:t>
            </a:r>
            <a:r>
              <a:rPr lang="ru-RU" sz="1800" dirty="0"/>
              <a:t>. Тут </a:t>
            </a:r>
            <a:r>
              <a:rPr lang="ru-RU" sz="1800" dirty="0" err="1"/>
              <a:t>необхідно</a:t>
            </a:r>
            <a:r>
              <a:rPr lang="ru-RU" sz="1800" dirty="0"/>
              <a:t> </a:t>
            </a:r>
            <a:r>
              <a:rPr lang="ru-RU" sz="1800" dirty="0" err="1"/>
              <a:t>згадати</a:t>
            </a:r>
            <a:r>
              <a:rPr lang="ru-RU" sz="1800" dirty="0"/>
              <a:t>, </a:t>
            </a:r>
            <a:r>
              <a:rPr lang="ru-RU" sz="1800" dirty="0" err="1"/>
              <a:t>що</a:t>
            </a:r>
            <a:r>
              <a:rPr lang="ru-RU" sz="1800" dirty="0"/>
              <a:t> </a:t>
            </a:r>
            <a:r>
              <a:rPr lang="ru-RU" sz="1800" b="1" dirty="0" err="1">
                <a:highlight>
                  <a:srgbClr val="00FF00"/>
                </a:highlight>
              </a:rPr>
              <a:t>рядкові</a:t>
            </a:r>
            <a:r>
              <a:rPr lang="ru-RU" sz="1800" b="1" dirty="0">
                <a:highlight>
                  <a:srgbClr val="00FF00"/>
                </a:highlight>
              </a:rPr>
              <a:t> </a:t>
            </a:r>
            <a:r>
              <a:rPr lang="ru-RU" sz="1800" b="1" dirty="0" err="1">
                <a:highlight>
                  <a:srgbClr val="00FF00"/>
                </a:highlight>
              </a:rPr>
              <a:t>літерали</a:t>
            </a:r>
            <a:r>
              <a:rPr lang="ru-RU" sz="1800" b="1" dirty="0">
                <a:highlight>
                  <a:srgbClr val="00FF00"/>
                </a:highlight>
              </a:rPr>
              <a:t> є константами</a:t>
            </a:r>
            <a:r>
              <a:rPr lang="ru-RU" sz="1800" dirty="0"/>
              <a:t>, тому нам </a:t>
            </a:r>
            <a:r>
              <a:rPr lang="ru-RU" sz="1800" dirty="0" err="1"/>
              <a:t>потрібно</a:t>
            </a:r>
            <a:r>
              <a:rPr lang="ru-RU" sz="1800" dirty="0"/>
              <a:t> </a:t>
            </a:r>
            <a:r>
              <a:rPr lang="ru-RU" sz="1800" dirty="0" err="1"/>
              <a:t>оголосити</a:t>
            </a:r>
            <a:r>
              <a:rPr lang="ru-RU" sz="1800" dirty="0"/>
              <a:t> </a:t>
            </a:r>
            <a:r>
              <a:rPr lang="ru-RU" sz="1800" dirty="0" err="1"/>
              <a:t>вказівник</a:t>
            </a:r>
            <a:r>
              <a:rPr lang="ru-RU" sz="1800" dirty="0"/>
              <a:t> - константу:</a:t>
            </a:r>
            <a:endParaRPr lang="uk-UA" sz="1800" dirty="0"/>
          </a:p>
        </p:txBody>
      </p:sp>
      <p:pic>
        <p:nvPicPr>
          <p:cNvPr id="6" name="Рисунок 5">
            <a:extLst>
              <a:ext uri="{FF2B5EF4-FFF2-40B4-BE49-F238E27FC236}">
                <a16:creationId xmlns:a16="http://schemas.microsoft.com/office/drawing/2014/main" id="{C35E6298-D1C1-4AC6-9873-82D7F027F159}"/>
              </a:ext>
            </a:extLst>
          </p:cNvPr>
          <p:cNvPicPr>
            <a:picLocks noChangeAspect="1"/>
          </p:cNvPicPr>
          <p:nvPr/>
        </p:nvPicPr>
        <p:blipFill>
          <a:blip r:embed="rId2"/>
          <a:stretch>
            <a:fillRect/>
          </a:stretch>
        </p:blipFill>
        <p:spPr>
          <a:xfrm>
            <a:off x="2909587" y="4743509"/>
            <a:ext cx="6372826" cy="1784391"/>
          </a:xfrm>
          <a:prstGeom prst="rect">
            <a:avLst/>
          </a:prstGeom>
        </p:spPr>
      </p:pic>
      <p:pic>
        <p:nvPicPr>
          <p:cNvPr id="14339" name="Picture 3" descr="In5yeMy2HmQwfIN1t9z7KojVtReAueHW">
            <a:extLst>
              <a:ext uri="{FF2B5EF4-FFF2-40B4-BE49-F238E27FC236}">
                <a16:creationId xmlns:a16="http://schemas.microsoft.com/office/drawing/2014/main" id="{1B6748F1-3DF0-45BE-BF74-736F659C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7353" y="5951192"/>
            <a:ext cx="1571033" cy="57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931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Ми </a:t>
            </a:r>
            <a:r>
              <a:rPr lang="ru-RU" sz="1800" dirty="0" err="1"/>
              <a:t>можемо</a:t>
            </a:r>
            <a:r>
              <a:rPr lang="ru-RU" sz="1800" dirty="0"/>
              <a:t> </a:t>
            </a:r>
            <a:r>
              <a:rPr lang="ru-RU" sz="1800" dirty="0" err="1"/>
              <a:t>також</a:t>
            </a:r>
            <a:r>
              <a:rPr lang="ru-RU" sz="1800" dirty="0"/>
              <a:t> </a:t>
            </a:r>
            <a:r>
              <a:rPr lang="ru-RU" sz="1800" dirty="0" err="1"/>
              <a:t>створити</a:t>
            </a:r>
            <a:r>
              <a:rPr lang="ru-RU" sz="1800" dirty="0"/>
              <a:t> </a:t>
            </a:r>
            <a:r>
              <a:rPr lang="ru-RU" sz="1800" dirty="0" err="1"/>
              <a:t>вказівник</a:t>
            </a:r>
            <a:r>
              <a:rPr lang="ru-RU" sz="1800" dirty="0"/>
              <a:t> на </a:t>
            </a:r>
            <a:r>
              <a:rPr lang="ru-RU" sz="1800" dirty="0" err="1">
                <a:solidFill>
                  <a:schemeClr val="accent5">
                    <a:lumMod val="75000"/>
                  </a:schemeClr>
                </a:solidFill>
                <a:latin typeface="Consolas" panose="020B0609020204030204" pitchFamily="49" charset="0"/>
              </a:rPr>
              <a:t>char</a:t>
            </a:r>
            <a:r>
              <a:rPr lang="ru-RU" sz="1800" dirty="0"/>
              <a:t> та </a:t>
            </a:r>
            <a:r>
              <a:rPr lang="ru-RU" sz="1800" dirty="0" err="1"/>
              <a:t>ініціалізувати</a:t>
            </a:r>
            <a:r>
              <a:rPr lang="ru-RU" sz="1800" dirty="0"/>
              <a:t> </a:t>
            </a:r>
            <a:r>
              <a:rPr lang="ru-RU" sz="1800" dirty="0" err="1"/>
              <a:t>його</a:t>
            </a:r>
            <a:r>
              <a:rPr lang="ru-RU" sz="1800" dirty="0"/>
              <a:t> </a:t>
            </a:r>
            <a:r>
              <a:rPr lang="ru-RU" sz="1800" dirty="0" err="1"/>
              <a:t>адресою</a:t>
            </a:r>
            <a:r>
              <a:rPr lang="ru-RU" sz="1800" dirty="0"/>
              <a:t> </a:t>
            </a:r>
            <a:r>
              <a:rPr lang="ru-RU" sz="1800" dirty="0" err="1"/>
              <a:t>першого</a:t>
            </a:r>
            <a:r>
              <a:rPr lang="ru-RU" sz="1800" dirty="0"/>
              <a:t> символу </a:t>
            </a:r>
            <a:r>
              <a:rPr lang="ru-RU" sz="1800" dirty="0" err="1"/>
              <a:t>іншого</a:t>
            </a:r>
            <a:r>
              <a:rPr lang="ru-RU" sz="1800" dirty="0"/>
              <a:t> рядка (</a:t>
            </a:r>
            <a:r>
              <a:rPr lang="ru-RU" sz="1800" dirty="0" err="1"/>
              <a:t>створеного</a:t>
            </a:r>
            <a:r>
              <a:rPr lang="ru-RU" sz="1800" dirty="0"/>
              <a:t>, </a:t>
            </a:r>
            <a:r>
              <a:rPr lang="ru-RU" sz="1800" dirty="0" err="1"/>
              <a:t>наприклад</a:t>
            </a:r>
            <a:r>
              <a:rPr lang="ru-RU" sz="1800" dirty="0"/>
              <a:t>, без </a:t>
            </a:r>
            <a:r>
              <a:rPr lang="ru-RU" sz="1800" dirty="0" err="1"/>
              <a:t>використання</a:t>
            </a:r>
            <a:r>
              <a:rPr lang="ru-RU" sz="1800" dirty="0"/>
              <a:t> </a:t>
            </a:r>
            <a:r>
              <a:rPr lang="ru-RU" sz="1800" dirty="0" err="1"/>
              <a:t>покажчиків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що</a:t>
            </a:r>
            <a:r>
              <a:rPr lang="ru-RU" sz="1800" dirty="0"/>
              <a:t> </a:t>
            </a:r>
            <a:r>
              <a:rPr lang="ru-RU" sz="1800" dirty="0" err="1"/>
              <a:t>ні</a:t>
            </a:r>
            <a:r>
              <a:rPr lang="ru-RU" sz="1800" dirty="0"/>
              <a:t> в </a:t>
            </a:r>
            <a:r>
              <a:rPr lang="ru-RU" sz="1800" dirty="0" err="1"/>
              <a:t>першому</a:t>
            </a:r>
            <a:r>
              <a:rPr lang="ru-RU" sz="1800" dirty="0"/>
              <a:t>, </a:t>
            </a:r>
            <a:r>
              <a:rPr lang="ru-RU" sz="1800" dirty="0" err="1"/>
              <a:t>ні</a:t>
            </a:r>
            <a:r>
              <a:rPr lang="ru-RU" sz="1800" dirty="0"/>
              <a:t> в другому </a:t>
            </a:r>
            <a:r>
              <a:rPr lang="ru-RU" sz="1800" dirty="0" err="1"/>
              <a:t>прикладі</a:t>
            </a:r>
            <a:r>
              <a:rPr lang="ru-RU" sz="1800" dirty="0"/>
              <a:t> при </a:t>
            </a:r>
            <a:r>
              <a:rPr lang="ru-RU" sz="1800" dirty="0" err="1"/>
              <a:t>використанні</a:t>
            </a:r>
            <a:r>
              <a:rPr lang="ru-RU" sz="1800" dirty="0"/>
              <a:t> потокового </a:t>
            </a:r>
            <a:r>
              <a:rPr lang="ru-RU" sz="1800" dirty="0" err="1"/>
              <a:t>виведення</a:t>
            </a:r>
            <a:r>
              <a:rPr lang="ru-RU" sz="1800" dirty="0"/>
              <a:t> (</a:t>
            </a:r>
            <a:r>
              <a:rPr lang="ru-RU" sz="1800" dirty="0" err="1">
                <a:solidFill>
                  <a:schemeClr val="accent5">
                    <a:lumMod val="75000"/>
                  </a:schemeClr>
                </a:solidFill>
                <a:latin typeface="Consolas" panose="020B0609020204030204" pitchFamily="49" charset="0"/>
              </a:rPr>
              <a:t>cout</a:t>
            </a:r>
            <a:r>
              <a:rPr lang="ru-RU" sz="1800" dirty="0">
                <a:solidFill>
                  <a:schemeClr val="accent5">
                    <a:lumMod val="75000"/>
                  </a:schemeClr>
                </a:solidFill>
                <a:latin typeface="Consolas" panose="020B0609020204030204" pitchFamily="49" charset="0"/>
              </a:rPr>
              <a:t> &lt;&lt;</a:t>
            </a:r>
            <a:r>
              <a:rPr lang="ru-RU" sz="1800" dirty="0"/>
              <a:t>) нам </a:t>
            </a:r>
            <a:r>
              <a:rPr lang="ru-RU" sz="1800" b="1" dirty="0">
                <a:highlight>
                  <a:srgbClr val="00FF00"/>
                </a:highlight>
              </a:rPr>
              <a:t>не </a:t>
            </a:r>
            <a:r>
              <a:rPr lang="ru-RU" sz="1800" b="1" dirty="0" err="1">
                <a:highlight>
                  <a:srgbClr val="00FF00"/>
                </a:highlight>
              </a:rPr>
              <a:t>потрібно</a:t>
            </a:r>
            <a:r>
              <a:rPr lang="ru-RU" sz="1800" b="1" dirty="0">
                <a:highlight>
                  <a:srgbClr val="00FF00"/>
                </a:highlight>
              </a:rPr>
              <a:t> </a:t>
            </a:r>
            <a:r>
              <a:rPr lang="ru-RU" sz="1800" b="1" dirty="0" err="1">
                <a:highlight>
                  <a:srgbClr val="00FF00"/>
                </a:highlight>
              </a:rPr>
              <a:t>робити</a:t>
            </a:r>
            <a:r>
              <a:rPr lang="ru-RU" sz="1800" b="1" dirty="0">
                <a:highlight>
                  <a:srgbClr val="00FF00"/>
                </a:highlight>
              </a:rPr>
              <a:t> </a:t>
            </a:r>
            <a:r>
              <a:rPr lang="ru-RU" sz="1800" b="1" dirty="0" err="1">
                <a:highlight>
                  <a:srgbClr val="00FF00"/>
                </a:highlight>
              </a:rPr>
              <a:t>розіменування</a:t>
            </a:r>
            <a:r>
              <a:rPr lang="ru-RU" sz="1800" b="1" dirty="0">
                <a:highlight>
                  <a:srgbClr val="00FF00"/>
                </a:highlight>
              </a:rPr>
              <a:t> </a:t>
            </a:r>
            <a:r>
              <a:rPr lang="ru-RU" sz="1800" b="1" dirty="0" err="1">
                <a:highlight>
                  <a:srgbClr val="00FF00"/>
                </a:highlight>
              </a:rPr>
              <a:t>вказівника</a:t>
            </a:r>
            <a:r>
              <a:rPr lang="ru-RU" sz="1800" b="1" dirty="0">
                <a:highlight>
                  <a:srgbClr val="00FF00"/>
                </a:highlight>
              </a:rPr>
              <a:t> </a:t>
            </a:r>
            <a:r>
              <a:rPr lang="ru-RU" sz="1800" dirty="0"/>
              <a:t>(</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strPtr</a:t>
            </a:r>
            <a:r>
              <a:rPr lang="ru-RU" sz="1800" dirty="0"/>
              <a:t>). </a:t>
            </a:r>
            <a:r>
              <a:rPr lang="ru-RU" sz="1800" dirty="0" err="1"/>
              <a:t>Це</a:t>
            </a:r>
            <a:r>
              <a:rPr lang="ru-RU" sz="1800" dirty="0"/>
              <a:t> </a:t>
            </a:r>
            <a:r>
              <a:rPr lang="ru-RU" sz="1800" dirty="0" err="1"/>
              <a:t>пов'язано</a:t>
            </a:r>
            <a:r>
              <a:rPr lang="ru-RU" sz="1800" dirty="0"/>
              <a:t> </a:t>
            </a:r>
            <a:r>
              <a:rPr lang="ru-RU" sz="1800" b="1" dirty="0">
                <a:highlight>
                  <a:srgbClr val="FFFF00"/>
                </a:highlight>
              </a:rPr>
              <a:t>з </a:t>
            </a:r>
            <a:r>
              <a:rPr lang="ru-RU" sz="1800" b="1" dirty="0" err="1">
                <a:highlight>
                  <a:srgbClr val="FFFF00"/>
                </a:highlight>
              </a:rPr>
              <a:t>особливостями</a:t>
            </a:r>
            <a:r>
              <a:rPr lang="ru-RU" sz="1800" b="1" dirty="0">
                <a:highlight>
                  <a:srgbClr val="FFFF00"/>
                </a:highlight>
              </a:rPr>
              <a:t> </a:t>
            </a:r>
            <a:r>
              <a:rPr lang="ru-RU" sz="1800" b="1" dirty="0" err="1">
                <a:highlight>
                  <a:srgbClr val="FFFF00"/>
                </a:highlight>
              </a:rPr>
              <a:t>роботи</a:t>
            </a:r>
            <a:r>
              <a:rPr lang="ru-RU" sz="1800" b="1" dirty="0">
                <a:highlight>
                  <a:srgbClr val="FFFF00"/>
                </a:highlight>
              </a:rPr>
              <a:t> оператора </a:t>
            </a:r>
            <a:r>
              <a:rPr lang="ru-RU" sz="1800" b="1" dirty="0" err="1">
                <a:highlight>
                  <a:srgbClr val="FFFF00"/>
                </a:highlight>
              </a:rPr>
              <a:t>виведення</a:t>
            </a:r>
            <a:r>
              <a:rPr lang="ru-RU" sz="1800" b="1" dirty="0">
                <a:highlight>
                  <a:srgbClr val="FFFF00"/>
                </a:highlight>
              </a:rPr>
              <a:t> в </a:t>
            </a:r>
            <a:r>
              <a:rPr lang="ru-RU" sz="1800" b="1" dirty="0" err="1">
                <a:highlight>
                  <a:srgbClr val="FFFF00"/>
                </a:highlight>
              </a:rPr>
              <a:t>потік</a:t>
            </a:r>
            <a:r>
              <a:rPr lang="ru-RU" sz="1800" b="1" dirty="0">
                <a:highlight>
                  <a:srgbClr val="FFFF00"/>
                </a:highlight>
              </a:rPr>
              <a:t>, </a:t>
            </a:r>
            <a:r>
              <a:rPr lang="ru-RU" sz="1800" b="1" dirty="0" err="1">
                <a:highlight>
                  <a:srgbClr val="FFFF00"/>
                </a:highlight>
              </a:rPr>
              <a:t>який</a:t>
            </a:r>
            <a:r>
              <a:rPr lang="ru-RU" sz="1800" b="1" dirty="0">
                <a:highlight>
                  <a:srgbClr val="FFFF00"/>
                </a:highlight>
              </a:rPr>
              <a:t> </a:t>
            </a:r>
            <a:r>
              <a:rPr lang="ru-RU" sz="1800" b="1" dirty="0" err="1">
                <a:highlight>
                  <a:srgbClr val="FFFF00"/>
                </a:highlight>
              </a:rPr>
              <a:t>виводитиме</a:t>
            </a:r>
            <a:r>
              <a:rPr lang="ru-RU" sz="1800" b="1" dirty="0">
                <a:highlight>
                  <a:srgbClr val="FFFF00"/>
                </a:highlight>
              </a:rPr>
              <a:t> рядок символ за символом, </a:t>
            </a:r>
            <a:r>
              <a:rPr lang="ru-RU" sz="1800" b="1" dirty="0" err="1">
                <a:highlight>
                  <a:srgbClr val="FFFF00"/>
                </a:highlight>
              </a:rPr>
              <a:t>починаючи</a:t>
            </a:r>
            <a:r>
              <a:rPr lang="ru-RU" sz="1800" b="1" dirty="0">
                <a:highlight>
                  <a:srgbClr val="FFFF00"/>
                </a:highlight>
              </a:rPr>
              <a:t> з </a:t>
            </a:r>
            <a:r>
              <a:rPr lang="ru-RU" sz="1800" b="1" dirty="0" err="1">
                <a:highlight>
                  <a:srgbClr val="FFFF00"/>
                </a:highlight>
              </a:rPr>
              <a:t>вказаної</a:t>
            </a:r>
            <a:r>
              <a:rPr lang="ru-RU" sz="1800" b="1" dirty="0">
                <a:highlight>
                  <a:srgbClr val="FFFF00"/>
                </a:highlight>
              </a:rPr>
              <a:t> </a:t>
            </a:r>
            <a:r>
              <a:rPr lang="ru-RU" sz="1800" b="1" dirty="0" err="1">
                <a:highlight>
                  <a:srgbClr val="FFFF00"/>
                </a:highlight>
              </a:rPr>
              <a:t>адреси</a:t>
            </a:r>
            <a:r>
              <a:rPr lang="ru-RU" sz="1800" b="1" dirty="0">
                <a:highlight>
                  <a:srgbClr val="FFFF00"/>
                </a:highlight>
              </a:rPr>
              <a:t>, </a:t>
            </a:r>
            <a:r>
              <a:rPr lang="ru-RU" sz="1800" b="1" dirty="0" err="1">
                <a:highlight>
                  <a:srgbClr val="FFFF00"/>
                </a:highlight>
              </a:rPr>
              <a:t>поки</a:t>
            </a:r>
            <a:r>
              <a:rPr lang="ru-RU" sz="1800" b="1" dirty="0">
                <a:highlight>
                  <a:srgbClr val="FFFF00"/>
                </a:highlight>
              </a:rPr>
              <a:t> не </a:t>
            </a:r>
            <a:r>
              <a:rPr lang="ru-RU" sz="1800" b="1" dirty="0" err="1">
                <a:highlight>
                  <a:srgbClr val="FFFF00"/>
                </a:highlight>
              </a:rPr>
              <a:t>досягне</a:t>
            </a:r>
            <a:r>
              <a:rPr lang="ru-RU" sz="1800" b="1" dirty="0">
                <a:highlight>
                  <a:srgbClr val="FFFF00"/>
                </a:highlight>
              </a:rPr>
              <a:t> </a:t>
            </a:r>
            <a:r>
              <a:rPr lang="ru-RU" sz="1800" b="1" dirty="0" err="1">
                <a:highlight>
                  <a:srgbClr val="FFFF00"/>
                </a:highlight>
              </a:rPr>
              <a:t>кінця</a:t>
            </a:r>
            <a:r>
              <a:rPr lang="ru-RU" sz="1800" b="1" dirty="0">
                <a:highlight>
                  <a:srgbClr val="FFFF00"/>
                </a:highlight>
              </a:rPr>
              <a:t> рядка (нуль-</a:t>
            </a:r>
            <a:r>
              <a:rPr lang="ru-RU" sz="1800" b="1" dirty="0" err="1">
                <a:highlight>
                  <a:srgbClr val="FFFF00"/>
                </a:highlight>
              </a:rPr>
              <a:t>термінатора</a:t>
            </a:r>
            <a:r>
              <a:rPr lang="ru-RU" sz="1800" b="1" dirty="0">
                <a:highlight>
                  <a:srgbClr val="FFFF00"/>
                </a:highlight>
              </a:rPr>
              <a:t>)</a:t>
            </a:r>
            <a:r>
              <a:rPr lang="ru-RU" sz="1800" dirty="0"/>
              <a:t>.</a:t>
            </a:r>
            <a:endParaRPr lang="uk-UA" sz="1800" dirty="0"/>
          </a:p>
        </p:txBody>
      </p:sp>
      <p:pic>
        <p:nvPicPr>
          <p:cNvPr id="5" name="Рисунок 4">
            <a:extLst>
              <a:ext uri="{FF2B5EF4-FFF2-40B4-BE49-F238E27FC236}">
                <a16:creationId xmlns:a16="http://schemas.microsoft.com/office/drawing/2014/main" id="{73020476-ADA2-452B-AFF7-53C99F1435A3}"/>
              </a:ext>
            </a:extLst>
          </p:cNvPr>
          <p:cNvPicPr>
            <a:picLocks noChangeAspect="1"/>
          </p:cNvPicPr>
          <p:nvPr/>
        </p:nvPicPr>
        <p:blipFill>
          <a:blip r:embed="rId2"/>
          <a:stretch>
            <a:fillRect/>
          </a:stretch>
        </p:blipFill>
        <p:spPr>
          <a:xfrm>
            <a:off x="3238500" y="1773820"/>
            <a:ext cx="5715000" cy="2000250"/>
          </a:xfrm>
          <a:prstGeom prst="rect">
            <a:avLst/>
          </a:prstGeom>
        </p:spPr>
      </p:pic>
      <p:pic>
        <p:nvPicPr>
          <p:cNvPr id="15362" name="Picture 2" descr="_lnFw3NEXswgZ_CpF8jDY7lCuiJ6qPiS">
            <a:extLst>
              <a:ext uri="{FF2B5EF4-FFF2-40B4-BE49-F238E27FC236}">
                <a16:creationId xmlns:a16="http://schemas.microsoft.com/office/drawing/2014/main" id="{6D8844F4-C25F-4081-879D-62412375A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041" y="2950580"/>
            <a:ext cx="1759902" cy="47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330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Використовуючи</a:t>
            </a:r>
            <a:r>
              <a:rPr lang="ru-RU" sz="1800" dirty="0"/>
              <a:t> арифметику </a:t>
            </a:r>
            <a:r>
              <a:rPr lang="ru-RU" sz="1800" dirty="0" err="1"/>
              <a:t>вказівників</a:t>
            </a:r>
            <a:r>
              <a:rPr lang="ru-RU" sz="1800" dirty="0"/>
              <a:t>, ми </a:t>
            </a:r>
            <a:r>
              <a:rPr lang="ru-RU" sz="1800" dirty="0" err="1"/>
              <a:t>можемо</a:t>
            </a:r>
            <a:r>
              <a:rPr lang="ru-RU" sz="1800" dirty="0"/>
              <a:t> </a:t>
            </a:r>
            <a:r>
              <a:rPr lang="ru-RU" sz="1800" b="1" dirty="0" err="1">
                <a:highlight>
                  <a:srgbClr val="FFFF00"/>
                </a:highlight>
              </a:rPr>
              <a:t>змістити</a:t>
            </a:r>
            <a:r>
              <a:rPr lang="ru-RU" sz="1800" b="1" dirty="0">
                <a:highlight>
                  <a:srgbClr val="FFFF00"/>
                </a:highlight>
              </a:rPr>
              <a:t> </a:t>
            </a:r>
            <a:r>
              <a:rPr lang="ru-RU" sz="1800" b="1" dirty="0" err="1">
                <a:highlight>
                  <a:srgbClr val="FFFF00"/>
                </a:highlight>
              </a:rPr>
              <a:t>вказівник</a:t>
            </a:r>
            <a:r>
              <a:rPr lang="ru-RU" sz="1800" dirty="0"/>
              <a:t> у </a:t>
            </a:r>
            <a:r>
              <a:rPr lang="ru-RU" sz="1800" dirty="0" err="1"/>
              <a:t>потрібну</a:t>
            </a:r>
            <a:r>
              <a:rPr lang="ru-RU" sz="1800" dirty="0"/>
              <a:t> </a:t>
            </a:r>
            <a:r>
              <a:rPr lang="ru-RU" sz="1800" dirty="0" err="1"/>
              <a:t>позицію</a:t>
            </a:r>
            <a:r>
              <a:rPr lang="ru-RU" sz="1800" dirty="0"/>
              <a:t> рядка (до </a:t>
            </a:r>
            <a:r>
              <a:rPr lang="ru-RU" sz="1800" dirty="0" err="1"/>
              <a:t>певного</a:t>
            </a:r>
            <a:r>
              <a:rPr lang="ru-RU" sz="1800" dirty="0"/>
              <a:t> символу).</a:t>
            </a:r>
          </a:p>
          <a:p>
            <a:pPr marL="540000" indent="360000">
              <a:lnSpc>
                <a:spcPct val="150000"/>
              </a:lnSpc>
              <a:spcBef>
                <a:spcPts val="0"/>
              </a:spcBef>
              <a:buNone/>
            </a:pPr>
            <a:r>
              <a:rPr lang="ru-RU" sz="1800" dirty="0" err="1"/>
              <a:t>Наприклад</a:t>
            </a:r>
            <a:r>
              <a:rPr lang="ru-RU" sz="1800" dirty="0"/>
              <a:t>, </a:t>
            </a:r>
            <a:r>
              <a:rPr lang="ru-RU" sz="1800" dirty="0" err="1"/>
              <a:t>щоб</a:t>
            </a:r>
            <a:r>
              <a:rPr lang="ru-RU" sz="1800" dirty="0"/>
              <a:t> за </a:t>
            </a:r>
            <a:r>
              <a:rPr lang="ru-RU" sz="1800" dirty="0" err="1"/>
              <a:t>допомогою</a:t>
            </a:r>
            <a:r>
              <a:rPr lang="ru-RU" sz="1800" dirty="0"/>
              <a:t> </a:t>
            </a:r>
            <a:r>
              <a:rPr lang="ru-RU" sz="1800" dirty="0" err="1"/>
              <a:t>вказівника</a:t>
            </a:r>
            <a:r>
              <a:rPr lang="ru-RU" sz="1800" dirty="0"/>
              <a:t> </a:t>
            </a:r>
            <a:r>
              <a:rPr lang="ru-RU" sz="1800" dirty="0" err="1"/>
              <a:t>отримати</a:t>
            </a:r>
            <a:r>
              <a:rPr lang="ru-RU" sz="1800" dirty="0"/>
              <a:t> доступ до другого символу рядка. Нам </a:t>
            </a:r>
            <a:r>
              <a:rPr lang="ru-RU" sz="1800" dirty="0" err="1"/>
              <a:t>потрібно</a:t>
            </a:r>
            <a:r>
              <a:rPr lang="ru-RU" sz="1800" dirty="0"/>
              <a:t> </a:t>
            </a:r>
            <a:r>
              <a:rPr lang="ru-RU" sz="1800" dirty="0" err="1"/>
              <a:t>перетягнути</a:t>
            </a:r>
            <a:r>
              <a:rPr lang="ru-RU" sz="1800" dirty="0"/>
              <a:t> </a:t>
            </a:r>
            <a:r>
              <a:rPr lang="ru-RU" sz="1800" dirty="0" err="1"/>
              <a:t>покажчик</a:t>
            </a:r>
            <a:r>
              <a:rPr lang="ru-RU" sz="1800" dirty="0"/>
              <a:t> на одну </a:t>
            </a:r>
            <a:r>
              <a:rPr lang="ru-RU" sz="1800" dirty="0" err="1"/>
              <a:t>позицію</a:t>
            </a:r>
            <a:r>
              <a:rPr lang="ru-RU" sz="1800" dirty="0"/>
              <a:t> вперед, </a:t>
            </a:r>
            <a:r>
              <a:rPr lang="ru-RU" sz="1800" dirty="0" err="1"/>
              <a:t>починаючи</a:t>
            </a:r>
            <a:r>
              <a:rPr lang="ru-RU" sz="1800" dirty="0"/>
              <a:t> </a:t>
            </a:r>
            <a:r>
              <a:rPr lang="ru-RU" sz="1800" dirty="0" err="1"/>
              <a:t>від</a:t>
            </a:r>
            <a:r>
              <a:rPr lang="ru-RU" sz="1800" dirty="0"/>
              <a:t> початку рядка:</a:t>
            </a:r>
            <a:endParaRPr lang="uk-UA" sz="1800" dirty="0"/>
          </a:p>
        </p:txBody>
      </p:sp>
      <p:pic>
        <p:nvPicPr>
          <p:cNvPr id="5" name="Рисунок 4">
            <a:extLst>
              <a:ext uri="{FF2B5EF4-FFF2-40B4-BE49-F238E27FC236}">
                <a16:creationId xmlns:a16="http://schemas.microsoft.com/office/drawing/2014/main" id="{0B7E529D-AA66-4413-84BE-545F7F4A56CB}"/>
              </a:ext>
            </a:extLst>
          </p:cNvPr>
          <p:cNvPicPr>
            <a:picLocks noChangeAspect="1"/>
          </p:cNvPicPr>
          <p:nvPr/>
        </p:nvPicPr>
        <p:blipFill>
          <a:blip r:embed="rId2"/>
          <a:stretch>
            <a:fillRect/>
          </a:stretch>
        </p:blipFill>
        <p:spPr>
          <a:xfrm>
            <a:off x="1353274" y="816453"/>
            <a:ext cx="4827608" cy="2027595"/>
          </a:xfrm>
          <a:prstGeom prst="rect">
            <a:avLst/>
          </a:prstGeom>
        </p:spPr>
      </p:pic>
      <p:pic>
        <p:nvPicPr>
          <p:cNvPr id="16386" name="Picture 2" descr="pQcVsSPvE_kzZbdqovp2ijVXXPNgT_LM">
            <a:extLst>
              <a:ext uri="{FF2B5EF4-FFF2-40B4-BE49-F238E27FC236}">
                <a16:creationId xmlns:a16="http://schemas.microsoft.com/office/drawing/2014/main" id="{72D6B1B8-6700-43ED-97A0-D681B78B7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679" y="1821575"/>
            <a:ext cx="1550441" cy="857691"/>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C9E8BBAC-4DD0-4AAC-B388-B633A11908CA}"/>
              </a:ext>
            </a:extLst>
          </p:cNvPr>
          <p:cNvPicPr>
            <a:picLocks noChangeAspect="1"/>
          </p:cNvPicPr>
          <p:nvPr/>
        </p:nvPicPr>
        <p:blipFill>
          <a:blip r:embed="rId4"/>
          <a:stretch>
            <a:fillRect/>
          </a:stretch>
        </p:blipFill>
        <p:spPr>
          <a:xfrm>
            <a:off x="1353274" y="4691363"/>
            <a:ext cx="5796145" cy="2027595"/>
          </a:xfrm>
          <a:prstGeom prst="rect">
            <a:avLst/>
          </a:prstGeom>
        </p:spPr>
      </p:pic>
      <p:pic>
        <p:nvPicPr>
          <p:cNvPr id="16388" name="Picture 4" descr="53Y2N6rirtCMO8m-XoSNolHnN9IT7FEo">
            <a:extLst>
              <a:ext uri="{FF2B5EF4-FFF2-40B4-BE49-F238E27FC236}">
                <a16:creationId xmlns:a16="http://schemas.microsoft.com/office/drawing/2014/main" id="{A041C552-0ADD-440A-AAE5-DDF32BBEB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6233" y="5787381"/>
            <a:ext cx="4365928" cy="73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5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зміщення</a:t>
            </a:r>
            <a:r>
              <a:rPr lang="ru-RU" sz="1800" dirty="0"/>
              <a:t> </a:t>
            </a:r>
            <a:r>
              <a:rPr lang="ru-RU" sz="1800" dirty="0" err="1"/>
              <a:t>вказівника</a:t>
            </a:r>
            <a:r>
              <a:rPr lang="ru-RU" sz="1800" dirty="0"/>
              <a:t> провести </a:t>
            </a:r>
            <a:r>
              <a:rPr lang="ru-RU" sz="1800" dirty="0" err="1"/>
              <a:t>раніше</a:t>
            </a:r>
            <a:r>
              <a:rPr lang="ru-RU" sz="1800" dirty="0"/>
              <a:t>:</a:t>
            </a:r>
            <a:endParaRPr lang="uk-UA" sz="1800" dirty="0"/>
          </a:p>
        </p:txBody>
      </p:sp>
      <p:pic>
        <p:nvPicPr>
          <p:cNvPr id="5" name="Рисунок 4">
            <a:extLst>
              <a:ext uri="{FF2B5EF4-FFF2-40B4-BE49-F238E27FC236}">
                <a16:creationId xmlns:a16="http://schemas.microsoft.com/office/drawing/2014/main" id="{B061DC32-61B7-4015-AB9B-A09FDEB7AAAF}"/>
              </a:ext>
            </a:extLst>
          </p:cNvPr>
          <p:cNvPicPr>
            <a:picLocks noChangeAspect="1"/>
          </p:cNvPicPr>
          <p:nvPr/>
        </p:nvPicPr>
        <p:blipFill>
          <a:blip r:embed="rId2"/>
          <a:stretch>
            <a:fillRect/>
          </a:stretch>
        </p:blipFill>
        <p:spPr>
          <a:xfrm>
            <a:off x="601884" y="1307488"/>
            <a:ext cx="7859210" cy="2749292"/>
          </a:xfrm>
          <a:prstGeom prst="rect">
            <a:avLst/>
          </a:prstGeom>
        </p:spPr>
      </p:pic>
      <p:pic>
        <p:nvPicPr>
          <p:cNvPr id="17410" name="Picture 2" descr="0Olz97nGQtZe2Tb1eXwPmgmhiR3o4fuu">
            <a:extLst>
              <a:ext uri="{FF2B5EF4-FFF2-40B4-BE49-F238E27FC236}">
                <a16:creationId xmlns:a16="http://schemas.microsoft.com/office/drawing/2014/main" id="{B5D34968-F0FB-4C83-BCFF-484CA9EA9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938" y="1691722"/>
            <a:ext cx="4164541" cy="711662"/>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52BF3E44-07D0-41D5-8172-46FF50DD9790}"/>
              </a:ext>
            </a:extLst>
          </p:cNvPr>
          <p:cNvPicPr>
            <a:picLocks noChangeAspect="1"/>
          </p:cNvPicPr>
          <p:nvPr/>
        </p:nvPicPr>
        <p:blipFill>
          <a:blip r:embed="rId4"/>
          <a:stretch>
            <a:fillRect/>
          </a:stretch>
        </p:blipFill>
        <p:spPr>
          <a:xfrm>
            <a:off x="601884" y="4441014"/>
            <a:ext cx="7430948" cy="1987897"/>
          </a:xfrm>
          <a:prstGeom prst="rect">
            <a:avLst/>
          </a:prstGeom>
        </p:spPr>
      </p:pic>
      <p:pic>
        <p:nvPicPr>
          <p:cNvPr id="17412" name="Picture 4" descr="hwUnNoLRRPe39UAd6UdhchKJX1UBo08x">
            <a:extLst>
              <a:ext uri="{FF2B5EF4-FFF2-40B4-BE49-F238E27FC236}">
                <a16:creationId xmlns:a16="http://schemas.microsoft.com/office/drawing/2014/main" id="{36425B04-35CE-45FC-9D9B-555D6B308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938" y="4700152"/>
            <a:ext cx="4268713" cy="71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6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помилка</a:t>
            </a:r>
            <a:r>
              <a:rPr lang="ru-RU" sz="1800" b="1" dirty="0">
                <a:highlight>
                  <a:srgbClr val="00FF00"/>
                </a:highlight>
              </a:rPr>
              <a:t> </a:t>
            </a:r>
            <a:r>
              <a:rPr lang="ru-RU" sz="1800" b="1" dirty="0" err="1">
                <a:highlight>
                  <a:srgbClr val="00FF00"/>
                </a:highlight>
              </a:rPr>
              <a:t>логічна</a:t>
            </a:r>
            <a:r>
              <a:rPr lang="ru-RU" sz="1800" b="1" dirty="0">
                <a:highlight>
                  <a:srgbClr val="00FF00"/>
                </a:highlight>
              </a:rPr>
              <a:t> </a:t>
            </a:r>
            <a:r>
              <a:rPr lang="ru-RU" sz="1800" dirty="0"/>
              <a:t>- ми </a:t>
            </a:r>
            <a:r>
              <a:rPr lang="ru-RU" sz="1800" dirty="0" err="1"/>
              <a:t>отримали</a:t>
            </a:r>
            <a:r>
              <a:rPr lang="ru-RU" sz="1800" dirty="0"/>
              <a:t> </a:t>
            </a:r>
            <a:r>
              <a:rPr lang="ru-RU" sz="1800" dirty="0" err="1"/>
              <a:t>зовсім</a:t>
            </a:r>
            <a:r>
              <a:rPr lang="ru-RU" sz="1800" dirty="0"/>
              <a:t> не той результат (число 89 </a:t>
            </a:r>
            <a:r>
              <a:rPr lang="ru-RU" sz="1800" dirty="0" err="1"/>
              <a:t>замість</a:t>
            </a:r>
            <a:r>
              <a:rPr lang="ru-RU" sz="1800" dirty="0"/>
              <a:t> символу 'l').</a:t>
            </a:r>
            <a:endParaRPr lang="uk-UA" sz="1800" dirty="0"/>
          </a:p>
        </p:txBody>
      </p:sp>
      <p:pic>
        <p:nvPicPr>
          <p:cNvPr id="5" name="Рисунок 4">
            <a:extLst>
              <a:ext uri="{FF2B5EF4-FFF2-40B4-BE49-F238E27FC236}">
                <a16:creationId xmlns:a16="http://schemas.microsoft.com/office/drawing/2014/main" id="{96A4FEFC-A240-4641-950E-5ACCE10E361B}"/>
              </a:ext>
            </a:extLst>
          </p:cNvPr>
          <p:cNvPicPr>
            <a:picLocks noChangeAspect="1"/>
          </p:cNvPicPr>
          <p:nvPr/>
        </p:nvPicPr>
        <p:blipFill>
          <a:blip r:embed="rId2"/>
          <a:stretch>
            <a:fillRect/>
          </a:stretch>
        </p:blipFill>
        <p:spPr>
          <a:xfrm>
            <a:off x="314445" y="998165"/>
            <a:ext cx="7118430" cy="1904293"/>
          </a:xfrm>
          <a:prstGeom prst="rect">
            <a:avLst/>
          </a:prstGeom>
        </p:spPr>
      </p:pic>
      <p:pic>
        <p:nvPicPr>
          <p:cNvPr id="18434" name="Picture 2" descr="KpcekP24RSRshNu2r0e_-ME8YxbWKyqP">
            <a:extLst>
              <a:ext uri="{FF2B5EF4-FFF2-40B4-BE49-F238E27FC236}">
                <a16:creationId xmlns:a16="http://schemas.microsoft.com/office/drawing/2014/main" id="{41165B26-9045-481C-9A75-0F5F0E756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745" y="1263005"/>
            <a:ext cx="4136338" cy="68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060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7B00EB7-A660-4092-A2A4-ED910347C411}"/>
              </a:ext>
            </a:extLst>
          </p:cNvPr>
          <p:cNvPicPr>
            <a:picLocks noChangeAspect="1"/>
          </p:cNvPicPr>
          <p:nvPr/>
        </p:nvPicPr>
        <p:blipFill>
          <a:blip r:embed="rId2"/>
          <a:stretch>
            <a:fillRect/>
          </a:stretch>
        </p:blipFill>
        <p:spPr>
          <a:xfrm>
            <a:off x="2721427" y="-1"/>
            <a:ext cx="6749143" cy="6858000"/>
          </a:xfrm>
          <a:prstGeom prst="rect">
            <a:avLst/>
          </a:prstGeom>
        </p:spPr>
      </p:pic>
      <p:pic>
        <p:nvPicPr>
          <p:cNvPr id="19458" name="Picture 2" descr="5zcPDhzB5_tgZQRHTXy2_whHWJkP7VvU">
            <a:extLst>
              <a:ext uri="{FF2B5EF4-FFF2-40B4-BE49-F238E27FC236}">
                <a16:creationId xmlns:a16="http://schemas.microsoft.com/office/drawing/2014/main" id="{D1AA9BD3-2AF0-4B4F-A4F6-286A6592C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405" y="4999098"/>
            <a:ext cx="3621844" cy="132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5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025568" cy="6000307"/>
          </a:xfrm>
        </p:spPr>
        <p:txBody>
          <a:bodyPr>
            <a:normAutofit/>
          </a:bodyPr>
          <a:lstStyle/>
          <a:p>
            <a:pPr marL="540000" indent="360000">
              <a:lnSpc>
                <a:spcPct val="150000"/>
              </a:lnSpc>
              <a:spcBef>
                <a:spcPts val="0"/>
              </a:spcBef>
              <a:buNone/>
            </a:pPr>
            <a:r>
              <a:rPr lang="uk-UA" sz="1800" dirty="0"/>
              <a:t>Ще однією перевагою використання вказівників під час роботи з рядками є можливість </a:t>
            </a:r>
            <a:r>
              <a:rPr lang="uk-UA" sz="1800" b="1" dirty="0">
                <a:highlight>
                  <a:srgbClr val="00FF00"/>
                </a:highlight>
              </a:rPr>
              <a:t>передачі рядка у функцію через покажчик</a:t>
            </a:r>
            <a:r>
              <a:rPr lang="uk-UA" sz="1800" dirty="0"/>
              <a:t>. У цьому випадку ми передаємо у функцію оригінальний рядок, а не його копію.</a:t>
            </a:r>
          </a:p>
          <a:p>
            <a:pPr marL="540000" indent="360000">
              <a:lnSpc>
                <a:spcPct val="150000"/>
              </a:lnSpc>
              <a:spcBef>
                <a:spcPts val="0"/>
              </a:spcBef>
              <a:buNone/>
            </a:pPr>
            <a:r>
              <a:rPr lang="uk-UA" sz="1800" dirty="0"/>
              <a:t>Припустимо, що нам потрібно замінити в нашому рядку голосні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e' </a:t>
            </a:r>
            <a:r>
              <a:rPr lang="uk-UA" sz="1800" dirty="0"/>
              <a:t>та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o'</a:t>
            </a:r>
            <a:r>
              <a:rPr lang="en-US" sz="1800" dirty="0"/>
              <a:t> </a:t>
            </a:r>
            <a:r>
              <a:rPr lang="uk-UA" sz="1800" dirty="0"/>
              <a:t>латинського алфавіту на символ </a:t>
            </a:r>
            <a:r>
              <a:rPr lang="uk-UA" sz="1800" dirty="0">
                <a:solidFill>
                  <a:schemeClr val="accent5">
                    <a:lumMod val="75000"/>
                  </a:schemeClr>
                </a:solidFill>
                <a:latin typeface="Consolas" panose="020B0609020204030204" pitchFamily="49" charset="0"/>
              </a:rPr>
              <a:t>'*'</a:t>
            </a:r>
            <a:r>
              <a:rPr lang="uk-UA" sz="1800" dirty="0"/>
              <a:t>.</a:t>
            </a:r>
          </a:p>
        </p:txBody>
      </p:sp>
      <p:pic>
        <p:nvPicPr>
          <p:cNvPr id="5" name="Рисунок 4">
            <a:extLst>
              <a:ext uri="{FF2B5EF4-FFF2-40B4-BE49-F238E27FC236}">
                <a16:creationId xmlns:a16="http://schemas.microsoft.com/office/drawing/2014/main" id="{A6208DFE-5AA1-4E17-9BF8-760D4FD1C5D5}"/>
              </a:ext>
            </a:extLst>
          </p:cNvPr>
          <p:cNvPicPr>
            <a:picLocks noChangeAspect="1"/>
          </p:cNvPicPr>
          <p:nvPr/>
        </p:nvPicPr>
        <p:blipFill>
          <a:blip r:embed="rId2"/>
          <a:stretch>
            <a:fillRect/>
          </a:stretch>
        </p:blipFill>
        <p:spPr>
          <a:xfrm>
            <a:off x="7025568" y="949041"/>
            <a:ext cx="5166431" cy="5908959"/>
          </a:xfrm>
          <a:prstGeom prst="rect">
            <a:avLst/>
          </a:prstGeom>
        </p:spPr>
      </p:pic>
    </p:spTree>
    <p:extLst>
      <p:ext uri="{BB962C8B-B14F-4D97-AF65-F5344CB8AC3E}">
        <p14:creationId xmlns:p14="http://schemas.microsoft.com/office/powerpoint/2010/main" val="223069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символів відносяться </a:t>
            </a:r>
            <a:r>
              <a:rPr lang="uk-UA" sz="1800" b="1" dirty="0">
                <a:highlight>
                  <a:srgbClr val="FFFF00"/>
                </a:highlight>
              </a:rPr>
              <a:t>малі</a:t>
            </a:r>
            <a:r>
              <a:rPr lang="uk-UA" sz="1800" dirty="0"/>
              <a:t> та </a:t>
            </a:r>
            <a:r>
              <a:rPr lang="uk-UA" sz="1800" b="1" dirty="0">
                <a:highlight>
                  <a:srgbClr val="FFFF00"/>
                </a:highlight>
              </a:rPr>
              <a:t>великі літери латинського алфавіту</a:t>
            </a:r>
            <a:r>
              <a:rPr lang="uk-UA" sz="1800" dirty="0"/>
              <a:t> та </a:t>
            </a:r>
            <a:r>
              <a:rPr lang="uk-UA" sz="1800" b="1" dirty="0">
                <a:highlight>
                  <a:srgbClr val="FFFF00"/>
                </a:highlight>
              </a:rPr>
              <a:t>кирилиці</a:t>
            </a:r>
            <a:r>
              <a:rPr lang="uk-UA" sz="1800" dirty="0"/>
              <a:t>, </a:t>
            </a:r>
            <a:r>
              <a:rPr lang="uk-UA" sz="1800" b="1" dirty="0">
                <a:highlight>
                  <a:srgbClr val="FFFF00"/>
                </a:highlight>
              </a:rPr>
              <a:t>цифри</a:t>
            </a:r>
            <a:r>
              <a:rPr lang="uk-UA" sz="1800" dirty="0"/>
              <a:t>, </a:t>
            </a:r>
            <a:r>
              <a:rPr lang="uk-UA" sz="1800" b="1" dirty="0">
                <a:highlight>
                  <a:srgbClr val="FFFF00"/>
                </a:highlight>
              </a:rPr>
              <a:t>знаки пробілу</a:t>
            </a:r>
            <a:r>
              <a:rPr lang="uk-UA" sz="1800" dirty="0"/>
              <a:t>, </a:t>
            </a:r>
            <a:r>
              <a:rPr lang="uk-UA" sz="1800" b="1" dirty="0">
                <a:highlight>
                  <a:srgbClr val="FFFF00"/>
                </a:highlight>
              </a:rPr>
              <a:t>розділові знаки</a:t>
            </a:r>
            <a:r>
              <a:rPr lang="uk-UA" sz="1800" dirty="0"/>
              <a:t> (точка, кома, знак питання, тире і т. д), </a:t>
            </a:r>
            <a:r>
              <a:rPr lang="uk-UA" sz="1800" b="1" dirty="0">
                <a:highlight>
                  <a:srgbClr val="FFFF00"/>
                </a:highlight>
              </a:rPr>
              <a:t>знаки арифметичних дій</a:t>
            </a:r>
            <a:r>
              <a:rPr lang="uk-UA" sz="1800" dirty="0"/>
              <a:t> ("+", "-" та ін.), а також </a:t>
            </a:r>
            <a:r>
              <a:rPr lang="uk-UA" sz="1800" b="1" dirty="0">
                <a:highlight>
                  <a:srgbClr val="FFFF00"/>
                </a:highlight>
              </a:rPr>
              <a:t>службові символи</a:t>
            </a:r>
            <a:r>
              <a:rPr lang="uk-UA" sz="1800" dirty="0"/>
              <a:t>, які відповідають клавішам [</a:t>
            </a:r>
            <a:r>
              <a:rPr lang="en-US" sz="1800" dirty="0"/>
              <a:t>Enter], [Esc], [Tab].</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Текстова інформація сприймається людиною легко. Поняття </a:t>
            </a:r>
            <a:r>
              <a:rPr lang="uk-UA" sz="1800" b="1" dirty="0">
                <a:highlight>
                  <a:srgbClr val="00FF00"/>
                </a:highlight>
              </a:rPr>
              <a:t>рядка</a:t>
            </a:r>
            <a:r>
              <a:rPr lang="uk-UA" sz="1800" dirty="0"/>
              <a:t> і </a:t>
            </a:r>
            <a:r>
              <a:rPr lang="uk-UA" sz="1800" b="1" dirty="0">
                <a:highlight>
                  <a:srgbClr val="00FF00"/>
                </a:highlight>
              </a:rPr>
              <a:t>символу</a:t>
            </a:r>
            <a:r>
              <a:rPr lang="uk-UA" sz="1800" dirty="0"/>
              <a:t> також для нас досить абстрактні, але для програмістів важливо розуміти, </a:t>
            </a:r>
            <a:r>
              <a:rPr lang="uk-UA" sz="1800" b="1" dirty="0">
                <a:highlight>
                  <a:srgbClr val="00FF00"/>
                </a:highlight>
              </a:rPr>
              <a:t>як такі дані зберігаються і обробляються комп'ютером</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Ми вже знайомі із символьним типом </a:t>
            </a:r>
            <a:r>
              <a:rPr lang="en-US" sz="1800" dirty="0">
                <a:solidFill>
                  <a:schemeClr val="accent5">
                    <a:lumMod val="75000"/>
                  </a:schemeClr>
                </a:solidFill>
                <a:latin typeface="Consolas" panose="020B0609020204030204" pitchFamily="49" charset="0"/>
              </a:rPr>
              <a:t>char</a:t>
            </a:r>
            <a:r>
              <a:rPr lang="en-US" sz="1800" dirty="0"/>
              <a:t> </a:t>
            </a:r>
            <a:r>
              <a:rPr lang="uk-UA" sz="1800" dirty="0"/>
              <a:t>в С++, для зберігання якого потрібен лише </a:t>
            </a:r>
            <a:r>
              <a:rPr lang="uk-UA" sz="1800" b="1" dirty="0">
                <a:highlight>
                  <a:srgbClr val="00FF00"/>
                </a:highlight>
              </a:rPr>
              <a:t>один байт</a:t>
            </a:r>
            <a:r>
              <a:rPr lang="uk-UA" sz="1800" dirty="0"/>
              <a:t>.</a:t>
            </a:r>
          </a:p>
        </p:txBody>
      </p:sp>
    </p:spTree>
    <p:extLst>
      <p:ext uri="{BB962C8B-B14F-4D97-AF65-F5344CB8AC3E}">
        <p14:creationId xmlns:p14="http://schemas.microsoft.com/office/powerpoint/2010/main" val="2307511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Взаємозв'язок</a:t>
            </a:r>
            <a:r>
              <a:rPr lang="ru-RU" b="1" dirty="0"/>
              <a:t> </a:t>
            </a:r>
            <a:r>
              <a:rPr lang="ru-RU" b="1" dirty="0" err="1"/>
              <a:t>рядків</a:t>
            </a:r>
            <a:r>
              <a:rPr lang="ru-RU" b="1" dirty="0"/>
              <a:t> і </a:t>
            </a:r>
            <a:r>
              <a:rPr lang="ru-RU" b="1" dirty="0" err="1"/>
              <a:t>вказівників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 такої реалізації наш початковий рядок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Hello!"</a:t>
            </a:r>
            <a:r>
              <a:rPr lang="en-US" sz="1800" dirty="0"/>
              <a:t> </a:t>
            </a:r>
            <a:r>
              <a:rPr lang="uk-UA" sz="1800" dirty="0"/>
              <a:t>був змінений належним чином всередині функції </a:t>
            </a:r>
            <a:r>
              <a:rPr lang="en-US" sz="1800" dirty="0" err="1">
                <a:solidFill>
                  <a:schemeClr val="accent5">
                    <a:lumMod val="75000"/>
                  </a:schemeClr>
                </a:solidFill>
                <a:latin typeface="Consolas" panose="020B0609020204030204" pitchFamily="49" charset="0"/>
              </a:rPr>
              <a:t>changeSymbol</a:t>
            </a:r>
            <a:r>
              <a:rPr lang="en-US" sz="1800" dirty="0">
                <a:solidFill>
                  <a:schemeClr val="accent5">
                    <a:lumMod val="75000"/>
                  </a:schemeClr>
                </a:solidFill>
                <a:latin typeface="Consolas" panose="020B0609020204030204" pitchFamily="49" charset="0"/>
              </a:rPr>
              <a:t>()</a:t>
            </a:r>
            <a:r>
              <a:rPr lang="en-US" sz="1800" dirty="0"/>
              <a:t>, </a:t>
            </a:r>
            <a:r>
              <a:rPr lang="uk-UA" sz="1800" dirty="0"/>
              <a:t>оскільки була передана їй через покажчик. А її змінена версія була повернута функцією </a:t>
            </a:r>
            <a:r>
              <a:rPr lang="en-US" sz="1800" dirty="0" err="1">
                <a:solidFill>
                  <a:schemeClr val="accent5">
                    <a:lumMod val="75000"/>
                  </a:schemeClr>
                </a:solidFill>
                <a:latin typeface="Consolas" panose="020B0609020204030204" pitchFamily="49" charset="0"/>
              </a:rPr>
              <a:t>changeSymbol</a:t>
            </a:r>
            <a:r>
              <a:rPr lang="en-US" sz="1800" dirty="0">
                <a:solidFill>
                  <a:schemeClr val="accent5">
                    <a:lumMod val="75000"/>
                  </a:schemeClr>
                </a:solidFill>
                <a:latin typeface="Consolas" panose="020B0609020204030204" pitchFamily="49" charset="0"/>
              </a:rPr>
              <a:t>()</a:t>
            </a:r>
            <a:r>
              <a:rPr lang="en-US" sz="1800" dirty="0"/>
              <a:t> </a:t>
            </a:r>
            <a:r>
              <a:rPr lang="uk-UA" sz="1800" dirty="0"/>
              <a:t>у точку виклику функції (команді </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a:t>
            </a:r>
            <a:r>
              <a:rPr lang="uk-UA" sz="1800" dirty="0"/>
              <a:t>в основній функції </a:t>
            </a:r>
            <a:r>
              <a:rPr lang="en-US" sz="1800" dirty="0">
                <a:solidFill>
                  <a:schemeClr val="accent5">
                    <a:lumMod val="75000"/>
                  </a:schemeClr>
                </a:solidFill>
                <a:latin typeface="Consolas" panose="020B0609020204030204" pitchFamily="49" charset="0"/>
              </a:rPr>
              <a:t>main()</a:t>
            </a:r>
            <a:r>
              <a:rPr lang="en-US" sz="1800" dirty="0"/>
              <a:t>).</a:t>
            </a:r>
            <a:endParaRPr lang="uk-UA" sz="1800" dirty="0"/>
          </a:p>
        </p:txBody>
      </p:sp>
      <p:pic>
        <p:nvPicPr>
          <p:cNvPr id="20482" name="Picture 2" descr="LwT46qUjBZvDvyQDLX_zC88enPsojhfk">
            <a:extLst>
              <a:ext uri="{FF2B5EF4-FFF2-40B4-BE49-F238E27FC236}">
                <a16:creationId xmlns:a16="http://schemas.microsoft.com/office/drawing/2014/main" id="{092B2A4F-50C7-46E5-B1C5-5D51D8092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555" y="2230176"/>
            <a:ext cx="6288889" cy="95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55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2400" b="1" dirty="0">
                <a:highlight>
                  <a:srgbClr val="00FF00"/>
                </a:highlight>
              </a:rPr>
              <a:t>Завдання з обробки текстової інформації (рядків) є одними з найпоширеніших</a:t>
            </a:r>
            <a:r>
              <a:rPr lang="uk-UA" sz="1800" dirty="0"/>
              <a:t>. Звичайно, ми можемо виконати їхню реалізацію, застосуємо вже відомі нам підходи щодо роботи з масивами. Наприклад, ми зможемо обчислити довжину рядка (кількість символів у ньому), застосувавши для цього функцію </a:t>
            </a:r>
            <a:r>
              <a:rPr lang="en-US" sz="1800" dirty="0" err="1">
                <a:solidFill>
                  <a:schemeClr val="accent5">
                    <a:lumMod val="75000"/>
                  </a:schemeClr>
                </a:solidFill>
                <a:latin typeface="Consolas" panose="020B0609020204030204" pitchFamily="49" charset="0"/>
              </a:rPr>
              <a:t>sizeof</a:t>
            </a:r>
            <a:r>
              <a:rPr lang="en-US" sz="1800" dirty="0">
                <a:solidFill>
                  <a:schemeClr val="accent5">
                    <a:lumMod val="75000"/>
                  </a:schemeClr>
                </a:solidFill>
                <a:latin typeface="Consolas" panose="020B0609020204030204" pitchFamily="49" charset="0"/>
              </a:rPr>
              <a:t>()</a:t>
            </a:r>
            <a:r>
              <a:rPr lang="en-US" sz="1800" dirty="0"/>
              <a:t>, </a:t>
            </a:r>
            <a:r>
              <a:rPr lang="uk-UA" sz="1800" dirty="0"/>
              <a:t>яка повертає розмір масиву в байтах:</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Але для цього нам потрібно було пам'ятати, що один символ займає один байт, а в кінці рядка розташовується нуль-термінатор, який також вимагає окремого </a:t>
            </a:r>
            <a:r>
              <a:rPr lang="uk-UA" sz="1800" dirty="0" err="1"/>
              <a:t>байта</a:t>
            </a:r>
            <a:r>
              <a:rPr lang="uk-UA" sz="1800" dirty="0"/>
              <a:t>. Тільки на підставі цих знань ми змогли визначити, що якщо від розміру масиву, обчисленого за допомогою функції </a:t>
            </a:r>
            <a:r>
              <a:rPr lang="en-US" sz="1800" dirty="0" err="1">
                <a:solidFill>
                  <a:schemeClr val="accent5">
                    <a:lumMod val="75000"/>
                  </a:schemeClr>
                </a:solidFill>
                <a:latin typeface="Consolas" panose="020B0609020204030204" pitchFamily="49" charset="0"/>
              </a:rPr>
              <a:t>sizeof</a:t>
            </a:r>
            <a:r>
              <a:rPr lang="en-US" sz="1800" dirty="0">
                <a:solidFill>
                  <a:schemeClr val="accent5">
                    <a:lumMod val="75000"/>
                  </a:schemeClr>
                </a:solidFill>
                <a:latin typeface="Consolas" panose="020B0609020204030204" pitchFamily="49" charset="0"/>
              </a:rPr>
              <a:t>() </a:t>
            </a:r>
            <a:r>
              <a:rPr lang="uk-UA" sz="1800" dirty="0"/>
              <a:t>відняти одиницю, то отриманий результат збігається з числом фактичних символів рядка.</a:t>
            </a:r>
          </a:p>
        </p:txBody>
      </p:sp>
      <p:pic>
        <p:nvPicPr>
          <p:cNvPr id="7" name="Рисунок 6">
            <a:extLst>
              <a:ext uri="{FF2B5EF4-FFF2-40B4-BE49-F238E27FC236}">
                <a16:creationId xmlns:a16="http://schemas.microsoft.com/office/drawing/2014/main" id="{8739BBD7-08C6-466F-A5E1-932449BC7117}"/>
              </a:ext>
            </a:extLst>
          </p:cNvPr>
          <p:cNvPicPr>
            <a:picLocks noChangeAspect="1"/>
          </p:cNvPicPr>
          <p:nvPr/>
        </p:nvPicPr>
        <p:blipFill>
          <a:blip r:embed="rId2"/>
          <a:stretch>
            <a:fillRect/>
          </a:stretch>
        </p:blipFill>
        <p:spPr>
          <a:xfrm>
            <a:off x="2380525" y="2978944"/>
            <a:ext cx="7430947" cy="1152191"/>
          </a:xfrm>
          <a:prstGeom prst="rect">
            <a:avLst/>
          </a:prstGeom>
        </p:spPr>
      </p:pic>
      <p:pic>
        <p:nvPicPr>
          <p:cNvPr id="21506" name="Picture 2" descr="HwfaFaLh0DBL02cnteA_-fcOrlOo1K5r">
            <a:extLst>
              <a:ext uri="{FF2B5EF4-FFF2-40B4-BE49-F238E27FC236}">
                <a16:creationId xmlns:a16="http://schemas.microsoft.com/office/drawing/2014/main" id="{A7430B3D-FAB3-4809-A283-05D742AD0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350" y="3080221"/>
            <a:ext cx="4214010" cy="47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92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Таким чином, навіть для простого завдання обчислення довжини рядка потрібно знати усі нюанси їх представлення у пам'яті тощо. </a:t>
            </a:r>
            <a:r>
              <a:rPr lang="uk-UA" sz="1800" b="1" dirty="0">
                <a:highlight>
                  <a:srgbClr val="FFFF00"/>
                </a:highlight>
              </a:rPr>
              <a:t>Вочевидь, що з вирішення складніших завдань з обробки рядків програмісту доведеться згадати (повторити) більше матеріалу, а код, що реалізує це завдання, також буде складніше і </a:t>
            </a:r>
            <a:r>
              <a:rPr lang="uk-UA" sz="1800" b="1" dirty="0" err="1">
                <a:highlight>
                  <a:srgbClr val="FFFF00"/>
                </a:highlight>
              </a:rPr>
              <a:t>об'ємніше</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Тому для спрощення роботи з рядками було створено окрему стандартну бібліотеку (</a:t>
            </a:r>
            <a:r>
              <a:rPr lang="en-US" sz="1800" dirty="0" err="1">
                <a:solidFill>
                  <a:schemeClr val="accent5">
                    <a:lumMod val="75000"/>
                  </a:schemeClr>
                </a:solidFill>
                <a:latin typeface="Consolas" panose="020B0609020204030204" pitchFamily="49" charset="0"/>
              </a:rPr>
              <a:t>string.h</a:t>
            </a:r>
            <a:r>
              <a:rPr lang="en-US" sz="1800" dirty="0"/>
              <a:t> </a:t>
            </a:r>
            <a:r>
              <a:rPr lang="uk-UA" sz="1800" dirty="0"/>
              <a:t>або </a:t>
            </a:r>
            <a:r>
              <a:rPr lang="en-US" sz="1800" dirty="0" err="1">
                <a:solidFill>
                  <a:schemeClr val="accent5">
                    <a:lumMod val="75000"/>
                  </a:schemeClr>
                </a:solidFill>
                <a:latin typeface="Consolas" panose="020B0609020204030204" pitchFamily="49" charset="0"/>
              </a:rPr>
              <a:t>cstring</a:t>
            </a:r>
            <a:r>
              <a:rPr lang="en-US" sz="1800" dirty="0"/>
              <a:t>), </a:t>
            </a:r>
            <a:r>
              <a:rPr lang="uk-UA" sz="1800" dirty="0"/>
              <a:t>яка містить велику кількість функцій, що реалізують різні завдання з обробки рядків: </a:t>
            </a:r>
            <a:r>
              <a:rPr lang="uk-UA" sz="1800" b="1" dirty="0">
                <a:highlight>
                  <a:srgbClr val="00FF00"/>
                </a:highlight>
              </a:rPr>
              <a:t>порівняння рядків</a:t>
            </a:r>
            <a:r>
              <a:rPr lang="uk-UA" sz="1800" dirty="0"/>
              <a:t>, </a:t>
            </a:r>
            <a:r>
              <a:rPr lang="uk-UA" sz="1800" b="1" dirty="0">
                <a:highlight>
                  <a:srgbClr val="00FF00"/>
                </a:highlight>
              </a:rPr>
              <a:t>копіювання одного рядка в інший</a:t>
            </a:r>
            <a:r>
              <a:rPr lang="uk-UA" sz="1800" dirty="0"/>
              <a:t>, </a:t>
            </a:r>
            <a:r>
              <a:rPr lang="uk-UA" sz="1800" b="1" dirty="0">
                <a:highlight>
                  <a:srgbClr val="00FF00"/>
                </a:highlight>
              </a:rPr>
              <a:t>пошук в рядку</a:t>
            </a:r>
            <a:r>
              <a:rPr lang="uk-UA" sz="1800" dirty="0"/>
              <a:t>, </a:t>
            </a:r>
            <a:r>
              <a:rPr lang="uk-UA" sz="1800" b="1" dirty="0">
                <a:highlight>
                  <a:srgbClr val="00FF00"/>
                </a:highlight>
              </a:rPr>
              <a:t>реверс рядка </a:t>
            </a:r>
            <a:r>
              <a:rPr lang="uk-UA" sz="1800" dirty="0"/>
              <a:t>та багато іншого.</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Звичайно</a:t>
            </a:r>
            <a:r>
              <a:rPr lang="ru-RU" sz="1800" dirty="0"/>
              <a:t> ж, у </a:t>
            </a:r>
            <a:r>
              <a:rPr lang="ru-RU" sz="1800" dirty="0" err="1"/>
              <a:t>цій</a:t>
            </a:r>
            <a:r>
              <a:rPr lang="ru-RU" sz="1800" dirty="0"/>
              <a:t> </a:t>
            </a:r>
            <a:r>
              <a:rPr lang="ru-RU" sz="1800" dirty="0" err="1"/>
              <a:t>бібліотеці</a:t>
            </a:r>
            <a:r>
              <a:rPr lang="ru-RU" sz="1800" dirty="0"/>
              <a:t> є </a:t>
            </a:r>
            <a:r>
              <a:rPr lang="ru-RU" sz="1800" dirty="0" err="1"/>
              <a:t>функція</a:t>
            </a:r>
            <a:r>
              <a:rPr lang="ru-RU" sz="1800" dirty="0"/>
              <a:t> для </a:t>
            </a:r>
            <a:r>
              <a:rPr lang="ru-RU" sz="1800" b="1" dirty="0" err="1">
                <a:highlight>
                  <a:srgbClr val="00FF00"/>
                </a:highlight>
              </a:rPr>
              <a:t>обчислення</a:t>
            </a:r>
            <a:r>
              <a:rPr lang="ru-RU" sz="1800" b="1" dirty="0">
                <a:highlight>
                  <a:srgbClr val="00FF00"/>
                </a:highlight>
              </a:rPr>
              <a:t> </a:t>
            </a:r>
            <a:r>
              <a:rPr lang="ru-RU" sz="1800" b="1" dirty="0" err="1">
                <a:highlight>
                  <a:srgbClr val="00FF00"/>
                </a:highlight>
              </a:rPr>
              <a:t>довжини</a:t>
            </a:r>
            <a:r>
              <a:rPr lang="ru-RU" sz="1800" b="1" dirty="0">
                <a:highlight>
                  <a:srgbClr val="00FF00"/>
                </a:highlight>
              </a:rPr>
              <a:t> рядка</a:t>
            </a:r>
            <a:r>
              <a:rPr lang="ru-RU" sz="1800" dirty="0"/>
              <a:t>:</a:t>
            </a:r>
            <a:endParaRPr lang="uk-UA" sz="1800" dirty="0"/>
          </a:p>
        </p:txBody>
      </p:sp>
      <p:pic>
        <p:nvPicPr>
          <p:cNvPr id="5" name="Рисунок 4">
            <a:extLst>
              <a:ext uri="{FF2B5EF4-FFF2-40B4-BE49-F238E27FC236}">
                <a16:creationId xmlns:a16="http://schemas.microsoft.com/office/drawing/2014/main" id="{A239B348-3CB2-453E-885D-12EAC9C796C8}"/>
              </a:ext>
            </a:extLst>
          </p:cNvPr>
          <p:cNvPicPr>
            <a:picLocks noChangeAspect="1"/>
          </p:cNvPicPr>
          <p:nvPr/>
        </p:nvPicPr>
        <p:blipFill>
          <a:blip r:embed="rId2"/>
          <a:stretch>
            <a:fillRect/>
          </a:stretch>
        </p:blipFill>
        <p:spPr>
          <a:xfrm>
            <a:off x="3578023" y="5471533"/>
            <a:ext cx="5035952" cy="1057550"/>
          </a:xfrm>
          <a:prstGeom prst="rect">
            <a:avLst/>
          </a:prstGeom>
        </p:spPr>
      </p:pic>
      <p:sp>
        <p:nvSpPr>
          <p:cNvPr id="7" name="TextBox 6">
            <a:extLst>
              <a:ext uri="{FF2B5EF4-FFF2-40B4-BE49-F238E27FC236}">
                <a16:creationId xmlns:a16="http://schemas.microsoft.com/office/drawing/2014/main" id="{5C7E7AFB-4012-45C1-A92A-AEC5AB9CA054}"/>
              </a:ext>
            </a:extLst>
          </p:cNvPr>
          <p:cNvSpPr txBox="1"/>
          <p:nvPr/>
        </p:nvSpPr>
        <p:spPr>
          <a:xfrm>
            <a:off x="8613975" y="5605753"/>
            <a:ext cx="3712579" cy="923330"/>
          </a:xfrm>
          <a:prstGeom prst="rect">
            <a:avLst/>
          </a:prstGeom>
          <a:noFill/>
        </p:spPr>
        <p:txBody>
          <a:bodyPr wrap="square">
            <a:spAutoFit/>
          </a:bodyPr>
          <a:lstStyle/>
          <a:p>
            <a:r>
              <a:rPr lang="en-US" b="0" i="0" dirty="0">
                <a:solidFill>
                  <a:srgbClr val="3F3F40"/>
                </a:solidFill>
                <a:effectLst/>
                <a:latin typeface="Inter"/>
              </a:rPr>
              <a:t>(</a:t>
            </a:r>
            <a:r>
              <a:rPr lang="en-US" b="0" i="0" dirty="0" err="1">
                <a:solidFill>
                  <a:srgbClr val="553982"/>
                </a:solidFill>
                <a:effectLst/>
                <a:latin typeface="Inter"/>
              </a:rPr>
              <a:t>size_t</a:t>
            </a:r>
            <a:r>
              <a:rPr lang="en-US" b="0" i="0" dirty="0">
                <a:solidFill>
                  <a:srgbClr val="3F3F40"/>
                </a:solidFill>
                <a:effectLst/>
                <a:latin typeface="Inter"/>
              </a:rPr>
              <a:t> </a:t>
            </a:r>
            <a:r>
              <a:rPr lang="uk-UA" b="0" i="0" dirty="0">
                <a:solidFill>
                  <a:srgbClr val="3F3F40"/>
                </a:solidFill>
                <a:effectLst/>
                <a:latin typeface="Inter"/>
              </a:rPr>
              <a:t>позначає тип даних </a:t>
            </a:r>
            <a:r>
              <a:rPr lang="en-US" b="0" i="0" dirty="0">
                <a:solidFill>
                  <a:srgbClr val="553982"/>
                </a:solidFill>
                <a:effectLst/>
                <a:latin typeface="Inter"/>
              </a:rPr>
              <a:t>unsigned short</a:t>
            </a:r>
            <a:r>
              <a:rPr lang="en-US" b="0" i="0" dirty="0">
                <a:solidFill>
                  <a:srgbClr val="3F3F40"/>
                </a:solidFill>
                <a:effectLst/>
                <a:latin typeface="Inter"/>
              </a:rPr>
              <a:t>) </a:t>
            </a:r>
            <a:r>
              <a:rPr lang="uk-UA" b="0" i="0" dirty="0">
                <a:solidFill>
                  <a:srgbClr val="3F3F40"/>
                </a:solidFill>
                <a:effectLst/>
                <a:latin typeface="Inter"/>
              </a:rPr>
              <a:t>без урахування нуль-термінатора.</a:t>
            </a:r>
            <a:endParaRPr lang="uk-UA" dirty="0"/>
          </a:p>
        </p:txBody>
      </p:sp>
    </p:spTree>
    <p:extLst>
      <p:ext uri="{BB962C8B-B14F-4D97-AF65-F5344CB8AC3E}">
        <p14:creationId xmlns:p14="http://schemas.microsoft.com/office/powerpoint/2010/main" val="1783598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F281EE1-D071-464B-A825-C47760A8D17D}"/>
              </a:ext>
            </a:extLst>
          </p:cNvPr>
          <p:cNvPicPr>
            <a:picLocks noChangeAspect="1"/>
          </p:cNvPicPr>
          <p:nvPr/>
        </p:nvPicPr>
        <p:blipFill>
          <a:blip r:embed="rId2"/>
          <a:stretch>
            <a:fillRect/>
          </a:stretch>
        </p:blipFill>
        <p:spPr>
          <a:xfrm>
            <a:off x="385822" y="1040041"/>
            <a:ext cx="7870785" cy="5635610"/>
          </a:xfrm>
          <a:prstGeom prst="rect">
            <a:avLst/>
          </a:prstGeom>
        </p:spPr>
      </p:pic>
      <p:pic>
        <p:nvPicPr>
          <p:cNvPr id="22530" name="Picture 2" descr="EdEdH6EBwwa98a8sJQmEypbL_dv70nIc">
            <a:extLst>
              <a:ext uri="{FF2B5EF4-FFF2-40B4-BE49-F238E27FC236}">
                <a16:creationId xmlns:a16="http://schemas.microsoft.com/office/drawing/2014/main" id="{8052FFD0-5FD4-4E28-948D-97F48B6AE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091" y="2858916"/>
            <a:ext cx="4214288" cy="114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47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Увага</a:t>
            </a:r>
            <a:r>
              <a:rPr lang="ru-RU" sz="1800" dirty="0"/>
              <a:t>: дана </a:t>
            </a:r>
            <a:r>
              <a:rPr lang="ru-RU" sz="1800" dirty="0" err="1"/>
              <a:t>функція</a:t>
            </a:r>
            <a:r>
              <a:rPr lang="ru-RU" sz="1800" dirty="0"/>
              <a:t> </a:t>
            </a:r>
            <a:r>
              <a:rPr lang="ru-RU" sz="1800" dirty="0" err="1"/>
              <a:t>обробляє</a:t>
            </a:r>
            <a:r>
              <a:rPr lang="ru-RU" sz="1800" dirty="0"/>
              <a:t> рядок, </a:t>
            </a:r>
            <a:r>
              <a:rPr lang="ru-RU" sz="1800" dirty="0" err="1"/>
              <a:t>визначений</a:t>
            </a:r>
            <a:r>
              <a:rPr lang="ru-RU" sz="1800" dirty="0"/>
              <a:t> будь-</a:t>
            </a:r>
            <a:r>
              <a:rPr lang="ru-RU" sz="1800" dirty="0" err="1"/>
              <a:t>яким</a:t>
            </a:r>
            <a:r>
              <a:rPr lang="ru-RU" sz="1800" dirty="0"/>
              <a:t> способом. </a:t>
            </a:r>
            <a:r>
              <a:rPr lang="ru-RU" sz="1800" dirty="0" err="1"/>
              <a:t>Однак</a:t>
            </a:r>
            <a:r>
              <a:rPr lang="ru-RU" sz="1800" dirty="0"/>
              <a:t>, </a:t>
            </a:r>
            <a:r>
              <a:rPr lang="ru-RU" sz="1800" dirty="0" err="1"/>
              <a:t>більшість</a:t>
            </a:r>
            <a:r>
              <a:rPr lang="ru-RU" sz="1800" dirty="0"/>
              <a:t> </a:t>
            </a:r>
            <a:r>
              <a:rPr lang="ru-RU" sz="1800" dirty="0" err="1"/>
              <a:t>функцій</a:t>
            </a:r>
            <a:r>
              <a:rPr lang="ru-RU" sz="1800" dirty="0"/>
              <a:t> з </a:t>
            </a:r>
            <a:r>
              <a:rPr lang="ru-RU" sz="1800" dirty="0" err="1"/>
              <a:t>бібліотеки</a:t>
            </a:r>
            <a:r>
              <a:rPr lang="ru-RU" sz="1800" dirty="0"/>
              <a:t> </a:t>
            </a:r>
            <a:r>
              <a:rPr lang="ru-RU" sz="1800" dirty="0" err="1"/>
              <a:t>обробки</a:t>
            </a:r>
            <a:r>
              <a:rPr lang="ru-RU" sz="1800" dirty="0"/>
              <a:t> </a:t>
            </a:r>
            <a:r>
              <a:rPr lang="ru-RU" sz="1800" dirty="0" err="1"/>
              <a:t>рядків</a:t>
            </a:r>
            <a:r>
              <a:rPr lang="ru-RU" sz="1800" dirty="0"/>
              <a:t> </a:t>
            </a:r>
            <a:r>
              <a:rPr lang="ru-RU" sz="1800" dirty="0" err="1"/>
              <a:t>вимагає</a:t>
            </a:r>
            <a:r>
              <a:rPr lang="ru-RU" sz="1800" dirty="0"/>
              <a:t>, </a:t>
            </a:r>
            <a:r>
              <a:rPr lang="ru-RU" sz="1800" dirty="0" err="1"/>
              <a:t>щоб</a:t>
            </a:r>
            <a:r>
              <a:rPr lang="ru-RU" sz="1800" dirty="0"/>
              <a:t> </a:t>
            </a:r>
            <a:r>
              <a:rPr lang="ru-RU" sz="1800" b="1" dirty="0">
                <a:highlight>
                  <a:srgbClr val="00FF00"/>
                </a:highlight>
              </a:rPr>
              <a:t>рядок </a:t>
            </a:r>
            <a:r>
              <a:rPr lang="ru-RU" sz="1800" b="1" dirty="0" err="1">
                <a:highlight>
                  <a:srgbClr val="00FF00"/>
                </a:highlight>
              </a:rPr>
              <a:t>був</a:t>
            </a:r>
            <a:r>
              <a:rPr lang="ru-RU" sz="1800" b="1" dirty="0">
                <a:highlight>
                  <a:srgbClr val="00FF00"/>
                </a:highlight>
              </a:rPr>
              <a:t> </a:t>
            </a:r>
            <a:r>
              <a:rPr lang="ru-RU" sz="1800" b="1" dirty="0" err="1">
                <a:highlight>
                  <a:srgbClr val="00FF00"/>
                </a:highlight>
              </a:rPr>
              <a:t>оголошений</a:t>
            </a:r>
            <a:r>
              <a:rPr lang="ru-RU" sz="1800" b="1" dirty="0">
                <a:highlight>
                  <a:srgbClr val="00FF00"/>
                </a:highlight>
              </a:rPr>
              <a:t> як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символьний</a:t>
            </a:r>
            <a:r>
              <a:rPr lang="ru-RU" sz="1800" b="1" dirty="0">
                <a:highlight>
                  <a:srgbClr val="00FF00"/>
                </a:highlight>
              </a:rPr>
              <a:t> тип </a:t>
            </a:r>
            <a:r>
              <a:rPr lang="ru-RU" sz="1800" b="1" dirty="0" err="1">
                <a:highlight>
                  <a:srgbClr val="00FF00"/>
                </a:highlight>
              </a:rPr>
              <a:t>char</a:t>
            </a:r>
            <a:r>
              <a:rPr lang="ru-RU" sz="1800" b="1" dirty="0">
                <a:highlight>
                  <a:srgbClr val="00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Якщо</a:t>
            </a:r>
            <a:r>
              <a:rPr lang="ru-RU" sz="1800" dirty="0"/>
              <a:t> нам </a:t>
            </a:r>
            <a:r>
              <a:rPr lang="ru-RU" sz="1800" dirty="0" err="1"/>
              <a:t>потрібно</a:t>
            </a:r>
            <a:r>
              <a:rPr lang="ru-RU" sz="1800" dirty="0"/>
              <a:t> </a:t>
            </a:r>
            <a:r>
              <a:rPr lang="ru-RU" sz="1800" b="1" dirty="0" err="1">
                <a:highlight>
                  <a:srgbClr val="00FF00"/>
                </a:highlight>
              </a:rPr>
              <a:t>виконати</a:t>
            </a:r>
            <a:r>
              <a:rPr lang="ru-RU" sz="1800" b="1" dirty="0">
                <a:highlight>
                  <a:srgbClr val="00FF00"/>
                </a:highlight>
              </a:rPr>
              <a:t> </a:t>
            </a:r>
            <a:r>
              <a:rPr lang="ru-RU" sz="1800" b="1" dirty="0" err="1">
                <a:highlight>
                  <a:srgbClr val="00FF00"/>
                </a:highlight>
              </a:rPr>
              <a:t>об'єднання</a:t>
            </a:r>
            <a:r>
              <a:rPr lang="ru-RU" sz="1800" b="1" dirty="0">
                <a:highlight>
                  <a:srgbClr val="00FF00"/>
                </a:highlight>
              </a:rPr>
              <a:t> </a:t>
            </a:r>
            <a:r>
              <a:rPr lang="ru-RU" sz="1800" b="1" dirty="0" err="1">
                <a:highlight>
                  <a:srgbClr val="00FF00"/>
                </a:highlight>
              </a:rPr>
              <a:t>рядків</a:t>
            </a:r>
            <a:r>
              <a:rPr lang="ru-RU" sz="1800" b="1" dirty="0">
                <a:highlight>
                  <a:srgbClr val="00FF00"/>
                </a:highlight>
              </a:rPr>
              <a:t> </a:t>
            </a:r>
            <a:r>
              <a:rPr lang="ru-RU" sz="1800" dirty="0"/>
              <a:t>(</a:t>
            </a:r>
            <a:r>
              <a:rPr lang="ru-RU" sz="1800" dirty="0" err="1"/>
              <a:t>приєднати</a:t>
            </a:r>
            <a:r>
              <a:rPr lang="ru-RU" sz="1800" dirty="0"/>
              <a:t> до одного рядка </a:t>
            </a:r>
            <a:r>
              <a:rPr lang="ru-RU" sz="1800" dirty="0" err="1"/>
              <a:t>інший</a:t>
            </a:r>
            <a:r>
              <a:rPr lang="ru-RU" sz="1800" dirty="0"/>
              <a:t>), то для </a:t>
            </a:r>
            <a:r>
              <a:rPr lang="ru-RU" sz="1800" dirty="0" err="1"/>
              <a:t>цього</a:t>
            </a:r>
            <a:r>
              <a:rPr lang="ru-RU" sz="1800" dirty="0"/>
              <a:t> </a:t>
            </a:r>
            <a:r>
              <a:rPr lang="ru-RU" sz="1800" dirty="0" err="1"/>
              <a:t>можна</a:t>
            </a:r>
            <a:r>
              <a:rPr lang="ru-RU" sz="1800" dirty="0"/>
              <a:t> </a:t>
            </a:r>
            <a:r>
              <a:rPr lang="ru-RU" sz="1800" dirty="0" err="1"/>
              <a:t>скористатися</a:t>
            </a:r>
            <a:r>
              <a:rPr lang="ru-RU" sz="1800" dirty="0"/>
              <a:t> </a:t>
            </a:r>
            <a:r>
              <a:rPr lang="ru-RU" sz="1800" dirty="0" err="1"/>
              <a:t>функцією</a:t>
            </a:r>
            <a:r>
              <a:rPr lang="ru-RU" sz="1800" dirty="0"/>
              <a:t> </a:t>
            </a:r>
            <a:r>
              <a:rPr lang="ru-RU" sz="1800" dirty="0" err="1">
                <a:solidFill>
                  <a:schemeClr val="accent5">
                    <a:lumMod val="75000"/>
                  </a:schemeClr>
                </a:solidFill>
                <a:latin typeface="Consolas" panose="020B0609020204030204" pitchFamily="49" charset="0"/>
              </a:rPr>
              <a:t>strcat</a:t>
            </a:r>
            <a:r>
              <a:rPr lang="ru-RU" sz="1800" dirty="0">
                <a:solidFill>
                  <a:schemeClr val="accent5">
                    <a:lumMod val="75000"/>
                  </a:schemeClr>
                </a:solidFill>
                <a:latin typeface="Consolas" panose="020B0609020204030204" pitchFamily="49" charset="0"/>
              </a:rPr>
              <a: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Або </a:t>
            </a:r>
            <a:r>
              <a:rPr lang="ru-RU" sz="1800" dirty="0" err="1"/>
              <a:t>функцією</a:t>
            </a:r>
            <a:r>
              <a:rPr lang="ru-RU" sz="1800" dirty="0"/>
              <a:t> </a:t>
            </a:r>
            <a:r>
              <a:rPr lang="ru-RU" sz="1800" dirty="0" err="1">
                <a:solidFill>
                  <a:schemeClr val="accent5">
                    <a:lumMod val="75000"/>
                  </a:schemeClr>
                </a:solidFill>
                <a:latin typeface="Consolas" panose="020B0609020204030204" pitchFamily="49" charset="0"/>
              </a:rPr>
              <a:t>strncat</a:t>
            </a:r>
            <a:r>
              <a:rPr lang="ru-RU" sz="1800" dirty="0">
                <a:solidFill>
                  <a:schemeClr val="accent5">
                    <a:lumMod val="75000"/>
                  </a:schemeClr>
                </a:solidFill>
                <a:latin typeface="Consolas" panose="020B0609020204030204" pitchFamily="49" charset="0"/>
              </a:rPr>
              <a:t>()</a:t>
            </a:r>
            <a:r>
              <a:rPr lang="ru-RU" sz="1800" dirty="0"/>
              <a:t>, яка </a:t>
            </a:r>
            <a:r>
              <a:rPr lang="ru-RU" sz="1800" dirty="0" err="1"/>
              <a:t>приєднує</a:t>
            </a:r>
            <a:r>
              <a:rPr lang="ru-RU" sz="1800" dirty="0"/>
              <a:t> не весь рядок </a:t>
            </a:r>
            <a:r>
              <a:rPr lang="ru-RU" sz="1800" dirty="0" err="1"/>
              <a:t>повністю</a:t>
            </a:r>
            <a:r>
              <a:rPr lang="ru-RU" sz="1800" dirty="0"/>
              <a:t>, а </a:t>
            </a:r>
            <a:r>
              <a:rPr lang="ru-RU" sz="1800" dirty="0" err="1"/>
              <a:t>лише</a:t>
            </a:r>
            <a:r>
              <a:rPr lang="ru-RU" sz="1800" dirty="0"/>
              <a:t> </a:t>
            </a:r>
            <a:r>
              <a:rPr lang="ru-RU" sz="1800" dirty="0" err="1"/>
              <a:t>необхідне</a:t>
            </a:r>
            <a:r>
              <a:rPr lang="ru-RU" sz="1800" dirty="0"/>
              <a:t> (</a:t>
            </a:r>
            <a:r>
              <a:rPr lang="ru-RU" sz="1800" dirty="0">
                <a:solidFill>
                  <a:schemeClr val="accent5">
                    <a:lumMod val="75000"/>
                  </a:schemeClr>
                </a:solidFill>
                <a:latin typeface="Consolas" panose="020B0609020204030204" pitchFamily="49" charset="0"/>
              </a:rPr>
              <a:t>n</a:t>
            </a:r>
            <a:r>
              <a:rPr lang="ru-RU" sz="1800" dirty="0"/>
              <a:t>) число перших </a:t>
            </a:r>
            <a:r>
              <a:rPr lang="ru-RU" sz="1800" dirty="0" err="1"/>
              <a:t>символів</a:t>
            </a:r>
            <a:r>
              <a:rPr lang="ru-RU" sz="1800" dirty="0"/>
              <a:t>:</a:t>
            </a:r>
            <a:endParaRPr lang="uk-UA" sz="1800" dirty="0"/>
          </a:p>
        </p:txBody>
      </p:sp>
      <p:pic>
        <p:nvPicPr>
          <p:cNvPr id="5" name="Рисунок 4">
            <a:extLst>
              <a:ext uri="{FF2B5EF4-FFF2-40B4-BE49-F238E27FC236}">
                <a16:creationId xmlns:a16="http://schemas.microsoft.com/office/drawing/2014/main" id="{E4CA0764-43D3-4BEA-B774-A4A72265C768}"/>
              </a:ext>
            </a:extLst>
          </p:cNvPr>
          <p:cNvPicPr>
            <a:picLocks noChangeAspect="1"/>
          </p:cNvPicPr>
          <p:nvPr/>
        </p:nvPicPr>
        <p:blipFill>
          <a:blip r:embed="rId2"/>
          <a:stretch>
            <a:fillRect/>
          </a:stretch>
        </p:blipFill>
        <p:spPr>
          <a:xfrm>
            <a:off x="3647953" y="3429000"/>
            <a:ext cx="4896091" cy="923514"/>
          </a:xfrm>
          <a:prstGeom prst="rect">
            <a:avLst/>
          </a:prstGeom>
        </p:spPr>
      </p:pic>
      <p:pic>
        <p:nvPicPr>
          <p:cNvPr id="7" name="Рисунок 6">
            <a:extLst>
              <a:ext uri="{FF2B5EF4-FFF2-40B4-BE49-F238E27FC236}">
                <a16:creationId xmlns:a16="http://schemas.microsoft.com/office/drawing/2014/main" id="{C8BDE2B7-1F26-44A7-9CCA-EB10544AC28A}"/>
              </a:ext>
            </a:extLst>
          </p:cNvPr>
          <p:cNvPicPr>
            <a:picLocks noChangeAspect="1"/>
          </p:cNvPicPr>
          <p:nvPr/>
        </p:nvPicPr>
        <p:blipFill>
          <a:blip r:embed="rId3"/>
          <a:stretch>
            <a:fillRect/>
          </a:stretch>
        </p:blipFill>
        <p:spPr>
          <a:xfrm>
            <a:off x="3121304" y="5121501"/>
            <a:ext cx="5949387" cy="878807"/>
          </a:xfrm>
          <a:prstGeom prst="rect">
            <a:avLst/>
          </a:prstGeom>
        </p:spPr>
      </p:pic>
    </p:spTree>
    <p:extLst>
      <p:ext uri="{BB962C8B-B14F-4D97-AF65-F5344CB8AC3E}">
        <p14:creationId xmlns:p14="http://schemas.microsoft.com/office/powerpoint/2010/main" val="2385094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Нуль-термінатор</a:t>
            </a:r>
            <a:r>
              <a:rPr lang="uk-UA" sz="1800" dirty="0"/>
              <a:t> ("</a:t>
            </a:r>
            <a:r>
              <a:rPr lang="uk-UA" sz="1800" dirty="0">
                <a:solidFill>
                  <a:schemeClr val="accent5">
                    <a:lumMod val="75000"/>
                  </a:schemeClr>
                </a:solidFill>
                <a:latin typeface="Consolas" panose="020B0609020204030204" pitchFamily="49" charset="0"/>
              </a:rPr>
              <a:t>\0</a:t>
            </a:r>
            <a:r>
              <a:rPr lang="uk-UA" sz="1800" dirty="0"/>
              <a:t>") завжди буде додаватися в кінець об'єднаного рядка.</a:t>
            </a:r>
          </a:p>
          <a:p>
            <a:pPr marL="540000" indent="360000">
              <a:lnSpc>
                <a:spcPct val="150000"/>
              </a:lnSpc>
              <a:spcBef>
                <a:spcPts val="0"/>
              </a:spcBef>
              <a:buNone/>
            </a:pPr>
            <a:r>
              <a:rPr lang="uk-UA" sz="1800" b="1" dirty="0">
                <a:highlight>
                  <a:srgbClr val="00FFFF"/>
                </a:highlight>
              </a:rPr>
              <a:t>Деякі функції мови програмування </a:t>
            </a:r>
            <a:r>
              <a:rPr lang="en-US" sz="1800" b="1" dirty="0">
                <a:highlight>
                  <a:srgbClr val="00FFFF"/>
                </a:highlight>
              </a:rPr>
              <a:t>C </a:t>
            </a:r>
            <a:r>
              <a:rPr lang="uk-UA" sz="1800" b="1" dirty="0">
                <a:highlight>
                  <a:srgbClr val="00FFFF"/>
                </a:highlight>
              </a:rPr>
              <a:t>є небезпечними </a:t>
            </a:r>
            <a:r>
              <a:rPr lang="uk-UA" sz="1800" dirty="0"/>
              <a:t>(для компілятора </a:t>
            </a:r>
            <a:r>
              <a:rPr lang="en-US" sz="1800" dirty="0"/>
              <a:t>Visual Studio). </a:t>
            </a:r>
            <a:r>
              <a:rPr lang="uk-UA" sz="1800" dirty="0"/>
              <a:t>Далі в прикладах ми будемо використовувати їх безпечні версії (з префіксом "</a:t>
            </a:r>
            <a:r>
              <a:rPr lang="uk-UA" sz="1800" dirty="0">
                <a:solidFill>
                  <a:schemeClr val="accent5">
                    <a:lumMod val="75000"/>
                  </a:schemeClr>
                </a:solidFill>
                <a:latin typeface="Consolas" panose="020B0609020204030204" pitchFamily="49" charset="0"/>
              </a:rPr>
              <a:t>_</a:t>
            </a:r>
            <a:r>
              <a:rPr lang="en-US" sz="1800" dirty="0">
                <a:solidFill>
                  <a:schemeClr val="accent5">
                    <a:lumMod val="75000"/>
                  </a:schemeClr>
                </a:solidFill>
                <a:latin typeface="Consolas" panose="020B0609020204030204" pitchFamily="49" charset="0"/>
              </a:rPr>
              <a:t>s</a:t>
            </a:r>
            <a:r>
              <a:rPr lang="en-US" sz="1800" dirty="0"/>
              <a:t>" </a:t>
            </a:r>
            <a:r>
              <a:rPr lang="uk-UA" sz="1800" dirty="0"/>
              <a:t>після назви функції).</a:t>
            </a:r>
          </a:p>
        </p:txBody>
      </p:sp>
      <p:pic>
        <p:nvPicPr>
          <p:cNvPr id="5" name="Рисунок 4">
            <a:extLst>
              <a:ext uri="{FF2B5EF4-FFF2-40B4-BE49-F238E27FC236}">
                <a16:creationId xmlns:a16="http://schemas.microsoft.com/office/drawing/2014/main" id="{2163D96D-FAED-4C93-87F7-0AEDE0936636}"/>
              </a:ext>
            </a:extLst>
          </p:cNvPr>
          <p:cNvPicPr>
            <a:picLocks noChangeAspect="1"/>
          </p:cNvPicPr>
          <p:nvPr/>
        </p:nvPicPr>
        <p:blipFill>
          <a:blip r:embed="rId2"/>
          <a:stretch>
            <a:fillRect/>
          </a:stretch>
        </p:blipFill>
        <p:spPr>
          <a:xfrm>
            <a:off x="484186" y="2136593"/>
            <a:ext cx="8005865" cy="4721407"/>
          </a:xfrm>
          <a:prstGeom prst="rect">
            <a:avLst/>
          </a:prstGeom>
        </p:spPr>
      </p:pic>
      <p:pic>
        <p:nvPicPr>
          <p:cNvPr id="23554" name="Picture 2" descr="GK5VbNnZeqH6x-e-t6wFFPqfRueanLey">
            <a:extLst>
              <a:ext uri="{FF2B5EF4-FFF2-40B4-BE49-F238E27FC236}">
                <a16:creationId xmlns:a16="http://schemas.microsoft.com/office/drawing/2014/main" id="{093E45F7-FEA7-44BE-BC20-475738170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24" y="2648170"/>
            <a:ext cx="8143875"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66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ми бачимо, змінюється рядок, який є першим аргументом функцій </a:t>
            </a:r>
            <a:r>
              <a:rPr lang="en-US" sz="1800" dirty="0" err="1">
                <a:solidFill>
                  <a:schemeClr val="accent5">
                    <a:lumMod val="75000"/>
                  </a:schemeClr>
                </a:solidFill>
                <a:latin typeface="Consolas" panose="020B0609020204030204" pitchFamily="49" charset="0"/>
              </a:rPr>
              <a:t>strcat</a:t>
            </a:r>
            <a:r>
              <a:rPr lang="en-US" sz="1800" dirty="0">
                <a:solidFill>
                  <a:schemeClr val="accent5">
                    <a:lumMod val="75000"/>
                  </a:schemeClr>
                </a:solidFill>
                <a:latin typeface="Consolas" panose="020B0609020204030204" pitchFamily="49" charset="0"/>
              </a:rPr>
              <a:t>() </a:t>
            </a:r>
            <a:r>
              <a:rPr lang="uk-UA" sz="1800" dirty="0"/>
              <a:t>або </a:t>
            </a:r>
            <a:r>
              <a:rPr lang="en-US" sz="1800" dirty="0" err="1">
                <a:solidFill>
                  <a:schemeClr val="accent5">
                    <a:lumMod val="75000"/>
                  </a:schemeClr>
                </a:solidFill>
                <a:latin typeface="Consolas" panose="020B0609020204030204" pitchFamily="49" charset="0"/>
              </a:rPr>
              <a:t>strncat</a:t>
            </a:r>
            <a:r>
              <a:rPr lang="en-US" sz="1800" dirty="0">
                <a:solidFill>
                  <a:schemeClr val="accent5">
                    <a:lumMod val="75000"/>
                  </a:schemeClr>
                </a:solidFill>
                <a:latin typeface="Consolas" panose="020B0609020204030204" pitchFamily="49" charset="0"/>
              </a:rPr>
              <a:t>()</a:t>
            </a:r>
            <a:r>
              <a:rPr lang="en-US" sz="1800" dirty="0"/>
              <a:t>. </a:t>
            </a:r>
            <a:r>
              <a:rPr lang="uk-UA" sz="1800" dirty="0"/>
              <a:t>Саме до неї приєднується другий рядок. Відповідно, початкової версії першого рядка, </a:t>
            </a:r>
            <a:r>
              <a:rPr lang="en-US" sz="1800" dirty="0"/>
              <a:t>str1 </a:t>
            </a:r>
            <a:r>
              <a:rPr lang="uk-UA" sz="1800" dirty="0"/>
              <a:t>в нашому випадку (якщо вона не була скопійована до іншої змінної) не залишається.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Тому нам може знадобитися функція для копіювання одного рядка в інший. Подібно до ситуації з конкатенацією рядків </a:t>
            </a:r>
            <a:r>
              <a:rPr lang="uk-UA" sz="1800" b="1" dirty="0">
                <a:highlight>
                  <a:srgbClr val="00FF00"/>
                </a:highlight>
              </a:rPr>
              <a:t>для копіювання</a:t>
            </a:r>
            <a:r>
              <a:rPr lang="uk-UA" sz="1800" dirty="0"/>
              <a:t> передбачено два варіанти: функція </a:t>
            </a:r>
            <a:r>
              <a:rPr lang="en-US" sz="1800" dirty="0" err="1">
                <a:solidFill>
                  <a:schemeClr val="accent5">
                    <a:lumMod val="75000"/>
                  </a:schemeClr>
                </a:solidFill>
                <a:latin typeface="Consolas" panose="020B0609020204030204" pitchFamily="49" charset="0"/>
              </a:rPr>
              <a:t>strcpy</a:t>
            </a:r>
            <a:r>
              <a:rPr lang="en-US" sz="1800" dirty="0">
                <a:solidFill>
                  <a:schemeClr val="accent5">
                    <a:lumMod val="75000"/>
                  </a:schemeClr>
                </a:solidFill>
                <a:latin typeface="Consolas" panose="020B0609020204030204" pitchFamily="49" charset="0"/>
              </a:rPr>
              <a:t>()</a:t>
            </a:r>
            <a:r>
              <a:rPr lang="en-US" sz="1800" dirty="0"/>
              <a:t>, </a:t>
            </a:r>
            <a:r>
              <a:rPr lang="uk-UA" sz="1800" dirty="0"/>
              <a:t>яка копіює рядок повністю, і функція </a:t>
            </a:r>
            <a:r>
              <a:rPr lang="en-US" sz="1800" dirty="0" err="1">
                <a:solidFill>
                  <a:schemeClr val="accent5">
                    <a:lumMod val="75000"/>
                  </a:schemeClr>
                </a:solidFill>
                <a:latin typeface="Consolas" panose="020B0609020204030204" pitchFamily="49" charset="0"/>
              </a:rPr>
              <a:t>strncpy</a:t>
            </a:r>
            <a:r>
              <a:rPr lang="en-US" sz="1800" dirty="0">
                <a:solidFill>
                  <a:schemeClr val="accent5">
                    <a:lumMod val="75000"/>
                  </a:schemeClr>
                </a:solidFill>
                <a:latin typeface="Consolas" panose="020B0609020204030204" pitchFamily="49" charset="0"/>
              </a:rPr>
              <a:t>()</a:t>
            </a:r>
            <a:r>
              <a:rPr lang="en-US" sz="1800" dirty="0"/>
              <a:t>, </a:t>
            </a:r>
            <a:r>
              <a:rPr lang="uk-UA" sz="1800" dirty="0"/>
              <a:t>яка дозволяє скопіювати потрібну кількість перших символів з рядка: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 результаті роботи цих функцій вміст рядка-джерела (</a:t>
            </a:r>
            <a:r>
              <a:rPr lang="en-US" sz="1800" dirty="0" err="1">
                <a:solidFill>
                  <a:schemeClr val="accent5">
                    <a:lumMod val="75000"/>
                  </a:schemeClr>
                </a:solidFill>
                <a:latin typeface="Consolas" panose="020B0609020204030204" pitchFamily="49" charset="0"/>
              </a:rPr>
              <a:t>strSrc</a:t>
            </a:r>
            <a:r>
              <a:rPr lang="en-US" sz="1800" dirty="0"/>
              <a:t>) </a:t>
            </a:r>
            <a:r>
              <a:rPr lang="uk-UA" sz="1800" dirty="0"/>
              <a:t>копіюється (повністю або перші </a:t>
            </a:r>
            <a:r>
              <a:rPr lang="en-US" sz="1800" dirty="0">
                <a:solidFill>
                  <a:schemeClr val="accent5">
                    <a:lumMod val="75000"/>
                  </a:schemeClr>
                </a:solidFill>
                <a:latin typeface="Consolas" panose="020B0609020204030204" pitchFamily="49" charset="0"/>
              </a:rPr>
              <a:t>n</a:t>
            </a:r>
            <a:r>
              <a:rPr lang="en-US" sz="1800" dirty="0"/>
              <a:t> </a:t>
            </a:r>
            <a:r>
              <a:rPr lang="uk-UA" sz="1800" dirty="0"/>
              <a:t>символів) у рядок-приймач (</a:t>
            </a:r>
            <a:r>
              <a:rPr lang="en-US" sz="1800" dirty="0" err="1">
                <a:solidFill>
                  <a:schemeClr val="accent5">
                    <a:lumMod val="75000"/>
                  </a:schemeClr>
                </a:solidFill>
                <a:latin typeface="Consolas" panose="020B0609020204030204" pitchFamily="49" charset="0"/>
              </a:rPr>
              <a:t>strDest</a:t>
            </a:r>
            <a:r>
              <a:rPr lang="en-US" sz="1800" dirty="0"/>
              <a:t>).</a:t>
            </a:r>
          </a:p>
          <a:p>
            <a:pPr marL="540000" indent="360000">
              <a:lnSpc>
                <a:spcPct val="150000"/>
              </a:lnSpc>
              <a:spcBef>
                <a:spcPts val="0"/>
              </a:spcBef>
              <a:buNone/>
            </a:pPr>
            <a:r>
              <a:rPr lang="uk-UA" sz="1800" b="1" dirty="0">
                <a:highlight>
                  <a:srgbClr val="00FF00"/>
                </a:highlight>
              </a:rPr>
              <a:t>Увага</a:t>
            </a:r>
            <a:r>
              <a:rPr lang="uk-UA" sz="1800" dirty="0"/>
              <a:t>: при цьому попередній вміст рядка </a:t>
            </a:r>
            <a:r>
              <a:rPr lang="en-US" sz="1800" dirty="0" err="1">
                <a:solidFill>
                  <a:schemeClr val="accent5">
                    <a:lumMod val="75000"/>
                  </a:schemeClr>
                </a:solidFill>
                <a:latin typeface="Consolas" panose="020B0609020204030204" pitchFamily="49" charset="0"/>
              </a:rPr>
              <a:t>strDest</a:t>
            </a:r>
            <a:r>
              <a:rPr lang="en-US" sz="1800" dirty="0"/>
              <a:t> </a:t>
            </a:r>
            <a:r>
              <a:rPr lang="uk-UA" sz="1800" dirty="0"/>
              <a:t>губиться (перезаписується).</a:t>
            </a:r>
          </a:p>
        </p:txBody>
      </p:sp>
      <p:pic>
        <p:nvPicPr>
          <p:cNvPr id="5" name="Рисунок 4">
            <a:extLst>
              <a:ext uri="{FF2B5EF4-FFF2-40B4-BE49-F238E27FC236}">
                <a16:creationId xmlns:a16="http://schemas.microsoft.com/office/drawing/2014/main" id="{93AA3BE6-EA32-4D02-9D16-860FD5C13FE6}"/>
              </a:ext>
            </a:extLst>
          </p:cNvPr>
          <p:cNvPicPr>
            <a:picLocks noChangeAspect="1"/>
          </p:cNvPicPr>
          <p:nvPr/>
        </p:nvPicPr>
        <p:blipFill>
          <a:blip r:embed="rId2"/>
          <a:stretch>
            <a:fillRect/>
          </a:stretch>
        </p:blipFill>
        <p:spPr>
          <a:xfrm>
            <a:off x="2282141" y="3857845"/>
            <a:ext cx="7627716" cy="1216957"/>
          </a:xfrm>
          <a:prstGeom prst="rect">
            <a:avLst/>
          </a:prstGeom>
        </p:spPr>
      </p:pic>
    </p:spTree>
    <p:extLst>
      <p:ext uri="{BB962C8B-B14F-4D97-AF65-F5344CB8AC3E}">
        <p14:creationId xmlns:p14="http://schemas.microsoft.com/office/powerpoint/2010/main" val="769281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що розмір рядка-приймача (50 символів) у нашому прикладі дозволяє прийняти рядок-джерело (навіть якщо він досягне максимального розміру в 50 символів).</a:t>
            </a:r>
          </a:p>
          <a:p>
            <a:pPr marL="540000" indent="360000">
              <a:lnSpc>
                <a:spcPct val="150000"/>
              </a:lnSpc>
              <a:spcBef>
                <a:spcPts val="0"/>
              </a:spcBef>
              <a:buNone/>
            </a:pPr>
            <a:r>
              <a:rPr lang="uk-UA" sz="1800" dirty="0"/>
              <a:t>Однак, якщо розмір рядка-приймача буде недостатній (менший за довжину рядка-джерела):</a:t>
            </a:r>
          </a:p>
        </p:txBody>
      </p:sp>
      <p:pic>
        <p:nvPicPr>
          <p:cNvPr id="5" name="Рисунок 4">
            <a:extLst>
              <a:ext uri="{FF2B5EF4-FFF2-40B4-BE49-F238E27FC236}">
                <a16:creationId xmlns:a16="http://schemas.microsoft.com/office/drawing/2014/main" id="{8D6D8782-3FF6-48ED-93EF-4E83C9A21FC1}"/>
              </a:ext>
            </a:extLst>
          </p:cNvPr>
          <p:cNvPicPr>
            <a:picLocks noChangeAspect="1"/>
          </p:cNvPicPr>
          <p:nvPr/>
        </p:nvPicPr>
        <p:blipFill>
          <a:blip r:embed="rId2"/>
          <a:stretch>
            <a:fillRect/>
          </a:stretch>
        </p:blipFill>
        <p:spPr>
          <a:xfrm>
            <a:off x="823279" y="1006998"/>
            <a:ext cx="6296871" cy="2993419"/>
          </a:xfrm>
          <a:prstGeom prst="rect">
            <a:avLst/>
          </a:prstGeom>
        </p:spPr>
      </p:pic>
      <p:pic>
        <p:nvPicPr>
          <p:cNvPr id="24578" name="Picture 2" descr="oxQTepSZpd0YdryZV0xU2Q44R22OXdwB">
            <a:extLst>
              <a:ext uri="{FF2B5EF4-FFF2-40B4-BE49-F238E27FC236}">
                <a16:creationId xmlns:a16="http://schemas.microsoft.com/office/drawing/2014/main" id="{D4FA58B5-F932-4E19-8A93-24E90114C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878" y="1957929"/>
            <a:ext cx="3551725" cy="857692"/>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6005550F-9FD7-4B54-9373-1AF8EA3BD6F5}"/>
              </a:ext>
            </a:extLst>
          </p:cNvPr>
          <p:cNvPicPr>
            <a:picLocks noChangeAspect="1"/>
          </p:cNvPicPr>
          <p:nvPr/>
        </p:nvPicPr>
        <p:blipFill>
          <a:blip r:embed="rId4"/>
          <a:stretch>
            <a:fillRect/>
          </a:stretch>
        </p:blipFill>
        <p:spPr>
          <a:xfrm>
            <a:off x="2693042" y="5739219"/>
            <a:ext cx="6805914" cy="1118780"/>
          </a:xfrm>
          <a:prstGeom prst="rect">
            <a:avLst/>
          </a:prstGeom>
        </p:spPr>
      </p:pic>
    </p:spTree>
    <p:extLst>
      <p:ext uri="{BB962C8B-B14F-4D97-AF65-F5344CB8AC3E}">
        <p14:creationId xmlns:p14="http://schemas.microsoft.com/office/powerpoint/2010/main" val="2444930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Тоді</a:t>
            </a:r>
            <a:r>
              <a:rPr lang="ru-RU" sz="1800" dirty="0"/>
              <a:t> в </a:t>
            </a:r>
            <a:r>
              <a:rPr lang="ru-RU" sz="1800" dirty="0" err="1"/>
              <a:t>результаті</a:t>
            </a:r>
            <a:r>
              <a:rPr lang="ru-RU" sz="1800" dirty="0"/>
              <a:t> </a:t>
            </a:r>
            <a:r>
              <a:rPr lang="ru-RU" sz="1800" dirty="0" err="1"/>
              <a:t>копіювання</a:t>
            </a:r>
            <a:r>
              <a:rPr lang="ru-RU" sz="1800" dirty="0"/>
              <a:t> рядка-</a:t>
            </a:r>
            <a:r>
              <a:rPr lang="ru-RU" sz="1800" dirty="0" err="1"/>
              <a:t>джерела</a:t>
            </a:r>
            <a:r>
              <a:rPr lang="ru-RU" sz="1800" dirty="0"/>
              <a:t>, в рядок-</a:t>
            </a:r>
            <a:r>
              <a:rPr lang="ru-RU" sz="1800" dirty="0" err="1"/>
              <a:t>приймач</a:t>
            </a:r>
            <a:r>
              <a:rPr lang="ru-RU" sz="1800" dirty="0"/>
              <a:t>, за </a:t>
            </a:r>
            <a:r>
              <a:rPr lang="ru-RU" sz="1800" dirty="0" err="1"/>
              <a:t>допомогою</a:t>
            </a:r>
            <a:r>
              <a:rPr lang="ru-RU" sz="1800" dirty="0"/>
              <a:t>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strcpy_s</a:t>
            </a:r>
            <a:r>
              <a:rPr lang="ru-RU" sz="1800" dirty="0">
                <a:solidFill>
                  <a:schemeClr val="accent5">
                    <a:lumMod val="75000"/>
                  </a:schemeClr>
                </a:solidFill>
                <a:latin typeface="Consolas" panose="020B0609020204030204" pitchFamily="49" charset="0"/>
              </a:rPr>
              <a:t>()</a:t>
            </a:r>
            <a:endParaRPr lang="uk-UA" sz="1800" dirty="0">
              <a:solidFill>
                <a:schemeClr val="accent5">
                  <a:lumMod val="75000"/>
                </a:schemeClr>
              </a:solidFill>
              <a:latin typeface="Consolas" panose="020B0609020204030204" pitchFamily="49" charset="0"/>
            </a:endParaRPr>
          </a:p>
        </p:txBody>
      </p:sp>
      <p:pic>
        <p:nvPicPr>
          <p:cNvPr id="25602" name="Picture 2" descr="g3v8U184hCcRInB-wDWLCfYYKcLczjwk">
            <a:extLst>
              <a:ext uri="{FF2B5EF4-FFF2-40B4-BE49-F238E27FC236}">
                <a16:creationId xmlns:a16="http://schemas.microsoft.com/office/drawing/2014/main" id="{992DA503-0F47-4D5D-8F75-69072973C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2" y="1576387"/>
            <a:ext cx="581977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87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37FF59A-215D-47DC-84AA-254B00A6077E}"/>
              </a:ext>
            </a:extLst>
          </p:cNvPr>
          <p:cNvPicPr>
            <a:picLocks noChangeAspect="1"/>
          </p:cNvPicPr>
          <p:nvPr/>
        </p:nvPicPr>
        <p:blipFill>
          <a:blip r:embed="rId2"/>
          <a:stretch>
            <a:fillRect/>
          </a:stretch>
        </p:blipFill>
        <p:spPr>
          <a:xfrm>
            <a:off x="1895497" y="1076487"/>
            <a:ext cx="8401006" cy="5781512"/>
          </a:xfrm>
          <a:prstGeom prst="rect">
            <a:avLst/>
          </a:prstGeom>
        </p:spPr>
      </p:pic>
      <p:pic>
        <p:nvPicPr>
          <p:cNvPr id="26626" name="Picture 2" descr="G1TeiLkWp6FShfQcBBAE1875qHnv44Eh">
            <a:extLst>
              <a:ext uri="{FF2B5EF4-FFF2-40B4-BE49-F238E27FC236}">
                <a16:creationId xmlns:a16="http://schemas.microsoft.com/office/drawing/2014/main" id="{3D7DE7D4-FE31-4EFB-949A-1A1731AF7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60" y="5084300"/>
            <a:ext cx="3362325" cy="32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8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Наприклад, при оголошенні змінних:</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 оперативній пам'яті для кожної з цих змінних буде виділено </a:t>
            </a:r>
            <a:r>
              <a:rPr lang="uk-UA" sz="1800" b="1" dirty="0">
                <a:highlight>
                  <a:srgbClr val="00FF00"/>
                </a:highlight>
              </a:rPr>
              <a:t>по одному байту</a:t>
            </a:r>
            <a:r>
              <a:rPr lang="uk-UA" sz="1800" dirty="0"/>
              <a:t>.</a:t>
            </a:r>
          </a:p>
          <a:p>
            <a:pPr marL="540000" indent="360000">
              <a:lnSpc>
                <a:spcPct val="150000"/>
              </a:lnSpc>
              <a:spcBef>
                <a:spcPts val="0"/>
              </a:spcBef>
              <a:buNone/>
            </a:pPr>
            <a:r>
              <a:rPr lang="uk-UA" sz="1800" dirty="0"/>
              <a:t>Коли ці символьні змінні отримають деякі значення:</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Комп'ютер </a:t>
            </a:r>
            <a:r>
              <a:rPr lang="uk-UA" sz="1800" b="1" dirty="0" err="1">
                <a:highlight>
                  <a:srgbClr val="00FF00"/>
                </a:highlight>
              </a:rPr>
              <a:t>запише</a:t>
            </a:r>
            <a:r>
              <a:rPr lang="uk-UA" sz="1800" b="1" dirty="0">
                <a:highlight>
                  <a:srgbClr val="00FF00"/>
                </a:highlight>
              </a:rPr>
              <a:t> в пам'ять </a:t>
            </a:r>
            <a:r>
              <a:rPr lang="uk-UA" sz="1800" dirty="0"/>
              <a:t>не самі символи, а </a:t>
            </a:r>
            <a:r>
              <a:rPr lang="uk-UA" sz="1800" b="1" dirty="0">
                <a:highlight>
                  <a:srgbClr val="00FF00"/>
                </a:highlight>
              </a:rPr>
              <a:t>їх коди</a:t>
            </a:r>
            <a:r>
              <a:rPr lang="uk-UA" sz="1800" dirty="0"/>
              <a:t> (</a:t>
            </a:r>
            <a:r>
              <a:rPr lang="uk-UA" sz="1800" b="1" dirty="0">
                <a:highlight>
                  <a:srgbClr val="00FF00"/>
                </a:highlight>
              </a:rPr>
              <a:t>цілі числа</a:t>
            </a:r>
            <a:r>
              <a:rPr lang="uk-UA" sz="1800" dirty="0"/>
              <a:t>).</a:t>
            </a:r>
          </a:p>
        </p:txBody>
      </p:sp>
      <p:pic>
        <p:nvPicPr>
          <p:cNvPr id="8" name="Рисунок 7">
            <a:extLst>
              <a:ext uri="{FF2B5EF4-FFF2-40B4-BE49-F238E27FC236}">
                <a16:creationId xmlns:a16="http://schemas.microsoft.com/office/drawing/2014/main" id="{52D105E9-DFE3-4553-B4F4-B3303CDD3070}"/>
              </a:ext>
            </a:extLst>
          </p:cNvPr>
          <p:cNvPicPr>
            <a:picLocks noChangeAspect="1"/>
          </p:cNvPicPr>
          <p:nvPr/>
        </p:nvPicPr>
        <p:blipFill>
          <a:blip r:embed="rId2"/>
          <a:stretch>
            <a:fillRect/>
          </a:stretch>
        </p:blipFill>
        <p:spPr>
          <a:xfrm>
            <a:off x="959736" y="1303916"/>
            <a:ext cx="3994230" cy="838789"/>
          </a:xfrm>
          <a:prstGeom prst="rect">
            <a:avLst/>
          </a:prstGeom>
        </p:spPr>
      </p:pic>
      <p:pic>
        <p:nvPicPr>
          <p:cNvPr id="10" name="Рисунок 9">
            <a:extLst>
              <a:ext uri="{FF2B5EF4-FFF2-40B4-BE49-F238E27FC236}">
                <a16:creationId xmlns:a16="http://schemas.microsoft.com/office/drawing/2014/main" id="{1006A8DA-08A7-4F79-9C1D-4BB1E1C9FC9B}"/>
              </a:ext>
            </a:extLst>
          </p:cNvPr>
          <p:cNvPicPr>
            <a:picLocks noChangeAspect="1"/>
          </p:cNvPicPr>
          <p:nvPr/>
        </p:nvPicPr>
        <p:blipFill>
          <a:blip r:embed="rId3"/>
          <a:stretch>
            <a:fillRect/>
          </a:stretch>
        </p:blipFill>
        <p:spPr>
          <a:xfrm>
            <a:off x="959736" y="3027193"/>
            <a:ext cx="4347593" cy="1521658"/>
          </a:xfrm>
          <a:prstGeom prst="rect">
            <a:avLst/>
          </a:prstGeom>
        </p:spPr>
      </p:pic>
    </p:spTree>
    <p:extLst>
      <p:ext uri="{BB962C8B-B14F-4D97-AF65-F5344CB8AC3E}">
        <p14:creationId xmlns:p14="http://schemas.microsoft.com/office/powerpoint/2010/main" val="4279885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для користувача більш корисною може виявитися ситуація, коли в разі неможливості повного копіювання рядка-джерела програма зможе виконати копіювання хоча б його частини.</a:t>
            </a:r>
          </a:p>
          <a:p>
            <a:pPr marL="540000" indent="360000">
              <a:lnSpc>
                <a:spcPct val="150000"/>
              </a:lnSpc>
              <a:spcBef>
                <a:spcPts val="0"/>
              </a:spcBef>
              <a:buNone/>
            </a:pPr>
            <a:r>
              <a:rPr lang="uk-UA" sz="1800" dirty="0"/>
              <a:t>Тоді нам знадобиться функція </a:t>
            </a:r>
            <a:r>
              <a:rPr lang="en-US" sz="1800" dirty="0" err="1">
                <a:solidFill>
                  <a:schemeClr val="accent5">
                    <a:lumMod val="75000"/>
                  </a:schemeClr>
                </a:solidFill>
                <a:latin typeface="Consolas" panose="020B0609020204030204" pitchFamily="49" charset="0"/>
              </a:rPr>
              <a:t>strncpy</a:t>
            </a:r>
            <a:r>
              <a:rPr lang="en-US" sz="1800" dirty="0">
                <a:solidFill>
                  <a:schemeClr val="accent5">
                    <a:lumMod val="75000"/>
                  </a:schemeClr>
                </a:solidFill>
                <a:latin typeface="Consolas" panose="020B0609020204030204" pitchFamily="49" charset="0"/>
              </a:rPr>
              <a:t>()</a:t>
            </a:r>
            <a:r>
              <a:rPr lang="en-US" sz="1800" dirty="0"/>
              <a:t>, </a:t>
            </a:r>
            <a:r>
              <a:rPr lang="uk-UA" sz="1800" dirty="0"/>
              <a:t>за допомогою якої ми зможемо скопіювати потрібну кількість перших символів з рядка-джерела:</a:t>
            </a:r>
          </a:p>
        </p:txBody>
      </p:sp>
      <p:pic>
        <p:nvPicPr>
          <p:cNvPr id="5" name="Рисунок 4">
            <a:extLst>
              <a:ext uri="{FF2B5EF4-FFF2-40B4-BE49-F238E27FC236}">
                <a16:creationId xmlns:a16="http://schemas.microsoft.com/office/drawing/2014/main" id="{EE05C03D-86D3-491E-AC45-16AD69421333}"/>
              </a:ext>
            </a:extLst>
          </p:cNvPr>
          <p:cNvPicPr>
            <a:picLocks noChangeAspect="1"/>
          </p:cNvPicPr>
          <p:nvPr/>
        </p:nvPicPr>
        <p:blipFill>
          <a:blip r:embed="rId2"/>
          <a:stretch>
            <a:fillRect/>
          </a:stretch>
        </p:blipFill>
        <p:spPr>
          <a:xfrm>
            <a:off x="2426824" y="2509739"/>
            <a:ext cx="7338349" cy="2696211"/>
          </a:xfrm>
          <a:prstGeom prst="rect">
            <a:avLst/>
          </a:prstGeom>
        </p:spPr>
      </p:pic>
      <p:pic>
        <p:nvPicPr>
          <p:cNvPr id="27650" name="Picture 2" descr="hz-839kdGSYOQ_gwG7VtNBr5oAcPfDx7">
            <a:extLst>
              <a:ext uri="{FF2B5EF4-FFF2-40B4-BE49-F238E27FC236}">
                <a16:creationId xmlns:a16="http://schemas.microsoft.com/office/drawing/2014/main" id="{C303441D-E628-4F68-9722-5A146B8C8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971" y="5316755"/>
            <a:ext cx="4138053" cy="71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58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Функції</a:t>
            </a:r>
            <a:r>
              <a:rPr lang="ru-RU" sz="3600" b="1" dirty="0"/>
              <a:t> </a:t>
            </a:r>
            <a:r>
              <a:rPr lang="ru-RU" sz="3600" b="1" dirty="0" err="1"/>
              <a:t>роботи</a:t>
            </a:r>
            <a:r>
              <a:rPr lang="ru-RU" sz="3600" b="1" dirty="0"/>
              <a:t> з рядками з </a:t>
            </a:r>
            <a:r>
              <a:rPr lang="ru-RU" sz="3600" b="1" dirty="0" err="1"/>
              <a:t>бібліотеки</a:t>
            </a:r>
            <a:r>
              <a:rPr lang="ru-RU" sz="3600" b="1" dirty="0"/>
              <a:t> </a:t>
            </a:r>
            <a:r>
              <a:rPr lang="ru-RU" sz="3600" b="1" dirty="0" err="1"/>
              <a:t>обробки</a:t>
            </a:r>
            <a:r>
              <a:rPr lang="ru-RU" sz="3600" b="1" dirty="0"/>
              <a:t> </a:t>
            </a:r>
            <a:r>
              <a:rPr lang="ru-RU" sz="3600" b="1" dirty="0" err="1"/>
              <a:t>рядків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використанні функції </a:t>
            </a:r>
            <a:r>
              <a:rPr lang="en-US" sz="1800" dirty="0" err="1">
                <a:solidFill>
                  <a:schemeClr val="accent5">
                    <a:lumMod val="75000"/>
                  </a:schemeClr>
                </a:solidFill>
                <a:latin typeface="Consolas" panose="020B0609020204030204" pitchFamily="49" charset="0"/>
              </a:rPr>
              <a:t>strncpy</a:t>
            </a:r>
            <a:r>
              <a:rPr lang="en-US" sz="1800" dirty="0">
                <a:solidFill>
                  <a:schemeClr val="accent5">
                    <a:lumMod val="75000"/>
                  </a:schemeClr>
                </a:solidFill>
                <a:latin typeface="Consolas" panose="020B0609020204030204" pitchFamily="49" charset="0"/>
              </a:rPr>
              <a:t>() </a:t>
            </a:r>
            <a:r>
              <a:rPr lang="uk-UA" sz="1800" dirty="0"/>
              <a:t>можливі дві ситуації:</a:t>
            </a:r>
          </a:p>
          <a:p>
            <a:pPr marL="825750" indent="-285750">
              <a:lnSpc>
                <a:spcPct val="150000"/>
              </a:lnSpc>
              <a:spcBef>
                <a:spcPts val="0"/>
              </a:spcBef>
            </a:pPr>
            <a:r>
              <a:rPr lang="uk-UA" sz="1800" dirty="0"/>
              <a:t>якщо кількість символів (</a:t>
            </a:r>
            <a:r>
              <a:rPr lang="en-US" sz="1800" dirty="0"/>
              <a:t>n), </a:t>
            </a:r>
            <a:r>
              <a:rPr lang="uk-UA" sz="1800" dirty="0"/>
              <a:t>зазначених у третьому аргументі функції менше довжини рядка-джерела, то в рядок-приймач будуть скопійовані лише перші </a:t>
            </a:r>
            <a:r>
              <a:rPr lang="en-US" sz="1800" dirty="0"/>
              <a:t>n </a:t>
            </a:r>
            <a:r>
              <a:rPr lang="uk-UA" sz="1800" dirty="0"/>
              <a:t>символи рядка-джерела;</a:t>
            </a:r>
          </a:p>
          <a:p>
            <a:pPr marL="825750" indent="-285750">
              <a:lnSpc>
                <a:spcPct val="150000"/>
              </a:lnSpc>
              <a:spcBef>
                <a:spcPts val="0"/>
              </a:spcBef>
            </a:pPr>
            <a:r>
              <a:rPr lang="uk-UA" sz="1800" dirty="0"/>
              <a:t>інакше в рядок-приймач буде повністю скопійовано весь рядок-джерело.</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strcmp</a:t>
            </a:r>
            <a:r>
              <a:rPr lang="en-US" sz="1800" dirty="0">
                <a:solidFill>
                  <a:schemeClr val="accent5">
                    <a:lumMod val="75000"/>
                  </a:schemeClr>
                </a:solidFill>
                <a:latin typeface="Consolas" panose="020B0609020204030204" pitchFamily="49" charset="0"/>
              </a:rPr>
              <a:t>() </a:t>
            </a:r>
            <a:r>
              <a:rPr lang="uk-UA" sz="1800" dirty="0"/>
              <a:t>порівнює два рядки і повертає нульове значення, якщо рядки однакові (з урахуванням регістру).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Якщо ж потрібно провести порівняння рядків без урахування регістру (наприклад, "</a:t>
            </a:r>
            <a:r>
              <a:rPr lang="en-US" sz="1800" dirty="0">
                <a:solidFill>
                  <a:schemeClr val="accent5">
                    <a:lumMod val="75000"/>
                  </a:schemeClr>
                </a:solidFill>
                <a:latin typeface="Consolas" panose="020B0609020204030204" pitchFamily="49" charset="0"/>
              </a:rPr>
              <a:t>admin</a:t>
            </a:r>
            <a:r>
              <a:rPr lang="en-US" sz="1800" dirty="0"/>
              <a:t>" </a:t>
            </a:r>
            <a:r>
              <a:rPr lang="uk-UA" sz="1800" dirty="0"/>
              <a:t>та "</a:t>
            </a:r>
            <a:r>
              <a:rPr lang="en-US" sz="1800" dirty="0">
                <a:solidFill>
                  <a:schemeClr val="accent5">
                    <a:lumMod val="75000"/>
                  </a:schemeClr>
                </a:solidFill>
                <a:latin typeface="Consolas" panose="020B0609020204030204" pitchFamily="49" charset="0"/>
              </a:rPr>
              <a:t>Admin</a:t>
            </a:r>
            <a:r>
              <a:rPr lang="en-US" sz="1800" dirty="0"/>
              <a:t>" </a:t>
            </a:r>
            <a:r>
              <a:rPr lang="uk-UA" sz="1800" dirty="0"/>
              <a:t>мають розглядатися як однакові рядки), то слід використовувати функцію </a:t>
            </a:r>
            <a:r>
              <a:rPr lang="en-US" sz="1800" dirty="0" err="1">
                <a:solidFill>
                  <a:schemeClr val="accent5">
                    <a:lumMod val="75000"/>
                  </a:schemeClr>
                </a:solidFill>
                <a:latin typeface="Consolas" panose="020B0609020204030204" pitchFamily="49" charset="0"/>
              </a:rPr>
              <a:t>stricmp</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pic>
        <p:nvPicPr>
          <p:cNvPr id="5" name="Рисунок 4">
            <a:extLst>
              <a:ext uri="{FF2B5EF4-FFF2-40B4-BE49-F238E27FC236}">
                <a16:creationId xmlns:a16="http://schemas.microsoft.com/office/drawing/2014/main" id="{F360D3DC-5C33-4C2F-A201-3AAC633DF36C}"/>
              </a:ext>
            </a:extLst>
          </p:cNvPr>
          <p:cNvPicPr>
            <a:picLocks noChangeAspect="1"/>
          </p:cNvPicPr>
          <p:nvPr/>
        </p:nvPicPr>
        <p:blipFill>
          <a:blip r:embed="rId2"/>
          <a:stretch>
            <a:fillRect/>
          </a:stretch>
        </p:blipFill>
        <p:spPr>
          <a:xfrm>
            <a:off x="3148313" y="3789377"/>
            <a:ext cx="5895374" cy="870829"/>
          </a:xfrm>
          <a:prstGeom prst="rect">
            <a:avLst/>
          </a:prstGeom>
        </p:spPr>
      </p:pic>
    </p:spTree>
    <p:extLst>
      <p:ext uri="{BB962C8B-B14F-4D97-AF65-F5344CB8AC3E}">
        <p14:creationId xmlns:p14="http://schemas.microsoft.com/office/powerpoint/2010/main" val="2222038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A7C9AA1-1EDE-496E-82E5-D539C807ADD1}"/>
              </a:ext>
            </a:extLst>
          </p:cNvPr>
          <p:cNvPicPr>
            <a:picLocks noChangeAspect="1"/>
          </p:cNvPicPr>
          <p:nvPr/>
        </p:nvPicPr>
        <p:blipFill>
          <a:blip r:embed="rId2"/>
          <a:stretch>
            <a:fillRect/>
          </a:stretch>
        </p:blipFill>
        <p:spPr>
          <a:xfrm>
            <a:off x="797377" y="-1"/>
            <a:ext cx="10597243" cy="6858000"/>
          </a:xfrm>
          <a:prstGeom prst="rect">
            <a:avLst/>
          </a:prstGeom>
        </p:spPr>
      </p:pic>
      <p:pic>
        <p:nvPicPr>
          <p:cNvPr id="28674" name="Picture 2" descr="h5NXmuDRNpPTBwN_lF7tu0zsnEhdyx_I">
            <a:extLst>
              <a:ext uri="{FF2B5EF4-FFF2-40B4-BE49-F238E27FC236}">
                <a16:creationId xmlns:a16="http://schemas.microsoft.com/office/drawing/2014/main" id="{02659299-16BD-4BC0-A23C-010EEA24A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427" y="6004930"/>
            <a:ext cx="7464865" cy="413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77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Функції</a:t>
            </a:r>
            <a:r>
              <a:rPr lang="ru-RU" sz="4400" b="1" dirty="0"/>
              <a:t> </a:t>
            </a:r>
            <a:r>
              <a:rPr lang="ru-RU" sz="4400" b="1" dirty="0" err="1"/>
              <a:t>роботи</a:t>
            </a:r>
            <a:r>
              <a:rPr lang="ru-RU" sz="4400" b="1" dirty="0"/>
              <a:t> з рядками з </a:t>
            </a:r>
            <a:r>
              <a:rPr lang="ru-RU" sz="4400" b="1" dirty="0" err="1"/>
              <a:t>бібліотеки</a:t>
            </a:r>
            <a:r>
              <a:rPr lang="ru-RU" sz="4400" b="1" dirty="0"/>
              <a:t> </a:t>
            </a:r>
            <a:r>
              <a:rPr lang="ru-RU" sz="4400" b="1" dirty="0" err="1"/>
              <a:t>обробки</a:t>
            </a:r>
            <a:r>
              <a:rPr lang="ru-RU" sz="4400" b="1" dirty="0"/>
              <a:t> </a:t>
            </a:r>
            <a:r>
              <a:rPr lang="ru-RU" sz="4400" b="1" dirty="0" err="1"/>
              <a:t>рядків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що під час використання функції </a:t>
            </a:r>
            <a:r>
              <a:rPr lang="en-US" sz="1800" dirty="0" err="1">
                <a:solidFill>
                  <a:schemeClr val="accent5">
                    <a:lumMod val="75000"/>
                  </a:schemeClr>
                </a:solidFill>
                <a:latin typeface="Consolas" panose="020B0609020204030204" pitchFamily="49" charset="0"/>
              </a:rPr>
              <a:t>stricmp</a:t>
            </a:r>
            <a:r>
              <a:rPr lang="en-US" sz="1800" dirty="0">
                <a:solidFill>
                  <a:schemeClr val="accent5">
                    <a:lumMod val="75000"/>
                  </a:schemeClr>
                </a:solidFill>
                <a:latin typeface="Consolas" panose="020B0609020204030204" pitchFamily="49" charset="0"/>
              </a:rPr>
              <a:t>()</a:t>
            </a:r>
            <a:r>
              <a:rPr lang="en-US" sz="1800" dirty="0"/>
              <a:t>, </a:t>
            </a:r>
            <a:r>
              <a:rPr lang="uk-UA" sz="1800" dirty="0"/>
              <a:t>компілятор </a:t>
            </a:r>
            <a:r>
              <a:rPr lang="uk-UA" sz="1800" dirty="0" err="1"/>
              <a:t>видасть</a:t>
            </a:r>
            <a:r>
              <a:rPr lang="uk-UA" sz="1800" dirty="0"/>
              <a:t> попередження і запропонує замінити її на безпечну версію </a:t>
            </a:r>
            <a:r>
              <a:rPr lang="uk-UA" sz="1800" dirty="0">
                <a:solidFill>
                  <a:schemeClr val="accent5">
                    <a:lumMod val="75000"/>
                  </a:schemeClr>
                </a:solidFill>
                <a:latin typeface="Consolas" panose="020B0609020204030204" pitchFamily="49" charset="0"/>
              </a:rPr>
              <a:t>_</a:t>
            </a:r>
            <a:r>
              <a:rPr lang="en-US" sz="1800" dirty="0" err="1">
                <a:solidFill>
                  <a:schemeClr val="accent5">
                    <a:lumMod val="75000"/>
                  </a:schemeClr>
                </a:solidFill>
                <a:latin typeface="Consolas" panose="020B0609020204030204" pitchFamily="49" charset="0"/>
              </a:rPr>
              <a:t>stricmp</a:t>
            </a:r>
            <a:r>
              <a:rPr lang="en-US" sz="1800" dirty="0">
                <a:solidFill>
                  <a:schemeClr val="accent5">
                    <a:lumMod val="75000"/>
                  </a:schemeClr>
                </a:solidFill>
                <a:latin typeface="Consolas" panose="020B0609020204030204" pitchFamily="49" charset="0"/>
              </a:rPr>
              <a:t>() </a:t>
            </a:r>
            <a:r>
              <a:rPr lang="uk-UA" sz="1800" dirty="0"/>
              <a:t>з підкресленням перед ім'ям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Також можна проводити порівняння не всіх рядків повністю, а їх початкових фрагментів за допомогою функцій </a:t>
            </a:r>
            <a:r>
              <a:rPr lang="en-US" sz="1800" dirty="0" err="1">
                <a:solidFill>
                  <a:schemeClr val="accent5">
                    <a:lumMod val="75000"/>
                  </a:schemeClr>
                </a:solidFill>
                <a:latin typeface="Consolas" panose="020B0609020204030204" pitchFamily="49" charset="0"/>
              </a:rPr>
              <a:t>strcmp</a:t>
            </a:r>
            <a:r>
              <a:rPr lang="en-US" sz="1800" dirty="0">
                <a:solidFill>
                  <a:schemeClr val="accent5">
                    <a:lumMod val="75000"/>
                  </a:schemeClr>
                </a:solidFill>
                <a:latin typeface="Consolas" panose="020B0609020204030204" pitchFamily="49" charset="0"/>
              </a:rPr>
              <a:t>() </a:t>
            </a:r>
            <a:r>
              <a:rPr lang="uk-UA" sz="1800" dirty="0"/>
              <a:t>та </a:t>
            </a:r>
            <a:r>
              <a:rPr lang="en-US" sz="1800" dirty="0" err="1">
                <a:solidFill>
                  <a:schemeClr val="accent5">
                    <a:lumMod val="75000"/>
                  </a:schemeClr>
                </a:solidFill>
                <a:latin typeface="Consolas" panose="020B0609020204030204" pitchFamily="49" charset="0"/>
              </a:rPr>
              <a:t>strnicmp</a:t>
            </a:r>
            <a:r>
              <a:rPr lang="en-US" sz="1800" dirty="0">
                <a:solidFill>
                  <a:schemeClr val="accent5">
                    <a:lumMod val="75000"/>
                  </a:schemeClr>
                </a:solidFill>
                <a:latin typeface="Consolas" panose="020B0609020204030204" pitchFamily="49" charset="0"/>
              </a:rPr>
              <a:t>()</a:t>
            </a:r>
            <a:r>
              <a:rPr lang="en-US" sz="1800" dirty="0"/>
              <a:t>, </a:t>
            </a:r>
            <a:r>
              <a:rPr lang="uk-UA" sz="1800" dirty="0"/>
              <a:t>яка також «не чутлива» до регістру порівнюваних рядків.</a:t>
            </a:r>
          </a:p>
        </p:txBody>
      </p:sp>
      <p:pic>
        <p:nvPicPr>
          <p:cNvPr id="5" name="Рисунок 4">
            <a:extLst>
              <a:ext uri="{FF2B5EF4-FFF2-40B4-BE49-F238E27FC236}">
                <a16:creationId xmlns:a16="http://schemas.microsoft.com/office/drawing/2014/main" id="{C2594F52-20C2-4B36-B2BE-AFA6C2066928}"/>
              </a:ext>
            </a:extLst>
          </p:cNvPr>
          <p:cNvPicPr>
            <a:picLocks noChangeAspect="1"/>
          </p:cNvPicPr>
          <p:nvPr/>
        </p:nvPicPr>
        <p:blipFill>
          <a:blip r:embed="rId2"/>
          <a:stretch>
            <a:fillRect/>
          </a:stretch>
        </p:blipFill>
        <p:spPr>
          <a:xfrm>
            <a:off x="2131670" y="3081589"/>
            <a:ext cx="7928658" cy="1302703"/>
          </a:xfrm>
          <a:prstGeom prst="rect">
            <a:avLst/>
          </a:prstGeom>
        </p:spPr>
      </p:pic>
    </p:spTree>
    <p:extLst>
      <p:ext uri="{BB962C8B-B14F-4D97-AF65-F5344CB8AC3E}">
        <p14:creationId xmlns:p14="http://schemas.microsoft.com/office/powerpoint/2010/main" val="255206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63FE552-5162-48DA-9399-2CC076702F2D}"/>
              </a:ext>
            </a:extLst>
          </p:cNvPr>
          <p:cNvPicPr>
            <a:picLocks noChangeAspect="1"/>
          </p:cNvPicPr>
          <p:nvPr/>
        </p:nvPicPr>
        <p:blipFill>
          <a:blip r:embed="rId2"/>
          <a:stretch>
            <a:fillRect/>
          </a:stretch>
        </p:blipFill>
        <p:spPr>
          <a:xfrm>
            <a:off x="0" y="487640"/>
            <a:ext cx="12192000" cy="5882720"/>
          </a:xfrm>
          <a:prstGeom prst="rect">
            <a:avLst/>
          </a:prstGeom>
        </p:spPr>
      </p:pic>
      <p:pic>
        <p:nvPicPr>
          <p:cNvPr id="29698" name="Picture 2" descr="JTOFqa75llJIGpbJ021RzQInBA5btQ1h">
            <a:extLst>
              <a:ext uri="{FF2B5EF4-FFF2-40B4-BE49-F238E27FC236}">
                <a16:creationId xmlns:a16="http://schemas.microsoft.com/office/drawing/2014/main" id="{A3FD7C4D-C5A1-40D4-A53E-9C39B9990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081" y="1906686"/>
            <a:ext cx="9174043" cy="32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369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Функції</a:t>
            </a:r>
            <a:r>
              <a:rPr lang="ru-RU" sz="4400" b="1" dirty="0"/>
              <a:t> </a:t>
            </a:r>
            <a:r>
              <a:rPr lang="ru-RU" sz="4400" b="1" dirty="0" err="1"/>
              <a:t>роботи</a:t>
            </a:r>
            <a:r>
              <a:rPr lang="ru-RU" sz="4400" b="1" dirty="0"/>
              <a:t> з рядками з </a:t>
            </a:r>
            <a:r>
              <a:rPr lang="ru-RU" sz="4400" b="1" dirty="0" err="1"/>
              <a:t>бібліотеки</a:t>
            </a:r>
            <a:r>
              <a:rPr lang="ru-RU" sz="4400" b="1" dirty="0"/>
              <a:t> </a:t>
            </a:r>
            <a:r>
              <a:rPr lang="ru-RU" sz="4400" b="1" dirty="0" err="1"/>
              <a:t>обробки</a:t>
            </a:r>
            <a:r>
              <a:rPr lang="ru-RU" sz="4400" b="1" dirty="0"/>
              <a:t> </a:t>
            </a:r>
            <a:r>
              <a:rPr lang="ru-RU" sz="4400" b="1" dirty="0" err="1"/>
              <a:t>рядків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Завдання пошуку в текстових даних є одним із найпоширеніших</a:t>
            </a:r>
            <a:r>
              <a:rPr lang="uk-UA" sz="1800" dirty="0"/>
              <a:t>. І бібліотека обробки рядків типу </a:t>
            </a:r>
            <a:r>
              <a:rPr lang="en-US" sz="1800" dirty="0"/>
              <a:t>C-style </a:t>
            </a:r>
            <a:r>
              <a:rPr lang="uk-UA" sz="1800" dirty="0"/>
              <a:t>надає нам </a:t>
            </a:r>
            <a:r>
              <a:rPr lang="uk-UA" sz="1800" b="1" dirty="0">
                <a:highlight>
                  <a:srgbClr val="00FF00"/>
                </a:highlight>
              </a:rPr>
              <a:t>три функції</a:t>
            </a:r>
            <a:r>
              <a:rPr lang="uk-UA" sz="1800" dirty="0"/>
              <a:t>: дві для пошуку символу в рядку (</a:t>
            </a:r>
            <a:r>
              <a:rPr lang="en-US" sz="1800" dirty="0" err="1">
                <a:solidFill>
                  <a:schemeClr val="accent5">
                    <a:lumMod val="75000"/>
                  </a:schemeClr>
                </a:solidFill>
                <a:latin typeface="Consolas" panose="020B0609020204030204" pitchFamily="49" charset="0"/>
              </a:rPr>
              <a:t>strchr</a:t>
            </a:r>
            <a:r>
              <a:rPr lang="en-US" sz="1800" dirty="0">
                <a:solidFill>
                  <a:schemeClr val="accent5">
                    <a:lumMod val="75000"/>
                  </a:schemeClr>
                </a:solidFill>
                <a:latin typeface="Consolas" panose="020B0609020204030204" pitchFamily="49" charset="0"/>
              </a:rPr>
              <a:t>() </a:t>
            </a:r>
            <a:r>
              <a:rPr lang="uk-UA" sz="1800" dirty="0"/>
              <a:t>та </a:t>
            </a:r>
            <a:r>
              <a:rPr lang="en-US" sz="1800" dirty="0" err="1">
                <a:solidFill>
                  <a:schemeClr val="accent5">
                    <a:lumMod val="75000"/>
                  </a:schemeClr>
                </a:solidFill>
                <a:latin typeface="Consolas" panose="020B0609020204030204" pitchFamily="49" charset="0"/>
              </a:rPr>
              <a:t>strrchr</a:t>
            </a:r>
            <a:r>
              <a:rPr lang="en-US" sz="1800" dirty="0">
                <a:solidFill>
                  <a:schemeClr val="accent5">
                    <a:lumMod val="75000"/>
                  </a:schemeClr>
                </a:solidFill>
                <a:latin typeface="Consolas" panose="020B0609020204030204" pitchFamily="49" charset="0"/>
              </a:rPr>
              <a:t>()</a:t>
            </a:r>
            <a:r>
              <a:rPr lang="en-US" sz="1800" dirty="0"/>
              <a:t>) </a:t>
            </a:r>
            <a:r>
              <a:rPr lang="uk-UA" sz="1800" dirty="0"/>
              <a:t>і третю - для пошуку </a:t>
            </a:r>
            <a:r>
              <a:rPr lang="uk-UA" sz="1800" dirty="0" err="1"/>
              <a:t>підрядка</a:t>
            </a:r>
            <a:r>
              <a:rPr lang="uk-UA" sz="1800" dirty="0"/>
              <a:t> (фрагменту) у початковому рядку - </a:t>
            </a:r>
            <a:r>
              <a:rPr lang="en-US" sz="1800" dirty="0" err="1">
                <a:solidFill>
                  <a:schemeClr val="accent5">
                    <a:lumMod val="75000"/>
                  </a:schemeClr>
                </a:solidFill>
                <a:latin typeface="Consolas" panose="020B0609020204030204" pitchFamily="49" charset="0"/>
              </a:rPr>
              <a:t>strstr</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Робота функцій </a:t>
            </a:r>
            <a:r>
              <a:rPr lang="en-US" sz="1800" dirty="0" err="1">
                <a:solidFill>
                  <a:schemeClr val="accent5">
                    <a:lumMod val="75000"/>
                  </a:schemeClr>
                </a:solidFill>
                <a:latin typeface="Consolas" panose="020B0609020204030204" pitchFamily="49" charset="0"/>
              </a:rPr>
              <a:t>strchr</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та </a:t>
            </a:r>
            <a:r>
              <a:rPr lang="en-US" sz="1800" dirty="0" err="1">
                <a:solidFill>
                  <a:schemeClr val="accent5">
                    <a:lumMod val="75000"/>
                  </a:schemeClr>
                </a:solidFill>
                <a:latin typeface="Consolas" panose="020B0609020204030204" pitchFamily="49" charset="0"/>
              </a:rPr>
              <a:t>strrchr</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відрізняється лише напрямком пошуку: </a:t>
            </a:r>
            <a:r>
              <a:rPr lang="en-US" sz="1800" dirty="0" err="1">
                <a:solidFill>
                  <a:schemeClr val="accent5">
                    <a:lumMod val="75000"/>
                  </a:schemeClr>
                </a:solidFill>
                <a:latin typeface="Consolas" panose="020B0609020204030204" pitchFamily="49" charset="0"/>
              </a:rPr>
              <a:t>strchr</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виконує пошук першого входження символу </a:t>
            </a:r>
            <a:r>
              <a:rPr lang="en-US" sz="1800" dirty="0" err="1">
                <a:solidFill>
                  <a:schemeClr val="accent5">
                    <a:lumMod val="75000"/>
                  </a:schemeClr>
                </a:solidFill>
                <a:latin typeface="Consolas" panose="020B0609020204030204" pitchFamily="49" charset="0"/>
              </a:rPr>
              <a:t>ch</a:t>
            </a:r>
            <a:r>
              <a:rPr lang="en-US" sz="1800" dirty="0"/>
              <a:t> </a:t>
            </a:r>
            <a:r>
              <a:rPr lang="uk-UA" sz="1800" dirty="0"/>
              <a:t>починаючи з початку рядка </a:t>
            </a:r>
            <a:r>
              <a:rPr lang="en-US" sz="1800" dirty="0">
                <a:solidFill>
                  <a:schemeClr val="accent5">
                    <a:lumMod val="75000"/>
                  </a:schemeClr>
                </a:solidFill>
                <a:latin typeface="Consolas" panose="020B0609020204030204" pitchFamily="49" charset="0"/>
              </a:rPr>
              <a:t>str</a:t>
            </a:r>
            <a:r>
              <a:rPr lang="en-US" sz="1800" dirty="0"/>
              <a:t>, </a:t>
            </a:r>
            <a:r>
              <a:rPr lang="uk-UA" sz="1800" dirty="0"/>
              <a:t>і повертає частину рядка (покажчик на шуканий символ) починаючи з позиції знайденого символу і до кінця рядка: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strrchr</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err="1"/>
              <a:t>виконує</a:t>
            </a:r>
            <a:r>
              <a:rPr lang="ru-RU" sz="1800" dirty="0"/>
              <a:t> </a:t>
            </a:r>
            <a:r>
              <a:rPr lang="ru-RU" sz="1800" dirty="0" err="1"/>
              <a:t>пошук</a:t>
            </a:r>
            <a:r>
              <a:rPr lang="ru-RU" sz="1800" dirty="0"/>
              <a:t> </a:t>
            </a:r>
            <a:r>
              <a:rPr lang="ru-RU" sz="1800" dirty="0" err="1"/>
              <a:t>останнього</a:t>
            </a:r>
            <a:r>
              <a:rPr lang="ru-RU" sz="1800" dirty="0"/>
              <a:t> </a:t>
            </a:r>
            <a:r>
              <a:rPr lang="ru-RU" sz="1800" dirty="0" err="1"/>
              <a:t>входження</a:t>
            </a:r>
            <a:r>
              <a:rPr lang="ru-RU" sz="1800" dirty="0"/>
              <a:t> символу </a:t>
            </a:r>
            <a:r>
              <a:rPr lang="ru-RU" sz="1800" dirty="0" err="1">
                <a:solidFill>
                  <a:schemeClr val="accent5">
                    <a:lumMod val="75000"/>
                  </a:schemeClr>
                </a:solidFill>
                <a:latin typeface="Consolas" panose="020B0609020204030204" pitchFamily="49" charset="0"/>
              </a:rPr>
              <a:t>ch</a:t>
            </a:r>
            <a:r>
              <a:rPr lang="ru-RU" sz="1800" dirty="0"/>
              <a:t> і </a:t>
            </a:r>
            <a:r>
              <a:rPr lang="ru-RU" sz="1800" dirty="0" err="1"/>
              <a:t>повертає</a:t>
            </a:r>
            <a:r>
              <a:rPr lang="ru-RU" sz="1800" dirty="0"/>
              <a:t> </a:t>
            </a:r>
            <a:r>
              <a:rPr lang="ru-RU" sz="1800" dirty="0" err="1"/>
              <a:t>частину</a:t>
            </a:r>
            <a:r>
              <a:rPr lang="ru-RU" sz="1800" dirty="0"/>
              <a:t> рядка (</a:t>
            </a:r>
            <a:r>
              <a:rPr lang="ru-RU" sz="1800" dirty="0" err="1"/>
              <a:t>покажчик</a:t>
            </a:r>
            <a:r>
              <a:rPr lang="ru-RU" sz="1800" dirty="0"/>
              <a:t> на </a:t>
            </a:r>
            <a:r>
              <a:rPr lang="ru-RU" sz="1800" dirty="0" err="1"/>
              <a:t>шуканий</a:t>
            </a:r>
            <a:r>
              <a:rPr lang="ru-RU" sz="1800" dirty="0"/>
              <a:t> символ) </a:t>
            </a:r>
            <a:r>
              <a:rPr lang="ru-RU" sz="1800" dirty="0" err="1"/>
              <a:t>починаючи</a:t>
            </a:r>
            <a:r>
              <a:rPr lang="ru-RU" sz="1800" dirty="0"/>
              <a:t> з </a:t>
            </a:r>
            <a:r>
              <a:rPr lang="ru-RU" sz="1800" dirty="0" err="1"/>
              <a:t>позиції</a:t>
            </a:r>
            <a:r>
              <a:rPr lang="ru-RU" sz="1800" dirty="0"/>
              <a:t> </a:t>
            </a:r>
            <a:r>
              <a:rPr lang="ru-RU" sz="1800" dirty="0" err="1"/>
              <a:t>знайденого</a:t>
            </a:r>
            <a:r>
              <a:rPr lang="ru-RU" sz="1800" dirty="0"/>
              <a:t> символу, і до </a:t>
            </a:r>
            <a:r>
              <a:rPr lang="ru-RU" sz="1800" dirty="0" err="1"/>
              <a:t>кінця</a:t>
            </a:r>
            <a:r>
              <a:rPr lang="ru-RU" sz="1800" dirty="0"/>
              <a:t> рядка:</a:t>
            </a:r>
            <a:endParaRPr lang="uk-UA" sz="1800" dirty="0"/>
          </a:p>
        </p:txBody>
      </p:sp>
      <p:pic>
        <p:nvPicPr>
          <p:cNvPr id="5" name="Рисунок 4">
            <a:extLst>
              <a:ext uri="{FF2B5EF4-FFF2-40B4-BE49-F238E27FC236}">
                <a16:creationId xmlns:a16="http://schemas.microsoft.com/office/drawing/2014/main" id="{60B6EEEE-FA5A-49AA-A02D-7F4FDFC5E1C4}"/>
              </a:ext>
            </a:extLst>
          </p:cNvPr>
          <p:cNvPicPr>
            <a:picLocks noChangeAspect="1"/>
          </p:cNvPicPr>
          <p:nvPr/>
        </p:nvPicPr>
        <p:blipFill>
          <a:blip r:embed="rId2"/>
          <a:stretch>
            <a:fillRect/>
          </a:stretch>
        </p:blipFill>
        <p:spPr>
          <a:xfrm>
            <a:off x="3648284" y="3857845"/>
            <a:ext cx="4895429" cy="967567"/>
          </a:xfrm>
          <a:prstGeom prst="rect">
            <a:avLst/>
          </a:prstGeom>
        </p:spPr>
      </p:pic>
    </p:spTree>
    <p:extLst>
      <p:ext uri="{BB962C8B-B14F-4D97-AF65-F5344CB8AC3E}">
        <p14:creationId xmlns:p14="http://schemas.microsoft.com/office/powerpoint/2010/main" val="49625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59DDE54-D62F-42AF-8E95-9EF226D5B104}"/>
              </a:ext>
            </a:extLst>
          </p:cNvPr>
          <p:cNvPicPr>
            <a:picLocks noChangeAspect="1"/>
          </p:cNvPicPr>
          <p:nvPr/>
        </p:nvPicPr>
        <p:blipFill>
          <a:blip r:embed="rId2"/>
          <a:stretch>
            <a:fillRect/>
          </a:stretch>
        </p:blipFill>
        <p:spPr>
          <a:xfrm>
            <a:off x="1026287" y="136306"/>
            <a:ext cx="10139423" cy="5679971"/>
          </a:xfrm>
          <a:prstGeom prst="rect">
            <a:avLst/>
          </a:prstGeom>
        </p:spPr>
      </p:pic>
      <p:pic>
        <p:nvPicPr>
          <p:cNvPr id="30722" name="Picture 2" descr="qcNAy3IUfTkSCjJGqPDVbe0SyZwlzWG2">
            <a:extLst>
              <a:ext uri="{FF2B5EF4-FFF2-40B4-BE49-F238E27FC236}">
                <a16:creationId xmlns:a16="http://schemas.microsoft.com/office/drawing/2014/main" id="{202122EB-CE95-4EE2-9A98-C89BD0F82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729" y="6000308"/>
            <a:ext cx="6182541" cy="61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9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Функції</a:t>
            </a:r>
            <a:r>
              <a:rPr lang="ru-RU" sz="4400" b="1" dirty="0"/>
              <a:t> </a:t>
            </a:r>
            <a:r>
              <a:rPr lang="ru-RU" sz="4400" b="1" dirty="0" err="1"/>
              <a:t>роботи</a:t>
            </a:r>
            <a:r>
              <a:rPr lang="ru-RU" sz="4400" b="1" dirty="0"/>
              <a:t> з рядками з </a:t>
            </a:r>
            <a:r>
              <a:rPr lang="ru-RU" sz="4400" b="1" dirty="0" err="1"/>
              <a:t>бібліотеки</a:t>
            </a:r>
            <a:r>
              <a:rPr lang="ru-RU" sz="4400" b="1" dirty="0"/>
              <a:t> </a:t>
            </a:r>
            <a:r>
              <a:rPr lang="ru-RU" sz="4400" b="1" dirty="0" err="1"/>
              <a:t>обробки</a:t>
            </a:r>
            <a:r>
              <a:rPr lang="ru-RU" sz="4400" b="1" dirty="0"/>
              <a:t> </a:t>
            </a:r>
            <a:r>
              <a:rPr lang="ru-RU" sz="4400" b="1" dirty="0" err="1"/>
              <a:t>рядків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ж нам потрібно виконати </a:t>
            </a:r>
            <a:r>
              <a:rPr lang="uk-UA" sz="1800" b="1" dirty="0">
                <a:highlight>
                  <a:srgbClr val="00FF00"/>
                </a:highlight>
              </a:rPr>
              <a:t>перетворення рядків</a:t>
            </a:r>
            <a:r>
              <a:rPr lang="uk-UA" sz="1800" dirty="0"/>
              <a:t>, то в бібліотеці передбачені функції для переведення усіх символів рядка в нижній (верхній) регістри: </a:t>
            </a:r>
            <a:r>
              <a:rPr lang="en-US" sz="1800" dirty="0" err="1">
                <a:solidFill>
                  <a:schemeClr val="accent5">
                    <a:lumMod val="75000"/>
                  </a:schemeClr>
                </a:solidFill>
                <a:latin typeface="Consolas" panose="020B0609020204030204" pitchFamily="49" charset="0"/>
              </a:rPr>
              <a:t>strlwr</a:t>
            </a:r>
            <a:r>
              <a:rPr lang="en-US" sz="1800" dirty="0">
                <a:solidFill>
                  <a:schemeClr val="accent5">
                    <a:lumMod val="75000"/>
                  </a:schemeClr>
                </a:solidFill>
                <a:latin typeface="Consolas" panose="020B0609020204030204" pitchFamily="49" charset="0"/>
              </a:rPr>
              <a:t>() </a:t>
            </a:r>
            <a:r>
              <a:rPr lang="uk-UA" sz="1800" dirty="0"/>
              <a:t>та </a:t>
            </a:r>
            <a:r>
              <a:rPr lang="en-US" sz="1800" dirty="0" err="1">
                <a:solidFill>
                  <a:schemeClr val="accent5">
                    <a:lumMod val="75000"/>
                  </a:schemeClr>
                </a:solidFill>
                <a:latin typeface="Consolas" panose="020B0609020204030204" pitchFamily="49" charset="0"/>
              </a:rPr>
              <a:t>strupr</a:t>
            </a:r>
            <a:r>
              <a:rPr lang="en-US" sz="1800" dirty="0">
                <a:solidFill>
                  <a:schemeClr val="accent5">
                    <a:lumMod val="75000"/>
                  </a:schemeClr>
                </a:solidFill>
                <a:latin typeface="Consolas" panose="020B0609020204030204" pitchFamily="49" charset="0"/>
              </a:rPr>
              <a:t>()</a:t>
            </a:r>
            <a:r>
              <a:rPr lang="en-US" sz="1800" dirty="0"/>
              <a:t>, </a:t>
            </a:r>
            <a:r>
              <a:rPr lang="uk-UA" sz="1800" dirty="0"/>
              <a:t>які приймають рядок у вигляді параметра і повертають нуль при успішному перетворенні (або не нульовий код помилки при її виникненні).</a:t>
            </a:r>
          </a:p>
        </p:txBody>
      </p:sp>
      <p:pic>
        <p:nvPicPr>
          <p:cNvPr id="5" name="Рисунок 4">
            <a:extLst>
              <a:ext uri="{FF2B5EF4-FFF2-40B4-BE49-F238E27FC236}">
                <a16:creationId xmlns:a16="http://schemas.microsoft.com/office/drawing/2014/main" id="{6AED1F94-41AF-40DA-9198-7D618355C1D3}"/>
              </a:ext>
            </a:extLst>
          </p:cNvPr>
          <p:cNvPicPr>
            <a:picLocks noChangeAspect="1"/>
          </p:cNvPicPr>
          <p:nvPr/>
        </p:nvPicPr>
        <p:blipFill>
          <a:blip r:embed="rId2"/>
          <a:stretch>
            <a:fillRect/>
          </a:stretch>
        </p:blipFill>
        <p:spPr>
          <a:xfrm>
            <a:off x="3333114" y="2113981"/>
            <a:ext cx="5525771" cy="4744019"/>
          </a:xfrm>
          <a:prstGeom prst="rect">
            <a:avLst/>
          </a:prstGeom>
        </p:spPr>
      </p:pic>
      <p:pic>
        <p:nvPicPr>
          <p:cNvPr id="31746" name="Picture 2" descr="gTPni5m9dlHzeaePxPAUDzXHIZ-6npTd">
            <a:extLst>
              <a:ext uri="{FF2B5EF4-FFF2-40B4-BE49-F238E27FC236}">
                <a16:creationId xmlns:a16="http://schemas.microsoft.com/office/drawing/2014/main" id="{A43B7CF9-756C-4EE4-9924-57441BAE2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666" y="3804973"/>
            <a:ext cx="3809681" cy="66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82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Функції</a:t>
            </a:r>
            <a:r>
              <a:rPr lang="ru-RU" sz="4400" b="1" dirty="0"/>
              <a:t> </a:t>
            </a:r>
            <a:r>
              <a:rPr lang="ru-RU" sz="4400" b="1" dirty="0" err="1"/>
              <a:t>роботи</a:t>
            </a:r>
            <a:r>
              <a:rPr lang="ru-RU" sz="4400" b="1" dirty="0"/>
              <a:t> з рядками з </a:t>
            </a:r>
            <a:r>
              <a:rPr lang="ru-RU" sz="4400" b="1" dirty="0" err="1"/>
              <a:t>бібліотеки</a:t>
            </a:r>
            <a:r>
              <a:rPr lang="ru-RU" sz="4400" b="1" dirty="0"/>
              <a:t> </a:t>
            </a:r>
            <a:r>
              <a:rPr lang="ru-RU" sz="4400" b="1" dirty="0" err="1"/>
              <a:t>обробки</a:t>
            </a:r>
            <a:r>
              <a:rPr lang="ru-RU" sz="4400" b="1" dirty="0"/>
              <a:t> </a:t>
            </a:r>
            <a:r>
              <a:rPr lang="ru-RU" sz="4400" b="1" dirty="0" err="1"/>
              <a:t>рядків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 </a:t>
            </a:r>
            <a:r>
              <a:rPr lang="ru-RU" sz="1800" dirty="0" err="1"/>
              <a:t>також</a:t>
            </a:r>
            <a:r>
              <a:rPr lang="ru-RU" sz="1800" dirty="0"/>
              <a:t> </a:t>
            </a:r>
            <a:r>
              <a:rPr lang="ru-RU" sz="1800" dirty="0" err="1"/>
              <a:t>функція</a:t>
            </a:r>
            <a:r>
              <a:rPr lang="ru-RU" sz="1800" dirty="0"/>
              <a:t> </a:t>
            </a:r>
            <a:r>
              <a:rPr lang="ru-RU" sz="1800" dirty="0" err="1">
                <a:solidFill>
                  <a:schemeClr val="accent5">
                    <a:lumMod val="75000"/>
                  </a:schemeClr>
                </a:solidFill>
                <a:latin typeface="Consolas" panose="020B0609020204030204" pitchFamily="49" charset="0"/>
              </a:rPr>
              <a:t>strnset</a:t>
            </a:r>
            <a:r>
              <a:rPr lang="ru-RU" sz="1800" dirty="0">
                <a:solidFill>
                  <a:schemeClr val="accent5">
                    <a:lumMod val="75000"/>
                  </a:schemeClr>
                </a:solidFill>
                <a:latin typeface="Consolas" panose="020B0609020204030204" pitchFamily="49" charset="0"/>
              </a:rPr>
              <a:t>()</a:t>
            </a:r>
            <a:r>
              <a:rPr lang="ru-RU" sz="1800" dirty="0"/>
              <a:t>, яка </a:t>
            </a:r>
            <a:r>
              <a:rPr lang="ru-RU" sz="1800" dirty="0" err="1"/>
              <a:t>замінює</a:t>
            </a:r>
            <a:r>
              <a:rPr lang="ru-RU" sz="1800" dirty="0"/>
              <a:t> </a:t>
            </a:r>
            <a:r>
              <a:rPr lang="ru-RU" sz="1800" dirty="0" err="1"/>
              <a:t>потрібне</a:t>
            </a:r>
            <a:r>
              <a:rPr lang="ru-RU" sz="1800" dirty="0"/>
              <a:t> число перших </a:t>
            </a:r>
            <a:r>
              <a:rPr lang="ru-RU" sz="1800" dirty="0" err="1"/>
              <a:t>символів</a:t>
            </a:r>
            <a:r>
              <a:rPr lang="ru-RU" sz="1800" dirty="0"/>
              <a:t> початкового рядка одним </a:t>
            </a:r>
            <a:r>
              <a:rPr lang="ru-RU" sz="1800" dirty="0" err="1"/>
              <a:t>зазначеним</a:t>
            </a:r>
            <a:r>
              <a:rPr lang="ru-RU" sz="1800" dirty="0"/>
              <a:t> символом.</a:t>
            </a:r>
            <a:endParaRPr lang="uk-UA" sz="1800" dirty="0"/>
          </a:p>
        </p:txBody>
      </p:sp>
      <p:pic>
        <p:nvPicPr>
          <p:cNvPr id="5" name="Рисунок 4">
            <a:extLst>
              <a:ext uri="{FF2B5EF4-FFF2-40B4-BE49-F238E27FC236}">
                <a16:creationId xmlns:a16="http://schemas.microsoft.com/office/drawing/2014/main" id="{30D1AA67-00E8-4EB6-B48A-CAEBA004721B}"/>
              </a:ext>
            </a:extLst>
          </p:cNvPr>
          <p:cNvPicPr>
            <a:picLocks noChangeAspect="1"/>
          </p:cNvPicPr>
          <p:nvPr/>
        </p:nvPicPr>
        <p:blipFill>
          <a:blip r:embed="rId2"/>
          <a:stretch>
            <a:fillRect/>
          </a:stretch>
        </p:blipFill>
        <p:spPr>
          <a:xfrm>
            <a:off x="0" y="1954141"/>
            <a:ext cx="12192000" cy="2695074"/>
          </a:xfrm>
          <a:prstGeom prst="rect">
            <a:avLst/>
          </a:prstGeom>
        </p:spPr>
      </p:pic>
      <p:pic>
        <p:nvPicPr>
          <p:cNvPr id="32770" name="Picture 2" descr="zjAwO4Saxdr4xJQJvAdGJNTyrm97nL0C">
            <a:extLst>
              <a:ext uri="{FF2B5EF4-FFF2-40B4-BE49-F238E27FC236}">
                <a16:creationId xmlns:a16="http://schemas.microsoft.com/office/drawing/2014/main" id="{A8E8D2BB-B7C9-494B-B16C-9A26521F6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574" y="4918155"/>
            <a:ext cx="9758852" cy="452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18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ru-RU" sz="4400" b="1" dirty="0"/>
              <a:t>Робота з рядками у </a:t>
            </a:r>
            <a:r>
              <a:rPr lang="ru-RU" sz="4400" b="1" dirty="0" err="1"/>
              <a:t>стилі</a:t>
            </a:r>
            <a:r>
              <a:rPr lang="ru-RU" sz="4400" b="1" dirty="0"/>
              <a:t> </a:t>
            </a:r>
            <a:r>
              <a:rPr lang="ru-RU" sz="4400" b="1" dirty="0" err="1"/>
              <a:t>мови</a:t>
            </a:r>
            <a:r>
              <a:rPr lang="ru-RU" sz="4400"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нам </a:t>
            </a:r>
            <a:r>
              <a:rPr lang="ru-RU" sz="1800" dirty="0" err="1"/>
              <a:t>вже</a:t>
            </a:r>
            <a:r>
              <a:rPr lang="ru-RU" sz="1800" dirty="0"/>
              <a:t> </a:t>
            </a:r>
            <a:r>
              <a:rPr lang="ru-RU" sz="1800" dirty="0" err="1"/>
              <a:t>відомо</a:t>
            </a:r>
            <a:r>
              <a:rPr lang="ru-RU" sz="1800" dirty="0"/>
              <a:t>, рядок типу C-</a:t>
            </a:r>
            <a:r>
              <a:rPr lang="ru-RU" sz="1800" dirty="0" err="1"/>
              <a:t>style</a:t>
            </a:r>
            <a:r>
              <a:rPr lang="ru-RU" sz="1800" dirty="0"/>
              <a:t> є </a:t>
            </a:r>
            <a:r>
              <a:rPr lang="ru-RU" sz="1800" dirty="0" err="1"/>
              <a:t>масивом</a:t>
            </a:r>
            <a:r>
              <a:rPr lang="ru-RU" sz="1800" dirty="0"/>
              <a:t> символьного типу, </a:t>
            </a:r>
            <a:r>
              <a:rPr lang="ru-RU" sz="1800" dirty="0" err="1"/>
              <a:t>що</a:t>
            </a:r>
            <a:r>
              <a:rPr lang="ru-RU" sz="1800" dirty="0"/>
              <a:t> </a:t>
            </a:r>
            <a:r>
              <a:rPr lang="ru-RU" sz="1800" dirty="0" err="1"/>
              <a:t>закінчується</a:t>
            </a:r>
            <a:r>
              <a:rPr lang="ru-RU" sz="1800" dirty="0"/>
              <a:t> </a:t>
            </a:r>
            <a:r>
              <a:rPr lang="ru-RU" sz="1800" dirty="0" err="1"/>
              <a:t>спеціальним</a:t>
            </a:r>
            <a:r>
              <a:rPr lang="ru-RU" sz="1800" dirty="0"/>
              <a:t> символом - нуль-</a:t>
            </a:r>
            <a:r>
              <a:rPr lang="ru-RU" sz="1800" dirty="0" err="1"/>
              <a:t>термінатором</a:t>
            </a:r>
            <a:r>
              <a:rPr lang="ru-RU" sz="1800" dirty="0"/>
              <a:t> </a:t>
            </a:r>
            <a:r>
              <a:rPr lang="ru-RU" sz="1800" dirty="0">
                <a:solidFill>
                  <a:schemeClr val="accent5">
                    <a:lumMod val="75000"/>
                  </a:schemeClr>
                </a:solidFill>
                <a:latin typeface="Consolas" panose="020B0609020204030204" pitchFamily="49" charset="0"/>
              </a:rPr>
              <a:t>'\0'</a:t>
            </a:r>
            <a:r>
              <a:rPr lang="ru-RU" sz="1800" dirty="0"/>
              <a:t>.</a:t>
            </a:r>
            <a:endParaRPr lang="en-US" sz="1800" dirty="0"/>
          </a:p>
          <a:p>
            <a:pPr marL="540000" indent="360000">
              <a:lnSpc>
                <a:spcPct val="150000"/>
              </a:lnSpc>
              <a:spcBef>
                <a:spcPts val="0"/>
              </a:spcBef>
              <a:buNone/>
            </a:pPr>
            <a:r>
              <a:rPr lang="uk-UA" sz="1800" dirty="0"/>
              <a:t>Наприклад, рядок коду: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Буде представлений в </a:t>
            </a:r>
            <a:r>
              <a:rPr lang="ru-RU" sz="1800" dirty="0" err="1"/>
              <a:t>пам'яті</a:t>
            </a:r>
            <a:r>
              <a:rPr lang="ru-RU" sz="1800" dirty="0"/>
              <a:t> таким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Відповідно</a:t>
            </a:r>
            <a:r>
              <a:rPr lang="ru-RU" sz="1800" dirty="0"/>
              <a:t> для </a:t>
            </a:r>
            <a:r>
              <a:rPr lang="ru-RU" sz="1800" dirty="0" err="1"/>
              <a:t>обробки</a:t>
            </a:r>
            <a:r>
              <a:rPr lang="ru-RU" sz="1800" dirty="0"/>
              <a:t> </a:t>
            </a:r>
            <a:r>
              <a:rPr lang="ru-RU" sz="1800" dirty="0" err="1"/>
              <a:t>рядків</a:t>
            </a:r>
            <a:r>
              <a:rPr lang="ru-RU" sz="1800" dirty="0"/>
              <a:t> ми </a:t>
            </a:r>
            <a:r>
              <a:rPr lang="ru-RU" sz="1800" dirty="0" err="1"/>
              <a:t>можемо</a:t>
            </a:r>
            <a:r>
              <a:rPr lang="ru-RU" sz="1800" dirty="0"/>
              <a:t> </a:t>
            </a:r>
            <a:r>
              <a:rPr lang="ru-RU" sz="1800" dirty="0" err="1"/>
              <a:t>використовувати</a:t>
            </a:r>
            <a:r>
              <a:rPr lang="ru-RU" sz="1800" dirty="0"/>
              <a:t> </a:t>
            </a:r>
            <a:r>
              <a:rPr lang="ru-RU" sz="1800" dirty="0" err="1"/>
              <a:t>усі</a:t>
            </a:r>
            <a:r>
              <a:rPr lang="ru-RU" sz="1800" dirty="0"/>
              <a:t> </a:t>
            </a:r>
            <a:r>
              <a:rPr lang="ru-RU" sz="1800" dirty="0" err="1"/>
              <a:t>вивчені</a:t>
            </a:r>
            <a:r>
              <a:rPr lang="ru-RU" sz="1800" dirty="0"/>
              <a:t> </a:t>
            </a:r>
            <a:r>
              <a:rPr lang="ru-RU" sz="1800" dirty="0" err="1"/>
              <a:t>раніше</a:t>
            </a:r>
            <a:r>
              <a:rPr lang="ru-RU" sz="1800" dirty="0"/>
              <a:t> </a:t>
            </a:r>
            <a:r>
              <a:rPr lang="ru-RU" sz="1800" dirty="0" err="1"/>
              <a:t>підходи</a:t>
            </a:r>
            <a:r>
              <a:rPr lang="ru-RU" sz="1800" dirty="0"/>
              <a:t> по </a:t>
            </a:r>
            <a:r>
              <a:rPr lang="ru-RU" sz="1800" dirty="0" err="1"/>
              <a:t>роботі</a:t>
            </a:r>
            <a:r>
              <a:rPr lang="ru-RU" sz="1800" dirty="0"/>
              <a:t> з </a:t>
            </a:r>
            <a:r>
              <a:rPr lang="ru-RU" sz="1800" dirty="0" err="1"/>
              <a:t>масивами</a:t>
            </a:r>
            <a:r>
              <a:rPr lang="ru-RU" sz="1800" dirty="0"/>
              <a:t>. У тому </a:t>
            </a:r>
            <a:r>
              <a:rPr lang="ru-RU" sz="1800" dirty="0" err="1"/>
              <a:t>числі</a:t>
            </a:r>
            <a:r>
              <a:rPr lang="ru-RU" sz="1800" dirty="0"/>
              <a:t> й </a:t>
            </a:r>
            <a:r>
              <a:rPr lang="ru-RU" sz="1800" dirty="0" err="1"/>
              <a:t>отримувати</a:t>
            </a:r>
            <a:r>
              <a:rPr lang="ru-RU" sz="1800" dirty="0"/>
              <a:t> </a:t>
            </a:r>
            <a:r>
              <a:rPr lang="ru-RU" sz="1800" b="1" dirty="0">
                <a:highlight>
                  <a:srgbClr val="00FF00"/>
                </a:highlight>
              </a:rPr>
              <a:t>доступ до </a:t>
            </a:r>
            <a:r>
              <a:rPr lang="ru-RU" sz="1800" b="1" dirty="0" err="1">
                <a:highlight>
                  <a:srgbClr val="00FF00"/>
                </a:highlight>
              </a:rPr>
              <a:t>окремих</a:t>
            </a:r>
            <a:r>
              <a:rPr lang="ru-RU" sz="1800" b="1" dirty="0">
                <a:highlight>
                  <a:srgbClr val="00FF00"/>
                </a:highlight>
              </a:rPr>
              <a:t> </a:t>
            </a:r>
            <a:r>
              <a:rPr lang="ru-RU" sz="1800" b="1" dirty="0" err="1">
                <a:highlight>
                  <a:srgbClr val="00FF00"/>
                </a:highlight>
              </a:rPr>
              <a:t>символів</a:t>
            </a:r>
            <a:r>
              <a:rPr lang="ru-RU" sz="1800" b="1" dirty="0">
                <a:highlight>
                  <a:srgbClr val="00FF00"/>
                </a:highlight>
              </a:rPr>
              <a:t> рядка за </a:t>
            </a:r>
            <a:r>
              <a:rPr lang="ru-RU" sz="1800" b="1" dirty="0" err="1">
                <a:highlight>
                  <a:srgbClr val="00FF00"/>
                </a:highlight>
              </a:rPr>
              <a:t>допомогою</a:t>
            </a:r>
            <a:r>
              <a:rPr lang="ru-RU" sz="1800" b="1" dirty="0">
                <a:highlight>
                  <a:srgbClr val="00FF00"/>
                </a:highlight>
              </a:rPr>
              <a:t> оператора []</a:t>
            </a:r>
            <a:r>
              <a:rPr lang="ru-RU" sz="1800" dirty="0"/>
              <a:t>:</a:t>
            </a:r>
            <a:endParaRPr lang="uk-UA" sz="1800" dirty="0"/>
          </a:p>
        </p:txBody>
      </p:sp>
      <p:pic>
        <p:nvPicPr>
          <p:cNvPr id="5" name="Рисунок 4">
            <a:extLst>
              <a:ext uri="{FF2B5EF4-FFF2-40B4-BE49-F238E27FC236}">
                <a16:creationId xmlns:a16="http://schemas.microsoft.com/office/drawing/2014/main" id="{75736350-7433-430C-920E-50A2D2A70D6B}"/>
              </a:ext>
            </a:extLst>
          </p:cNvPr>
          <p:cNvPicPr>
            <a:picLocks noChangeAspect="1"/>
          </p:cNvPicPr>
          <p:nvPr/>
        </p:nvPicPr>
        <p:blipFill>
          <a:blip r:embed="rId2"/>
          <a:stretch>
            <a:fillRect/>
          </a:stretch>
        </p:blipFill>
        <p:spPr>
          <a:xfrm>
            <a:off x="959733" y="2155011"/>
            <a:ext cx="4167851" cy="875249"/>
          </a:xfrm>
          <a:prstGeom prst="rect">
            <a:avLst/>
          </a:prstGeom>
        </p:spPr>
      </p:pic>
      <p:pic>
        <p:nvPicPr>
          <p:cNvPr id="33794" name="Picture 2" descr="rnVkBwX53Brq7cw211fhiGIgjQWQLGnG">
            <a:extLst>
              <a:ext uri="{FF2B5EF4-FFF2-40B4-BE49-F238E27FC236}">
                <a16:creationId xmlns:a16="http://schemas.microsoft.com/office/drawing/2014/main" id="{39BF4A1A-2B4E-4EEC-A2B4-700BC7F22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33" y="3493343"/>
            <a:ext cx="4688188" cy="131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06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b="1" dirty="0">
                <a:highlight>
                  <a:srgbClr val="00FF00"/>
                </a:highlight>
              </a:rPr>
              <a:t>Процесор комп'ютера працює лише з числами, причому представленими у двійковому форматі </a:t>
            </a:r>
            <a:r>
              <a:rPr lang="uk-UA" sz="1800" dirty="0"/>
              <a:t>(з </a:t>
            </a:r>
            <a:r>
              <a:rPr lang="uk-UA" sz="1800" b="1" dirty="0">
                <a:highlight>
                  <a:srgbClr val="00FFFF"/>
                </a:highlight>
              </a:rPr>
              <a:t>бітами</a:t>
            </a:r>
            <a:r>
              <a:rPr lang="uk-UA" sz="1800" dirty="0"/>
              <a:t>). Пригадаймо, що </a:t>
            </a:r>
            <a:r>
              <a:rPr lang="uk-UA" sz="1800" b="1" dirty="0">
                <a:highlight>
                  <a:srgbClr val="00FFFF"/>
                </a:highlight>
              </a:rPr>
              <a:t>біт</a:t>
            </a:r>
            <a:r>
              <a:rPr lang="uk-UA" sz="1800" dirty="0"/>
              <a:t> - це мінімальна одиниця інформації у пам'яті комп'ютера, яка може приймати лише одне із двох значень: нуль або одиницю. Відповідно, усі дані (</a:t>
            </a:r>
            <a:r>
              <a:rPr lang="uk-UA" sz="1800" b="1" dirty="0">
                <a:highlight>
                  <a:srgbClr val="FFFF00"/>
                </a:highlight>
              </a:rPr>
              <a:t>числові</a:t>
            </a:r>
            <a:r>
              <a:rPr lang="uk-UA" sz="1800" dirty="0"/>
              <a:t>, </a:t>
            </a:r>
            <a:r>
              <a:rPr lang="uk-UA" sz="1800" b="1" dirty="0">
                <a:highlight>
                  <a:srgbClr val="FFFF00"/>
                </a:highlight>
              </a:rPr>
              <a:t>текстові</a:t>
            </a:r>
            <a:r>
              <a:rPr lang="uk-UA" sz="1800" dirty="0"/>
              <a:t>, </a:t>
            </a:r>
            <a:r>
              <a:rPr lang="uk-UA" sz="1800" b="1" dirty="0">
                <a:highlight>
                  <a:srgbClr val="FFFF00"/>
                </a:highlight>
              </a:rPr>
              <a:t>відео</a:t>
            </a:r>
            <a:r>
              <a:rPr lang="uk-UA" sz="1800" dirty="0"/>
              <a:t>, </a:t>
            </a:r>
            <a:r>
              <a:rPr lang="uk-UA" sz="1800" b="1" dirty="0">
                <a:highlight>
                  <a:srgbClr val="FFFF00"/>
                </a:highlight>
              </a:rPr>
              <a:t>аудіо-інформація</a:t>
            </a:r>
            <a:r>
              <a:rPr lang="uk-UA" sz="1800" dirty="0"/>
              <a:t>, </a:t>
            </a:r>
            <a:r>
              <a:rPr lang="uk-UA" sz="1800" b="1" dirty="0">
                <a:highlight>
                  <a:srgbClr val="FFFF00"/>
                </a:highlight>
              </a:rPr>
              <a:t>зображення</a:t>
            </a:r>
            <a:r>
              <a:rPr lang="uk-UA" sz="1800" dirty="0"/>
              <a:t>), що зберігаються та обробляються комп'ютером - </a:t>
            </a:r>
            <a:r>
              <a:rPr lang="uk-UA" sz="1800" b="1" dirty="0">
                <a:highlight>
                  <a:srgbClr val="FFFF00"/>
                </a:highlight>
              </a:rPr>
              <a:t>це послідовність нулів та одиниць</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Процесор працює з двійковим поданням даних, але може перетворювати їх на інші системи числення, наприклад, на </a:t>
            </a:r>
            <a:r>
              <a:rPr lang="uk-UA" sz="1800" b="1" dirty="0" err="1">
                <a:highlight>
                  <a:srgbClr val="00FFFF"/>
                </a:highlight>
              </a:rPr>
              <a:t>шістнадцяткову</a:t>
            </a:r>
            <a:r>
              <a:rPr lang="uk-UA" sz="1800" dirty="0"/>
              <a:t> (</a:t>
            </a:r>
            <a:r>
              <a:rPr lang="uk-UA" sz="1800" b="1" dirty="0">
                <a:highlight>
                  <a:srgbClr val="00FFFF"/>
                </a:highlight>
              </a:rPr>
              <a:t>яка легше і зручніше сприймається людиною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a:t>
            </a:r>
            <a:r>
              <a:rPr lang="uk-UA" sz="1800" dirty="0" err="1"/>
              <a:t>шістнадцятковій</a:t>
            </a:r>
            <a:r>
              <a:rPr lang="uk-UA" sz="1800" dirty="0"/>
              <a:t> системі числення </a:t>
            </a:r>
            <a:r>
              <a:rPr lang="uk-UA" sz="1800" b="1" dirty="0">
                <a:highlight>
                  <a:srgbClr val="00FF00"/>
                </a:highlight>
              </a:rPr>
              <a:t>кожен байт представлений двома цифрами </a:t>
            </a:r>
            <a:r>
              <a:rPr lang="uk-UA" sz="1800" dirty="0"/>
              <a:t>(наприклад, число </a:t>
            </a:r>
            <a:r>
              <a:rPr lang="uk-UA" sz="1800" dirty="0">
                <a:solidFill>
                  <a:schemeClr val="accent5">
                    <a:lumMod val="75000"/>
                  </a:schemeClr>
                </a:solidFill>
                <a:latin typeface="Consolas" panose="020B0609020204030204" pitchFamily="49" charset="0"/>
              </a:rPr>
              <a:t>0</a:t>
            </a:r>
            <a:r>
              <a:rPr lang="uk-UA" sz="1800" dirty="0"/>
              <a:t> - </a:t>
            </a:r>
            <a:r>
              <a:rPr lang="uk-UA" sz="1800" dirty="0">
                <a:solidFill>
                  <a:schemeClr val="accent5">
                    <a:lumMod val="75000"/>
                  </a:schemeClr>
                </a:solidFill>
                <a:latin typeface="Consolas" panose="020B0609020204030204" pitchFamily="49" charset="0"/>
              </a:rPr>
              <a:t>0</a:t>
            </a:r>
            <a:r>
              <a:rPr lang="en-US" sz="1800" dirty="0">
                <a:solidFill>
                  <a:schemeClr val="accent5">
                    <a:lumMod val="75000"/>
                  </a:schemeClr>
                </a:solidFill>
                <a:latin typeface="Consolas" panose="020B0609020204030204" pitchFamily="49" charset="0"/>
              </a:rPr>
              <a:t>x00 </a:t>
            </a:r>
            <a:r>
              <a:rPr lang="uk-UA" sz="1800" dirty="0"/>
              <a:t>у </a:t>
            </a:r>
            <a:r>
              <a:rPr lang="uk-UA" sz="1800" dirty="0" err="1"/>
              <a:t>шістнадцятковому</a:t>
            </a:r>
            <a:r>
              <a:rPr lang="uk-UA" sz="1800" dirty="0"/>
              <a:t> вигляді, префікс "</a:t>
            </a:r>
            <a:r>
              <a:rPr lang="uk-UA" sz="1800" dirty="0">
                <a:solidFill>
                  <a:schemeClr val="accent5">
                    <a:lumMod val="75000"/>
                  </a:schemeClr>
                </a:solidFill>
                <a:latin typeface="Consolas" panose="020B0609020204030204" pitchFamily="49" charset="0"/>
              </a:rPr>
              <a:t>0</a:t>
            </a:r>
            <a:r>
              <a:rPr lang="en-US" sz="1800" dirty="0">
                <a:solidFill>
                  <a:schemeClr val="accent5">
                    <a:lumMod val="75000"/>
                  </a:schemeClr>
                </a:solidFill>
                <a:latin typeface="Consolas" panose="020B0609020204030204" pitchFamily="49" charset="0"/>
              </a:rPr>
              <a:t>x</a:t>
            </a:r>
            <a:r>
              <a:rPr lang="en-US" sz="1800" dirty="0"/>
              <a:t>" - </a:t>
            </a:r>
            <a:r>
              <a:rPr lang="uk-UA" sz="1800" dirty="0"/>
              <a:t>ознака </a:t>
            </a:r>
            <a:r>
              <a:rPr lang="uk-UA" sz="1800" dirty="0" err="1"/>
              <a:t>шістнадцяткової</a:t>
            </a:r>
            <a:r>
              <a:rPr lang="uk-UA" sz="1800" dirty="0"/>
              <a:t> форми).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Текстові дані складаються із символів, які є елементарними об'єктами. </a:t>
            </a:r>
            <a:r>
              <a:rPr lang="uk-UA" sz="2400" b="1" dirty="0">
                <a:highlight>
                  <a:srgbClr val="00FF00"/>
                </a:highlight>
              </a:rPr>
              <a:t>Символів у мові - кінцева множина</a:t>
            </a:r>
            <a:r>
              <a:rPr lang="uk-UA" sz="1800" dirty="0"/>
              <a:t> (алфавіт мови). Кількість символів у алфавіті мови - </a:t>
            </a:r>
            <a:r>
              <a:rPr lang="uk-UA" sz="1800" b="1" dirty="0"/>
              <a:t>потужність алфавіту</a:t>
            </a:r>
            <a:r>
              <a:rPr lang="uk-UA" sz="1800" dirty="0"/>
              <a:t>.</a:t>
            </a:r>
          </a:p>
        </p:txBody>
      </p:sp>
    </p:spTree>
    <p:extLst>
      <p:ext uri="{BB962C8B-B14F-4D97-AF65-F5344CB8AC3E}">
        <p14:creationId xmlns:p14="http://schemas.microsoft.com/office/powerpoint/2010/main" val="4150769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Робота з рядками у </a:t>
            </a:r>
            <a:r>
              <a:rPr lang="ru-RU" sz="4400" b="1" dirty="0" err="1"/>
              <a:t>стилі</a:t>
            </a:r>
            <a:r>
              <a:rPr lang="ru-RU" sz="4400" b="1" dirty="0"/>
              <a:t> </a:t>
            </a:r>
            <a:r>
              <a:rPr lang="ru-RU" sz="4400" b="1" dirty="0" err="1"/>
              <a:t>мови</a:t>
            </a:r>
            <a:r>
              <a:rPr lang="ru-RU" sz="4400"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75653E5-4FD3-4E39-BA77-564AA32AEA9A}"/>
              </a:ext>
            </a:extLst>
          </p:cNvPr>
          <p:cNvPicPr>
            <a:picLocks noChangeAspect="1"/>
          </p:cNvPicPr>
          <p:nvPr/>
        </p:nvPicPr>
        <p:blipFill>
          <a:blip r:embed="rId2"/>
          <a:stretch>
            <a:fillRect/>
          </a:stretch>
        </p:blipFill>
        <p:spPr>
          <a:xfrm>
            <a:off x="0" y="751541"/>
            <a:ext cx="12192000" cy="5354918"/>
          </a:xfrm>
          <a:prstGeom prst="rect">
            <a:avLst/>
          </a:prstGeom>
        </p:spPr>
      </p:pic>
      <p:pic>
        <p:nvPicPr>
          <p:cNvPr id="34818" name="Picture 2" descr="lSQdslsldAOXH23WOl7K_Y-uWFEjL43v">
            <a:extLst>
              <a:ext uri="{FF2B5EF4-FFF2-40B4-BE49-F238E27FC236}">
                <a16:creationId xmlns:a16="http://schemas.microsoft.com/office/drawing/2014/main" id="{15846076-A63E-4E44-8FDD-DBE5E1C24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515" y="1812222"/>
            <a:ext cx="4878819" cy="85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36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Робота з рядками у </a:t>
            </a:r>
            <a:r>
              <a:rPr lang="ru-RU" sz="4400" b="1" dirty="0" err="1"/>
              <a:t>стилі</a:t>
            </a:r>
            <a:r>
              <a:rPr lang="ru-RU" sz="4400" b="1" dirty="0"/>
              <a:t> </a:t>
            </a:r>
            <a:r>
              <a:rPr lang="ru-RU" sz="4400" b="1" dirty="0" err="1"/>
              <a:t>мови</a:t>
            </a:r>
            <a:r>
              <a:rPr lang="ru-RU" sz="4400"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Також</a:t>
            </a:r>
            <a:r>
              <a:rPr lang="ru-RU" sz="1800" dirty="0"/>
              <a:t> ми </a:t>
            </a:r>
            <a:r>
              <a:rPr lang="ru-RU" sz="1800" dirty="0" err="1"/>
              <a:t>можемо</a:t>
            </a:r>
            <a:r>
              <a:rPr lang="ru-RU" sz="1800" dirty="0"/>
              <a:t> </a:t>
            </a:r>
            <a:r>
              <a:rPr lang="ru-RU" sz="1800" dirty="0" err="1"/>
              <a:t>використовувати</a:t>
            </a:r>
            <a:r>
              <a:rPr lang="ru-RU" sz="1800" dirty="0"/>
              <a:t> цикли для </a:t>
            </a:r>
            <a:r>
              <a:rPr lang="ru-RU" sz="1800" dirty="0" err="1"/>
              <a:t>поелементної</a:t>
            </a:r>
            <a:r>
              <a:rPr lang="ru-RU" sz="1800" dirty="0"/>
              <a:t> </a:t>
            </a:r>
            <a:r>
              <a:rPr lang="ru-RU" sz="1800" dirty="0" err="1"/>
              <a:t>обробки</a:t>
            </a:r>
            <a:r>
              <a:rPr lang="ru-RU" sz="1800" dirty="0"/>
              <a:t> </a:t>
            </a:r>
            <a:r>
              <a:rPr lang="ru-RU" sz="1800" dirty="0" err="1"/>
              <a:t>символів</a:t>
            </a:r>
            <a:r>
              <a:rPr lang="ru-RU" sz="1800" dirty="0"/>
              <a:t> рядка.</a:t>
            </a:r>
            <a:endParaRPr lang="uk-UA" sz="1800" dirty="0"/>
          </a:p>
        </p:txBody>
      </p:sp>
      <p:pic>
        <p:nvPicPr>
          <p:cNvPr id="5" name="Рисунок 4">
            <a:extLst>
              <a:ext uri="{FF2B5EF4-FFF2-40B4-BE49-F238E27FC236}">
                <a16:creationId xmlns:a16="http://schemas.microsoft.com/office/drawing/2014/main" id="{89023F39-642A-4B8C-8D30-EE8C2C2E7F8C}"/>
              </a:ext>
            </a:extLst>
          </p:cNvPr>
          <p:cNvPicPr>
            <a:picLocks noChangeAspect="1"/>
          </p:cNvPicPr>
          <p:nvPr/>
        </p:nvPicPr>
        <p:blipFill>
          <a:blip r:embed="rId2"/>
          <a:stretch>
            <a:fillRect/>
          </a:stretch>
        </p:blipFill>
        <p:spPr>
          <a:xfrm>
            <a:off x="1217270" y="1456595"/>
            <a:ext cx="9757458" cy="4802499"/>
          </a:xfrm>
          <a:prstGeom prst="rect">
            <a:avLst/>
          </a:prstGeom>
        </p:spPr>
      </p:pic>
      <p:pic>
        <p:nvPicPr>
          <p:cNvPr id="35842" name="Picture 2" descr="OOXq5K0Cky6ZBK9jYN8OfSrlRY2uBJTZ">
            <a:extLst>
              <a:ext uri="{FF2B5EF4-FFF2-40B4-BE49-F238E27FC236}">
                <a16:creationId xmlns:a16="http://schemas.microsoft.com/office/drawing/2014/main" id="{3A6BFB5A-31A5-4C64-8E2C-8AE32AD8A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81" y="6259094"/>
            <a:ext cx="11875635" cy="56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715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Робота з рядками у </a:t>
            </a:r>
            <a:r>
              <a:rPr lang="ru-RU" sz="4400" b="1" dirty="0" err="1"/>
              <a:t>стилі</a:t>
            </a:r>
            <a:r>
              <a:rPr lang="ru-RU" sz="4400" b="1" dirty="0"/>
              <a:t> </a:t>
            </a:r>
            <a:r>
              <a:rPr lang="ru-RU" sz="4400" b="1" dirty="0" err="1"/>
              <a:t>мови</a:t>
            </a:r>
            <a:r>
              <a:rPr lang="ru-RU" sz="4400"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цього часу ми використовували потокові команди </a:t>
            </a:r>
            <a:r>
              <a:rPr lang="en-US" sz="1800" dirty="0" err="1">
                <a:solidFill>
                  <a:schemeClr val="accent5">
                    <a:lumMod val="75000"/>
                  </a:schemeClr>
                </a:solidFill>
                <a:latin typeface="Consolas" panose="020B0609020204030204" pitchFamily="49" charset="0"/>
              </a:rPr>
              <a:t>cin</a:t>
            </a:r>
            <a:r>
              <a:rPr lang="en-US" sz="1800" dirty="0">
                <a:solidFill>
                  <a:schemeClr val="accent5">
                    <a:lumMod val="75000"/>
                  </a:schemeClr>
                </a:solidFill>
                <a:latin typeface="Consolas" panose="020B0609020204030204" pitchFamily="49" charset="0"/>
              </a:rPr>
              <a:t> &gt;&gt; </a:t>
            </a:r>
            <a:r>
              <a:rPr lang="uk-UA" sz="1800" dirty="0"/>
              <a:t>і </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a:t>
            </a:r>
            <a:r>
              <a:rPr lang="en-US" sz="1800" dirty="0"/>
              <a:t>(</a:t>
            </a:r>
            <a:r>
              <a:rPr lang="uk-UA" sz="1800" dirty="0"/>
              <a:t>з бібліотеки &lt;</a:t>
            </a:r>
            <a:r>
              <a:rPr lang="en-US" sz="1800" dirty="0">
                <a:solidFill>
                  <a:schemeClr val="accent5">
                    <a:lumMod val="75000"/>
                  </a:schemeClr>
                </a:solidFill>
                <a:latin typeface="Consolas" panose="020B0609020204030204" pitchFamily="49" charset="0"/>
              </a:rPr>
              <a:t>iostream&gt; </a:t>
            </a:r>
            <a:r>
              <a:rPr lang="en-US" sz="1800" dirty="0"/>
              <a:t>) </a:t>
            </a:r>
            <a:r>
              <a:rPr lang="uk-UA" sz="1800" dirty="0"/>
              <a:t>для введення/виведення даних у консоль. Проте, специфіка команди </a:t>
            </a:r>
            <a:r>
              <a:rPr lang="en-US" sz="1800" dirty="0" err="1">
                <a:solidFill>
                  <a:schemeClr val="accent5">
                    <a:lumMod val="75000"/>
                  </a:schemeClr>
                </a:solidFill>
                <a:latin typeface="Consolas" panose="020B0609020204030204" pitchFamily="49" charset="0"/>
              </a:rPr>
              <a:t>cin</a:t>
            </a:r>
            <a:r>
              <a:rPr lang="en-US" sz="1800" dirty="0">
                <a:solidFill>
                  <a:schemeClr val="accent5">
                    <a:lumMod val="75000"/>
                  </a:schemeClr>
                </a:solidFill>
                <a:latin typeface="Consolas" panose="020B0609020204030204" pitchFamily="49" charset="0"/>
              </a:rPr>
              <a:t> &gt;&gt; </a:t>
            </a:r>
            <a:r>
              <a:rPr lang="uk-UA" sz="1800" dirty="0"/>
              <a:t>така, що </a:t>
            </a:r>
            <a:r>
              <a:rPr lang="uk-UA" sz="1800" b="1" dirty="0">
                <a:highlight>
                  <a:srgbClr val="FFFF00"/>
                </a:highlight>
              </a:rPr>
              <a:t>вона зчитує послідовність символів лише до першого пробілу (або іншого роздільника)</a:t>
            </a:r>
            <a:r>
              <a:rPr lang="uk-UA" sz="1800" dirty="0"/>
              <a:t>.</a:t>
            </a:r>
          </a:p>
          <a:p>
            <a:pPr marL="540000" indent="360000">
              <a:lnSpc>
                <a:spcPct val="150000"/>
              </a:lnSpc>
              <a:spcBef>
                <a:spcPts val="0"/>
              </a:spcBef>
              <a:buNone/>
            </a:pPr>
            <a:r>
              <a:rPr lang="uk-UA" sz="1800" dirty="0"/>
              <a:t>Таким чином, ми не можемо використовувати її для того, щоб рахувати речення навіть із двох слів.</a:t>
            </a:r>
          </a:p>
        </p:txBody>
      </p:sp>
      <p:pic>
        <p:nvPicPr>
          <p:cNvPr id="5" name="Рисунок 4">
            <a:extLst>
              <a:ext uri="{FF2B5EF4-FFF2-40B4-BE49-F238E27FC236}">
                <a16:creationId xmlns:a16="http://schemas.microsoft.com/office/drawing/2014/main" id="{A5C65B96-66C6-4DBF-ACEA-01CBBC27C0F7}"/>
              </a:ext>
            </a:extLst>
          </p:cNvPr>
          <p:cNvPicPr>
            <a:picLocks noChangeAspect="1"/>
          </p:cNvPicPr>
          <p:nvPr/>
        </p:nvPicPr>
        <p:blipFill>
          <a:blip r:embed="rId2"/>
          <a:stretch>
            <a:fillRect/>
          </a:stretch>
        </p:blipFill>
        <p:spPr>
          <a:xfrm>
            <a:off x="3619774" y="2761384"/>
            <a:ext cx="4952449" cy="3795673"/>
          </a:xfrm>
          <a:prstGeom prst="rect">
            <a:avLst/>
          </a:prstGeom>
        </p:spPr>
      </p:pic>
      <p:pic>
        <p:nvPicPr>
          <p:cNvPr id="6" name="Рисунок 5">
            <a:extLst>
              <a:ext uri="{FF2B5EF4-FFF2-40B4-BE49-F238E27FC236}">
                <a16:creationId xmlns:a16="http://schemas.microsoft.com/office/drawing/2014/main" id="{FEFE6638-49CB-4830-8CA6-1158B71C4C2D}"/>
              </a:ext>
            </a:extLst>
          </p:cNvPr>
          <p:cNvPicPr>
            <a:picLocks noChangeAspect="1"/>
          </p:cNvPicPr>
          <p:nvPr/>
        </p:nvPicPr>
        <p:blipFill>
          <a:blip r:embed="rId3"/>
          <a:stretch>
            <a:fillRect/>
          </a:stretch>
        </p:blipFill>
        <p:spPr>
          <a:xfrm>
            <a:off x="8244441" y="6000308"/>
            <a:ext cx="3296110" cy="543001"/>
          </a:xfrm>
          <a:prstGeom prst="rect">
            <a:avLst/>
          </a:prstGeom>
        </p:spPr>
      </p:pic>
    </p:spTree>
    <p:extLst>
      <p:ext uri="{BB962C8B-B14F-4D97-AF65-F5344CB8AC3E}">
        <p14:creationId xmlns:p14="http://schemas.microsoft.com/office/powerpoint/2010/main" val="4011525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Робота з рядками у </a:t>
            </a:r>
            <a:r>
              <a:rPr lang="ru-RU" sz="4400" b="1" dirty="0" err="1"/>
              <a:t>стилі</a:t>
            </a:r>
            <a:r>
              <a:rPr lang="ru-RU" sz="4400" b="1" dirty="0"/>
              <a:t> </a:t>
            </a:r>
            <a:r>
              <a:rPr lang="ru-RU" sz="4400" b="1" dirty="0" err="1"/>
              <a:t>мови</a:t>
            </a:r>
            <a:r>
              <a:rPr lang="ru-RU" sz="4400"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вирішення цієї проблеми ми можемо скористатися функцією </a:t>
            </a:r>
            <a:r>
              <a:rPr lang="en-US" sz="1800" dirty="0" err="1">
                <a:solidFill>
                  <a:schemeClr val="accent5">
                    <a:lumMod val="75000"/>
                  </a:schemeClr>
                </a:solidFill>
                <a:latin typeface="Consolas" panose="020B0609020204030204" pitchFamily="49" charset="0"/>
              </a:rPr>
              <a:t>fgets</a:t>
            </a:r>
            <a:r>
              <a:rPr lang="en-US" sz="1800" dirty="0">
                <a:solidFill>
                  <a:schemeClr val="accent5">
                    <a:lumMod val="75000"/>
                  </a:schemeClr>
                </a:solidFill>
                <a:latin typeface="Consolas" panose="020B0609020204030204" pitchFamily="49" charset="0"/>
              </a:rPr>
              <a:t>()</a:t>
            </a:r>
            <a:r>
              <a:rPr lang="en-US" sz="1800" dirty="0"/>
              <a:t>, </a:t>
            </a:r>
            <a:r>
              <a:rPr lang="uk-UA" sz="1800" dirty="0"/>
              <a:t>яка зчитує символи з клавіатури (третій параметр - </a:t>
            </a:r>
            <a:r>
              <a:rPr lang="en-US" sz="1800" dirty="0">
                <a:solidFill>
                  <a:schemeClr val="accent5">
                    <a:lumMod val="75000"/>
                  </a:schemeClr>
                </a:solidFill>
                <a:latin typeface="Consolas" panose="020B0609020204030204" pitchFamily="49" charset="0"/>
              </a:rPr>
              <a:t>stdin</a:t>
            </a:r>
            <a:r>
              <a:rPr lang="en-US" sz="1800" dirty="0"/>
              <a:t> - </a:t>
            </a:r>
            <a:r>
              <a:rPr lang="uk-UA" sz="1800" dirty="0"/>
              <a:t>пристрій стандартного введення, тобто клавіатура) до натискання </a:t>
            </a:r>
            <a:r>
              <a:rPr lang="en-US" sz="1800" dirty="0"/>
              <a:t>Enter (</a:t>
            </a:r>
            <a:r>
              <a:rPr lang="uk-UA" sz="1800" dirty="0"/>
              <a:t>і поки кількість порахованих символів не перевищила число, задане другим параметром) і записує їх у рядок </a:t>
            </a:r>
            <a:r>
              <a:rPr lang="en-US" sz="1800" dirty="0">
                <a:solidFill>
                  <a:schemeClr val="accent5">
                    <a:lumMod val="75000"/>
                  </a:schemeClr>
                </a:solidFill>
                <a:latin typeface="Consolas" panose="020B0609020204030204" pitchFamily="49" charset="0"/>
              </a:rPr>
              <a:t>str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Звичайно</a:t>
            </a:r>
            <a:r>
              <a:rPr lang="ru-RU" sz="1800" dirty="0"/>
              <a:t>, символ Enter у рядок не </a:t>
            </a:r>
            <a:r>
              <a:rPr lang="ru-RU" sz="1800" dirty="0" err="1"/>
              <a:t>записується</a:t>
            </a:r>
            <a:r>
              <a:rPr lang="ru-RU" sz="1800" dirty="0"/>
              <a:t>, а </a:t>
            </a:r>
            <a:r>
              <a:rPr lang="ru-RU" sz="1800" dirty="0" err="1"/>
              <a:t>додається</a:t>
            </a:r>
            <a:r>
              <a:rPr lang="ru-RU" sz="1800" dirty="0"/>
              <a:t> нуль-</a:t>
            </a:r>
            <a:r>
              <a:rPr lang="ru-RU" sz="1800" dirty="0" err="1"/>
              <a:t>термінатор</a:t>
            </a:r>
            <a:r>
              <a:rPr lang="ru-RU" sz="1800" dirty="0"/>
              <a:t> у </a:t>
            </a:r>
            <a:r>
              <a:rPr lang="ru-RU" sz="1800" dirty="0" err="1"/>
              <a:t>кінець</a:t>
            </a:r>
            <a:r>
              <a:rPr lang="ru-RU" sz="1800" dirty="0"/>
              <a:t> рядка.</a:t>
            </a:r>
            <a:endParaRPr lang="uk-UA" sz="1800" dirty="0"/>
          </a:p>
        </p:txBody>
      </p:sp>
      <p:pic>
        <p:nvPicPr>
          <p:cNvPr id="5" name="Рисунок 4">
            <a:extLst>
              <a:ext uri="{FF2B5EF4-FFF2-40B4-BE49-F238E27FC236}">
                <a16:creationId xmlns:a16="http://schemas.microsoft.com/office/drawing/2014/main" id="{FEC08A81-56C9-40BB-82EE-7DA31EF493A0}"/>
              </a:ext>
            </a:extLst>
          </p:cNvPr>
          <p:cNvPicPr>
            <a:picLocks noChangeAspect="1"/>
          </p:cNvPicPr>
          <p:nvPr/>
        </p:nvPicPr>
        <p:blipFill>
          <a:blip r:embed="rId2"/>
          <a:stretch>
            <a:fillRect/>
          </a:stretch>
        </p:blipFill>
        <p:spPr>
          <a:xfrm>
            <a:off x="3766986" y="2295635"/>
            <a:ext cx="4658027" cy="967702"/>
          </a:xfrm>
          <a:prstGeom prst="rect">
            <a:avLst/>
          </a:prstGeom>
        </p:spPr>
      </p:pic>
      <p:pic>
        <p:nvPicPr>
          <p:cNvPr id="7" name="Рисунок 6">
            <a:extLst>
              <a:ext uri="{FF2B5EF4-FFF2-40B4-BE49-F238E27FC236}">
                <a16:creationId xmlns:a16="http://schemas.microsoft.com/office/drawing/2014/main" id="{C06626C0-A647-4F10-AF53-4D3C6E8751E8}"/>
              </a:ext>
            </a:extLst>
          </p:cNvPr>
          <p:cNvPicPr>
            <a:picLocks noChangeAspect="1"/>
          </p:cNvPicPr>
          <p:nvPr/>
        </p:nvPicPr>
        <p:blipFill>
          <a:blip r:embed="rId3"/>
          <a:stretch>
            <a:fillRect/>
          </a:stretch>
        </p:blipFill>
        <p:spPr>
          <a:xfrm>
            <a:off x="4057942" y="3791787"/>
            <a:ext cx="4076115" cy="3066212"/>
          </a:xfrm>
          <a:prstGeom prst="rect">
            <a:avLst/>
          </a:prstGeom>
        </p:spPr>
      </p:pic>
    </p:spTree>
    <p:extLst>
      <p:ext uri="{BB962C8B-B14F-4D97-AF65-F5344CB8AC3E}">
        <p14:creationId xmlns:p14="http://schemas.microsoft.com/office/powerpoint/2010/main" val="2388678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Робота з рядками у </a:t>
            </a:r>
            <a:r>
              <a:rPr lang="ru-RU" sz="4400" b="1" dirty="0" err="1"/>
              <a:t>стилі</a:t>
            </a:r>
            <a:r>
              <a:rPr lang="ru-RU" sz="4400" b="1" dirty="0"/>
              <a:t> </a:t>
            </a:r>
            <a:r>
              <a:rPr lang="ru-RU" sz="4400" b="1" dirty="0" err="1"/>
              <a:t>мови</a:t>
            </a:r>
            <a:r>
              <a:rPr lang="ru-RU" sz="4400"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Використання функції </a:t>
            </a:r>
            <a:r>
              <a:rPr lang="en-US" sz="1800" dirty="0" err="1">
                <a:solidFill>
                  <a:schemeClr val="accent5">
                    <a:lumMod val="75000"/>
                  </a:schemeClr>
                </a:solidFill>
                <a:latin typeface="Consolas" panose="020B0609020204030204" pitchFamily="49" charset="0"/>
              </a:rPr>
              <a:t>fgets</a:t>
            </a:r>
            <a:r>
              <a:rPr lang="en-US" sz="1800" dirty="0">
                <a:solidFill>
                  <a:schemeClr val="accent5">
                    <a:lumMod val="75000"/>
                  </a:schemeClr>
                </a:solidFill>
                <a:latin typeface="Consolas" panose="020B0609020204030204" pitchFamily="49" charset="0"/>
              </a:rPr>
              <a:t>() </a:t>
            </a:r>
            <a:r>
              <a:rPr lang="uk-UA" sz="1800" dirty="0"/>
              <a:t>дозволяє також контролювати кількість зчитуваних символів, щоб не перевищити розмір рядка-масиву.</a:t>
            </a:r>
          </a:p>
          <a:p>
            <a:pPr marL="540000" indent="360000">
              <a:lnSpc>
                <a:spcPct val="150000"/>
              </a:lnSpc>
              <a:spcBef>
                <a:spcPts val="0"/>
              </a:spcBef>
              <a:buNone/>
            </a:pPr>
            <a:r>
              <a:rPr lang="uk-UA" sz="1800" dirty="0"/>
              <a:t>Припустимо, що користувач ввів понад </a:t>
            </a:r>
            <a:r>
              <a:rPr lang="uk-UA" sz="1800" dirty="0">
                <a:solidFill>
                  <a:schemeClr val="accent5">
                    <a:lumMod val="75000"/>
                  </a:schemeClr>
                </a:solidFill>
                <a:latin typeface="Consolas" panose="020B0609020204030204" pitchFamily="49" charset="0"/>
              </a:rPr>
              <a:t>25</a:t>
            </a:r>
            <a:r>
              <a:rPr lang="uk-UA" sz="1800" dirty="0"/>
              <a:t> символів і натиснув </a:t>
            </a:r>
            <a:r>
              <a:rPr lang="en-US" sz="1800" dirty="0"/>
              <a:t>Enter:</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бачимо, було пораховано лише </a:t>
            </a:r>
            <a:r>
              <a:rPr lang="uk-UA" sz="1800" dirty="0">
                <a:solidFill>
                  <a:schemeClr val="accent5">
                    <a:lumMod val="75000"/>
                  </a:schemeClr>
                </a:solidFill>
                <a:latin typeface="Consolas" panose="020B0609020204030204" pitchFamily="49" charset="0"/>
              </a:rPr>
              <a:t>25</a:t>
            </a:r>
            <a:r>
              <a:rPr lang="uk-UA" sz="1800" dirty="0"/>
              <a:t> символів, відповідно до розміру рядка </a:t>
            </a:r>
            <a:r>
              <a:rPr lang="en-US" sz="1800" dirty="0" err="1">
                <a:solidFill>
                  <a:schemeClr val="accent5">
                    <a:lumMod val="75000"/>
                  </a:schemeClr>
                </a:solidFill>
                <a:latin typeface="Consolas" panose="020B0609020204030204" pitchFamily="49" charset="0"/>
              </a:rPr>
              <a:t>fullName</a:t>
            </a:r>
            <a:r>
              <a:rPr lang="en-US" sz="1800" dirty="0"/>
              <a:t>. </a:t>
            </a:r>
            <a:r>
              <a:rPr lang="uk-UA" sz="1800" dirty="0"/>
              <a:t>Для виведення рядка в консоль можна скористатися функцією </a:t>
            </a:r>
            <a:r>
              <a:rPr lang="en-US" sz="1800" dirty="0">
                <a:solidFill>
                  <a:schemeClr val="accent5">
                    <a:lumMod val="75000"/>
                  </a:schemeClr>
                </a:solidFill>
                <a:latin typeface="Consolas" panose="020B0609020204030204" pitchFamily="49" charset="0"/>
              </a:rPr>
              <a:t>puts(str)</a:t>
            </a:r>
            <a:r>
              <a:rPr lang="en-US" sz="1800" dirty="0"/>
              <a:t>. </a:t>
            </a:r>
            <a:r>
              <a:rPr lang="uk-UA" sz="1800" dirty="0"/>
              <a:t>При цьому нуль-термінатор наприкінці рядка </a:t>
            </a:r>
            <a:r>
              <a:rPr lang="en-US" sz="1800" dirty="0">
                <a:solidFill>
                  <a:schemeClr val="accent5">
                    <a:lumMod val="75000"/>
                  </a:schemeClr>
                </a:solidFill>
                <a:latin typeface="Consolas" panose="020B0609020204030204" pitchFamily="49" charset="0"/>
              </a:rPr>
              <a:t>str</a:t>
            </a:r>
            <a:r>
              <a:rPr lang="en-US" sz="1800" dirty="0"/>
              <a:t> </a:t>
            </a:r>
            <a:r>
              <a:rPr lang="uk-UA" sz="1800" dirty="0"/>
              <a:t>буде використаний функцією для переходу на новий рядок, тобто замість використання команди </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&lt;&lt;</a:t>
            </a:r>
            <a:r>
              <a:rPr lang="en-US" sz="1800" dirty="0"/>
              <a:t> </a:t>
            </a:r>
            <a:r>
              <a:rPr lang="uk-UA" sz="1800" dirty="0"/>
              <a:t>з наступним </a:t>
            </a:r>
            <a:r>
              <a:rPr lang="en-US" sz="1800" dirty="0" err="1">
                <a:solidFill>
                  <a:schemeClr val="accent5">
                    <a:lumMod val="75000"/>
                  </a:schemeClr>
                </a:solidFill>
                <a:latin typeface="Consolas" panose="020B0609020204030204" pitchFamily="49" charset="0"/>
              </a:rPr>
              <a:t>endl</a:t>
            </a:r>
            <a:r>
              <a:rPr lang="en-US" sz="1800" dirty="0"/>
              <a:t>:</a:t>
            </a:r>
            <a:endParaRPr lang="uk-UA" sz="1800" dirty="0"/>
          </a:p>
        </p:txBody>
      </p:sp>
      <p:pic>
        <p:nvPicPr>
          <p:cNvPr id="37890" name="Picture 2" descr="t_2yS3VjVg6l-ugwdNMTKueKUngMGwow">
            <a:extLst>
              <a:ext uri="{FF2B5EF4-FFF2-40B4-BE49-F238E27FC236}">
                <a16:creationId xmlns:a16="http://schemas.microsoft.com/office/drawing/2014/main" id="{7948F3A1-7483-49E6-A30C-88E7B14E0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524" y="2205701"/>
            <a:ext cx="5314950" cy="571500"/>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A5E700D3-B4B1-422C-B9EB-B4B5D1E2DD3C}"/>
              </a:ext>
            </a:extLst>
          </p:cNvPr>
          <p:cNvPicPr>
            <a:picLocks noChangeAspect="1"/>
          </p:cNvPicPr>
          <p:nvPr/>
        </p:nvPicPr>
        <p:blipFill>
          <a:blip r:embed="rId3"/>
          <a:stretch>
            <a:fillRect/>
          </a:stretch>
        </p:blipFill>
        <p:spPr>
          <a:xfrm>
            <a:off x="3884752" y="4434839"/>
            <a:ext cx="4422494" cy="1857447"/>
          </a:xfrm>
          <a:prstGeom prst="rect">
            <a:avLst/>
          </a:prstGeom>
        </p:spPr>
      </p:pic>
    </p:spTree>
    <p:extLst>
      <p:ext uri="{BB962C8B-B14F-4D97-AF65-F5344CB8AC3E}">
        <p14:creationId xmlns:p14="http://schemas.microsoft.com/office/powerpoint/2010/main" val="2459310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Рядки </a:t>
            </a:r>
            <a:r>
              <a:rPr lang="en-US" sz="4400" b="1" dirty="0"/>
              <a:t>C-style </a:t>
            </a:r>
            <a:r>
              <a:rPr lang="ru-RU" sz="4400" b="1" dirty="0"/>
              <a:t>і </a:t>
            </a:r>
            <a:r>
              <a:rPr lang="en-US" sz="4400" b="1" dirty="0"/>
              <a:t>std::</a:t>
            </a:r>
            <a:r>
              <a:rPr lang="en-US" sz="4400" b="1" dirty="0" err="1"/>
              <a:t>cin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Є </a:t>
            </a:r>
            <a:r>
              <a:rPr lang="ru-RU" sz="1800" dirty="0" err="1"/>
              <a:t>багато</a:t>
            </a:r>
            <a:r>
              <a:rPr lang="ru-RU" sz="1800" dirty="0"/>
              <a:t> </a:t>
            </a:r>
            <a:r>
              <a:rPr lang="ru-RU" sz="1800" dirty="0" err="1"/>
              <a:t>випадків</a:t>
            </a:r>
            <a:r>
              <a:rPr lang="ru-RU" sz="1800" dirty="0"/>
              <a:t>, коли ми не </a:t>
            </a:r>
            <a:r>
              <a:rPr lang="ru-RU" sz="1800" dirty="0" err="1"/>
              <a:t>знаємо</a:t>
            </a:r>
            <a:r>
              <a:rPr lang="ru-RU" sz="1800" dirty="0"/>
              <a:t> </a:t>
            </a:r>
            <a:r>
              <a:rPr lang="ru-RU" sz="1800" dirty="0" err="1"/>
              <a:t>заздалегідь</a:t>
            </a:r>
            <a:r>
              <a:rPr lang="ru-RU" sz="1800" dirty="0"/>
              <a:t>, </a:t>
            </a:r>
            <a:r>
              <a:rPr lang="ru-RU" sz="1800" dirty="0" err="1"/>
              <a:t>наскільки</a:t>
            </a:r>
            <a:r>
              <a:rPr lang="ru-RU" sz="1800" dirty="0"/>
              <a:t> </a:t>
            </a:r>
            <a:r>
              <a:rPr lang="ru-RU" sz="1800" dirty="0" err="1"/>
              <a:t>довгим</a:t>
            </a:r>
            <a:r>
              <a:rPr lang="ru-RU" sz="1800" dirty="0"/>
              <a:t> буде наш рядок. </a:t>
            </a:r>
            <a:r>
              <a:rPr lang="ru-RU" sz="1800" dirty="0" err="1"/>
              <a:t>Наприклад</a:t>
            </a:r>
            <a:r>
              <a:rPr lang="ru-RU" sz="1800" dirty="0"/>
              <a:t>, </a:t>
            </a:r>
            <a:r>
              <a:rPr lang="ru-RU" sz="1800" dirty="0" err="1"/>
              <a:t>розглянемо</a:t>
            </a:r>
            <a:r>
              <a:rPr lang="ru-RU" sz="1800" dirty="0"/>
              <a:t> проблему </a:t>
            </a:r>
            <a:r>
              <a:rPr lang="ru-RU" sz="1800" dirty="0" err="1"/>
              <a:t>написання</a:t>
            </a:r>
            <a:r>
              <a:rPr lang="ru-RU" sz="1800" dirty="0"/>
              <a:t> </a:t>
            </a:r>
            <a:r>
              <a:rPr lang="ru-RU" sz="1800" dirty="0" err="1"/>
              <a:t>програми</a:t>
            </a:r>
            <a:r>
              <a:rPr lang="ru-RU" sz="1800" dirty="0"/>
              <a:t>, де ми просимо </a:t>
            </a:r>
            <a:r>
              <a:rPr lang="ru-RU" sz="1800" dirty="0" err="1"/>
              <a:t>користувача</a:t>
            </a:r>
            <a:r>
              <a:rPr lang="ru-RU" sz="1800" dirty="0"/>
              <a:t> ввести </a:t>
            </a:r>
            <a:r>
              <a:rPr lang="ru-RU" sz="1800" dirty="0" err="1"/>
              <a:t>своє</a:t>
            </a:r>
            <a:r>
              <a:rPr lang="ru-RU" sz="1800" dirty="0"/>
              <a:t> </a:t>
            </a:r>
            <a:r>
              <a:rPr lang="ru-RU" sz="1800" dirty="0" err="1"/>
              <a:t>ім’я</a:t>
            </a:r>
            <a:r>
              <a:rPr lang="ru-RU" sz="1800" dirty="0"/>
              <a:t>. </a:t>
            </a:r>
            <a:r>
              <a:rPr lang="ru-RU" sz="1800" dirty="0" err="1"/>
              <a:t>Наскільки</a:t>
            </a:r>
            <a:r>
              <a:rPr lang="ru-RU" sz="1800" dirty="0"/>
              <a:t> </a:t>
            </a:r>
            <a:r>
              <a:rPr lang="ru-RU" sz="1800" dirty="0" err="1"/>
              <a:t>довгим</a:t>
            </a:r>
            <a:r>
              <a:rPr lang="ru-RU" sz="1800" dirty="0"/>
              <a:t> </a:t>
            </a:r>
            <a:r>
              <a:rPr lang="ru-RU" sz="1800" dirty="0" err="1"/>
              <a:t>воно</a:t>
            </a:r>
            <a:r>
              <a:rPr lang="ru-RU" sz="1800" dirty="0"/>
              <a:t> буде? </a:t>
            </a:r>
            <a:r>
              <a:rPr lang="ru-RU" sz="1800" dirty="0" err="1"/>
              <a:t>Це</a:t>
            </a:r>
            <a:r>
              <a:rPr lang="ru-RU" sz="1800" dirty="0"/>
              <a:t> </a:t>
            </a:r>
            <a:r>
              <a:rPr lang="ru-RU" sz="1800" dirty="0" err="1"/>
              <a:t>невідомо</a:t>
            </a:r>
            <a:r>
              <a:rPr lang="ru-RU" sz="1800" dirty="0"/>
              <a:t> </a:t>
            </a:r>
            <a:r>
              <a:rPr lang="ru-RU" sz="1800" dirty="0" err="1"/>
              <a:t>доти</a:t>
            </a:r>
            <a:r>
              <a:rPr lang="ru-RU" sz="1800" dirty="0"/>
              <a:t>, доки </a:t>
            </a:r>
            <a:r>
              <a:rPr lang="ru-RU" sz="1800" dirty="0" err="1"/>
              <a:t>користувач</a:t>
            </a:r>
            <a:r>
              <a:rPr lang="ru-RU" sz="1800" dirty="0"/>
              <a:t> </a:t>
            </a:r>
            <a:r>
              <a:rPr lang="ru-RU" sz="1800" dirty="0" err="1"/>
              <a:t>його</a:t>
            </a:r>
            <a:r>
              <a:rPr lang="ru-RU" sz="1800" dirty="0"/>
              <a:t> не </a:t>
            </a:r>
            <a:r>
              <a:rPr lang="ru-RU" sz="1800" dirty="0" err="1"/>
              <a:t>введе</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такому </a:t>
            </a:r>
            <a:r>
              <a:rPr lang="ru-RU" sz="1800" dirty="0" err="1"/>
              <a:t>випадку</a:t>
            </a:r>
            <a:r>
              <a:rPr lang="ru-RU" sz="1800" dirty="0"/>
              <a:t> ми </a:t>
            </a:r>
            <a:r>
              <a:rPr lang="ru-RU" sz="1800" dirty="0" err="1"/>
              <a:t>можемо</a:t>
            </a:r>
            <a:r>
              <a:rPr lang="ru-RU" sz="1800" dirty="0"/>
              <a:t> </a:t>
            </a:r>
            <a:r>
              <a:rPr lang="ru-RU" sz="1800" dirty="0" err="1"/>
              <a:t>оголосити</a:t>
            </a:r>
            <a:r>
              <a:rPr lang="ru-RU" sz="1800" dirty="0"/>
              <a:t> </a:t>
            </a:r>
            <a:r>
              <a:rPr lang="ru-RU" sz="1800" dirty="0" err="1"/>
              <a:t>масив</a:t>
            </a:r>
            <a:r>
              <a:rPr lang="ru-RU" sz="1800" dirty="0"/>
              <a:t> </a:t>
            </a:r>
            <a:r>
              <a:rPr lang="ru-RU" sz="1800" dirty="0" err="1"/>
              <a:t>розміром</a:t>
            </a:r>
            <a:r>
              <a:rPr lang="ru-RU" sz="1800" dirty="0"/>
              <a:t> </a:t>
            </a:r>
            <a:r>
              <a:rPr lang="ru-RU" sz="1800" dirty="0" err="1"/>
              <a:t>більше</a:t>
            </a:r>
            <a:r>
              <a:rPr lang="ru-RU" sz="1800" dirty="0"/>
              <a:t>, </a:t>
            </a:r>
            <a:r>
              <a:rPr lang="ru-RU" sz="1800" dirty="0" err="1"/>
              <a:t>ніж</a:t>
            </a:r>
            <a:r>
              <a:rPr lang="ru-RU" sz="1800" dirty="0"/>
              <a:t> нам </a:t>
            </a:r>
            <a:r>
              <a:rPr lang="ru-RU" sz="1800" dirty="0" err="1"/>
              <a:t>потрібно</a:t>
            </a:r>
            <a:r>
              <a:rPr lang="ru-RU" sz="1800" dirty="0"/>
              <a:t>:</a:t>
            </a:r>
            <a:endParaRPr lang="uk-UA" sz="1800" dirty="0"/>
          </a:p>
        </p:txBody>
      </p:sp>
      <p:pic>
        <p:nvPicPr>
          <p:cNvPr id="5" name="Рисунок 4">
            <a:extLst>
              <a:ext uri="{FF2B5EF4-FFF2-40B4-BE49-F238E27FC236}">
                <a16:creationId xmlns:a16="http://schemas.microsoft.com/office/drawing/2014/main" id="{948E65F1-D1C4-43BE-BDCB-EEFE46E5E5C0}"/>
              </a:ext>
            </a:extLst>
          </p:cNvPr>
          <p:cNvPicPr>
            <a:picLocks noChangeAspect="1"/>
          </p:cNvPicPr>
          <p:nvPr/>
        </p:nvPicPr>
        <p:blipFill>
          <a:blip r:embed="rId2"/>
          <a:stretch>
            <a:fillRect/>
          </a:stretch>
        </p:blipFill>
        <p:spPr>
          <a:xfrm>
            <a:off x="1628171" y="3043977"/>
            <a:ext cx="8935656" cy="3287647"/>
          </a:xfrm>
          <a:prstGeom prst="rect">
            <a:avLst/>
          </a:prstGeom>
        </p:spPr>
      </p:pic>
    </p:spTree>
    <p:extLst>
      <p:ext uri="{BB962C8B-B14F-4D97-AF65-F5344CB8AC3E}">
        <p14:creationId xmlns:p14="http://schemas.microsoft.com/office/powerpoint/2010/main" val="4239932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a:t>Рядки </a:t>
            </a:r>
            <a:r>
              <a:rPr lang="en-US" sz="4400" b="1" dirty="0"/>
              <a:t>C-style </a:t>
            </a:r>
            <a:r>
              <a:rPr lang="ru-RU" sz="4400" b="1" dirty="0"/>
              <a:t>і </a:t>
            </a:r>
            <a:r>
              <a:rPr lang="en-US" sz="4400" b="1" dirty="0"/>
              <a:t>std::</a:t>
            </a:r>
            <a:r>
              <a:rPr lang="en-US" sz="4400" b="1" dirty="0" err="1"/>
              <a:t>cin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вищенаведеній</a:t>
            </a:r>
            <a:r>
              <a:rPr lang="ru-RU" sz="1800" dirty="0"/>
              <a:t> </a:t>
            </a:r>
            <a:r>
              <a:rPr lang="ru-RU" sz="1800" dirty="0" err="1"/>
              <a:t>програмі</a:t>
            </a:r>
            <a:r>
              <a:rPr lang="ru-RU" sz="1800" dirty="0"/>
              <a:t> ми </a:t>
            </a:r>
            <a:r>
              <a:rPr lang="ru-RU" sz="1800" dirty="0" err="1"/>
              <a:t>оголосили</a:t>
            </a:r>
            <a:r>
              <a:rPr lang="ru-RU" sz="1800" dirty="0"/>
              <a:t> </a:t>
            </a:r>
            <a:r>
              <a:rPr lang="ru-RU" sz="1800" dirty="0" err="1"/>
              <a:t>масив</a:t>
            </a:r>
            <a:r>
              <a:rPr lang="ru-RU" sz="1800" dirty="0"/>
              <a:t> з 255 </a:t>
            </a:r>
            <a:r>
              <a:rPr lang="ru-RU" sz="1800" dirty="0" err="1"/>
              <a:t>символів</a:t>
            </a:r>
            <a:r>
              <a:rPr lang="ru-RU" sz="1800" dirty="0"/>
              <a:t>, </a:t>
            </a:r>
            <a:r>
              <a:rPr lang="ru-RU" sz="1800" dirty="0" err="1"/>
              <a:t>припускаючи</a:t>
            </a:r>
            <a:r>
              <a:rPr lang="ru-RU" sz="1800" dirty="0"/>
              <a:t>, </a:t>
            </a:r>
            <a:r>
              <a:rPr lang="ru-RU" sz="1800" dirty="0" err="1"/>
              <a:t>що</a:t>
            </a:r>
            <a:r>
              <a:rPr lang="ru-RU" sz="1800" dirty="0"/>
              <a:t> </a:t>
            </a:r>
            <a:r>
              <a:rPr lang="ru-RU" sz="1800" dirty="0" err="1"/>
              <a:t>користувач</a:t>
            </a:r>
            <a:r>
              <a:rPr lang="ru-RU" sz="1800" dirty="0"/>
              <a:t> не </a:t>
            </a:r>
            <a:r>
              <a:rPr lang="ru-RU" sz="1800" dirty="0" err="1"/>
              <a:t>введе</a:t>
            </a:r>
            <a:r>
              <a:rPr lang="ru-RU" sz="1800" dirty="0"/>
              <a:t> </a:t>
            </a:r>
            <a:r>
              <a:rPr lang="ru-RU" sz="1800" dirty="0" err="1"/>
              <a:t>ім’я</a:t>
            </a:r>
            <a:r>
              <a:rPr lang="ru-RU" sz="1800" dirty="0"/>
              <a:t> </a:t>
            </a:r>
            <a:r>
              <a:rPr lang="ru-RU" sz="1800" dirty="0" err="1"/>
              <a:t>більше</a:t>
            </a:r>
            <a:r>
              <a:rPr lang="ru-RU" sz="1800" dirty="0"/>
              <a:t> 255 </a:t>
            </a:r>
            <a:r>
              <a:rPr lang="ru-RU" sz="1800" dirty="0" err="1"/>
              <a:t>символів</a:t>
            </a:r>
            <a:r>
              <a:rPr lang="ru-RU" sz="1800" dirty="0"/>
              <a:t>. </a:t>
            </a:r>
            <a:r>
              <a:rPr lang="ru-RU" sz="1800" dirty="0" err="1"/>
              <a:t>Хоча</a:t>
            </a:r>
            <a:r>
              <a:rPr lang="ru-RU" sz="1800" dirty="0"/>
              <a:t> </a:t>
            </a:r>
            <a:r>
              <a:rPr lang="ru-RU" sz="1800" dirty="0" err="1"/>
              <a:t>це</a:t>
            </a:r>
            <a:r>
              <a:rPr lang="ru-RU" sz="1800" dirty="0"/>
              <a:t> і </a:t>
            </a:r>
            <a:r>
              <a:rPr lang="ru-RU" sz="1800" dirty="0" err="1"/>
              <a:t>поширена</a:t>
            </a:r>
            <a:r>
              <a:rPr lang="ru-RU" sz="1800" dirty="0"/>
              <a:t> практика, але вона не </a:t>
            </a:r>
            <a:r>
              <a:rPr lang="ru-RU" sz="1800" dirty="0" err="1"/>
              <a:t>дуже</a:t>
            </a:r>
            <a:r>
              <a:rPr lang="ru-RU" sz="1800" dirty="0"/>
              <a:t> </a:t>
            </a:r>
            <a:r>
              <a:rPr lang="ru-RU" sz="1800" dirty="0" err="1"/>
              <a:t>ефективна</a:t>
            </a:r>
            <a:r>
              <a:rPr lang="ru-RU" sz="1800" dirty="0"/>
              <a:t>, </a:t>
            </a:r>
            <a:r>
              <a:rPr lang="ru-RU" sz="1800" dirty="0" err="1"/>
              <a:t>оскільки</a:t>
            </a:r>
            <a:r>
              <a:rPr lang="ru-RU" sz="1800" dirty="0"/>
              <a:t> </a:t>
            </a:r>
            <a:r>
              <a:rPr lang="ru-RU" sz="1800" dirty="0" err="1"/>
              <a:t>користувачу</a:t>
            </a:r>
            <a:r>
              <a:rPr lang="ru-RU" sz="1800" dirty="0"/>
              <a:t> </a:t>
            </a:r>
            <a:r>
              <a:rPr lang="ru-RU" sz="1800" dirty="0" err="1"/>
              <a:t>нічого</a:t>
            </a:r>
            <a:r>
              <a:rPr lang="ru-RU" sz="1800" dirty="0"/>
              <a:t> не </a:t>
            </a:r>
            <a:r>
              <a:rPr lang="ru-RU" sz="1800" dirty="0" err="1"/>
              <a:t>перешкоджає</a:t>
            </a:r>
            <a:r>
              <a:rPr lang="ru-RU" sz="1800" dirty="0"/>
              <a:t> ввести </a:t>
            </a:r>
            <a:r>
              <a:rPr lang="ru-RU" sz="1800" dirty="0" err="1"/>
              <a:t>ім’я</a:t>
            </a:r>
            <a:r>
              <a:rPr lang="ru-RU" sz="1800" dirty="0"/>
              <a:t>, яке </a:t>
            </a:r>
            <a:r>
              <a:rPr lang="ru-RU" sz="1800" dirty="0" err="1"/>
              <a:t>містить</a:t>
            </a:r>
            <a:r>
              <a:rPr lang="ru-RU" sz="1800" dirty="0"/>
              <a:t> </a:t>
            </a:r>
            <a:r>
              <a:rPr lang="ru-RU" sz="1800" dirty="0" err="1"/>
              <a:t>більше</a:t>
            </a:r>
            <a:r>
              <a:rPr lang="ru-RU" sz="1800" dirty="0"/>
              <a:t> 255 </a:t>
            </a:r>
            <a:r>
              <a:rPr lang="ru-RU" sz="1800" dirty="0" err="1"/>
              <a:t>символів</a:t>
            </a:r>
            <a:r>
              <a:rPr lang="ru-RU" sz="1800" dirty="0"/>
              <a:t> (</a:t>
            </a:r>
            <a:r>
              <a:rPr lang="ru-RU" sz="1800" dirty="0" err="1"/>
              <a:t>випадково</a:t>
            </a:r>
            <a:r>
              <a:rPr lang="ru-RU" sz="1800" dirty="0"/>
              <a:t> </a:t>
            </a:r>
            <a:r>
              <a:rPr lang="ru-RU" sz="1800" dirty="0" err="1"/>
              <a:t>або</a:t>
            </a:r>
            <a:r>
              <a:rPr lang="ru-RU" sz="1800" dirty="0"/>
              <a:t> </a:t>
            </a:r>
            <a:r>
              <a:rPr lang="ru-RU" sz="1800" dirty="0" err="1"/>
              <a:t>навмисно</a:t>
            </a:r>
            <a:r>
              <a:rPr lang="ru-RU" sz="1800" dirty="0"/>
              <a:t>).</a:t>
            </a:r>
          </a:p>
          <a:p>
            <a:pPr marL="540000" indent="360000">
              <a:lnSpc>
                <a:spcPct val="150000"/>
              </a:lnSpc>
              <a:spcBef>
                <a:spcPts val="0"/>
              </a:spcBef>
              <a:buNone/>
            </a:pPr>
            <a:r>
              <a:rPr lang="ru-RU" sz="1800" dirty="0" err="1"/>
              <a:t>Набагато</a:t>
            </a:r>
            <a:r>
              <a:rPr lang="ru-RU" sz="1800" dirty="0"/>
              <a:t> </a:t>
            </a:r>
            <a:r>
              <a:rPr lang="ru-RU" sz="1800" dirty="0" err="1"/>
              <a:t>краще</a:t>
            </a:r>
            <a:r>
              <a:rPr lang="ru-RU" sz="1800" dirty="0"/>
              <a:t> </a:t>
            </a:r>
            <a:r>
              <a:rPr lang="ru-RU" sz="1800" dirty="0" err="1"/>
              <a:t>зробити</a:t>
            </a:r>
            <a:r>
              <a:rPr lang="ru-RU" sz="1800" dirty="0"/>
              <a:t> </a:t>
            </a:r>
            <a:r>
              <a:rPr lang="ru-RU" sz="1800" dirty="0" err="1"/>
              <a:t>наступне</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Виклик</a:t>
            </a:r>
            <a:r>
              <a:rPr lang="ru-RU" sz="1800" dirty="0"/>
              <a:t> </a:t>
            </a:r>
            <a:r>
              <a:rPr lang="ru-RU" sz="1800" dirty="0" err="1">
                <a:solidFill>
                  <a:schemeClr val="accent5">
                    <a:lumMod val="75000"/>
                  </a:schemeClr>
                </a:solidFill>
                <a:latin typeface="Consolas" panose="020B0609020204030204" pitchFamily="49" charset="0"/>
              </a:rPr>
              <a:t>cin.getline</a:t>
            </a:r>
            <a:r>
              <a:rPr lang="ru-RU" sz="1800" dirty="0">
                <a:solidFill>
                  <a:schemeClr val="accent5">
                    <a:lumMod val="75000"/>
                  </a:schemeClr>
                </a:solidFill>
                <a:latin typeface="Consolas" panose="020B0609020204030204" pitchFamily="49" charset="0"/>
              </a:rPr>
              <a:t>() </a:t>
            </a:r>
            <a:r>
              <a:rPr lang="ru-RU" sz="1800" dirty="0" err="1"/>
              <a:t>прийматиме</a:t>
            </a:r>
            <a:r>
              <a:rPr lang="ru-RU" sz="1800" dirty="0"/>
              <a:t> до 254 </a:t>
            </a:r>
            <a:r>
              <a:rPr lang="ru-RU" sz="1800" dirty="0" err="1"/>
              <a:t>символів</a:t>
            </a:r>
            <a:r>
              <a:rPr lang="ru-RU" sz="1800" dirty="0"/>
              <a:t> в </a:t>
            </a:r>
            <a:r>
              <a:rPr lang="ru-RU" sz="1800" dirty="0" err="1"/>
              <a:t>масив</a:t>
            </a:r>
            <a:r>
              <a:rPr lang="ru-RU" sz="1800" dirty="0"/>
              <a:t> </a:t>
            </a:r>
            <a:r>
              <a:rPr lang="ru-RU" sz="1800" dirty="0" err="1"/>
              <a:t>name</a:t>
            </a:r>
            <a:r>
              <a:rPr lang="ru-RU" sz="1800" dirty="0"/>
              <a:t> (</a:t>
            </a:r>
            <a:r>
              <a:rPr lang="ru-RU" sz="1800" dirty="0" err="1"/>
              <a:t>залишаючи</a:t>
            </a:r>
            <a:r>
              <a:rPr lang="ru-RU" sz="1800" dirty="0"/>
              <a:t> </a:t>
            </a:r>
            <a:r>
              <a:rPr lang="ru-RU" sz="1800" dirty="0" err="1"/>
              <a:t>місце</a:t>
            </a:r>
            <a:r>
              <a:rPr lang="ru-RU" sz="1800" dirty="0"/>
              <a:t> для нуль-</a:t>
            </a:r>
            <a:r>
              <a:rPr lang="ru-RU" sz="1800" dirty="0" err="1"/>
              <a:t>термінатора</a:t>
            </a:r>
            <a:r>
              <a:rPr lang="ru-RU" sz="1800" dirty="0"/>
              <a:t>!). Будь-</a:t>
            </a:r>
            <a:r>
              <a:rPr lang="ru-RU" sz="1800" dirty="0" err="1"/>
              <a:t>які</a:t>
            </a:r>
            <a:r>
              <a:rPr lang="ru-RU" sz="1800" dirty="0"/>
              <a:t> </a:t>
            </a:r>
            <a:r>
              <a:rPr lang="ru-RU" sz="1800" dirty="0" err="1"/>
              <a:t>зайві</a:t>
            </a:r>
            <a:r>
              <a:rPr lang="ru-RU" sz="1800" dirty="0"/>
              <a:t> </a:t>
            </a:r>
            <a:r>
              <a:rPr lang="ru-RU" sz="1800" dirty="0" err="1"/>
              <a:t>символи</a:t>
            </a:r>
            <a:r>
              <a:rPr lang="ru-RU" sz="1800" dirty="0"/>
              <a:t> </a:t>
            </a:r>
            <a:r>
              <a:rPr lang="ru-RU" sz="1800" dirty="0" err="1"/>
              <a:t>будуть</a:t>
            </a:r>
            <a:r>
              <a:rPr lang="ru-RU" sz="1800" dirty="0"/>
              <a:t> </a:t>
            </a:r>
            <a:r>
              <a:rPr lang="ru-RU" sz="1800" dirty="0" err="1"/>
              <a:t>проігноровані</a:t>
            </a:r>
            <a:r>
              <a:rPr lang="ru-RU" sz="1800" dirty="0"/>
              <a:t>. Таким чином, ми </a:t>
            </a:r>
            <a:r>
              <a:rPr lang="ru-RU" sz="1800" dirty="0" err="1"/>
              <a:t>можемо</a:t>
            </a:r>
            <a:r>
              <a:rPr lang="ru-RU" sz="1800" dirty="0"/>
              <a:t> </a:t>
            </a:r>
            <a:r>
              <a:rPr lang="ru-RU" sz="1800" dirty="0" err="1"/>
              <a:t>гарантувати</a:t>
            </a:r>
            <a:r>
              <a:rPr lang="ru-RU" sz="1800" dirty="0"/>
              <a:t>, </a:t>
            </a:r>
            <a:r>
              <a:rPr lang="ru-RU" sz="1800" dirty="0" err="1"/>
              <a:t>що</a:t>
            </a:r>
            <a:r>
              <a:rPr lang="ru-RU" sz="1800" dirty="0"/>
              <a:t> </a:t>
            </a:r>
            <a:r>
              <a:rPr lang="ru-RU" sz="1800" dirty="0" err="1"/>
              <a:t>масив</a:t>
            </a:r>
            <a:r>
              <a:rPr lang="ru-RU" sz="1800" dirty="0"/>
              <a:t> не буде </a:t>
            </a:r>
            <a:r>
              <a:rPr lang="ru-RU" sz="1800" dirty="0" err="1"/>
              <a:t>переповнено</a:t>
            </a:r>
            <a:r>
              <a:rPr lang="ru-RU" sz="1800" dirty="0"/>
              <a:t>!</a:t>
            </a:r>
            <a:endParaRPr lang="uk-UA" sz="1800" dirty="0"/>
          </a:p>
        </p:txBody>
      </p:sp>
      <p:pic>
        <p:nvPicPr>
          <p:cNvPr id="5" name="Рисунок 4">
            <a:extLst>
              <a:ext uri="{FF2B5EF4-FFF2-40B4-BE49-F238E27FC236}">
                <a16:creationId xmlns:a16="http://schemas.microsoft.com/office/drawing/2014/main" id="{55CCF032-9229-420F-9688-7C9E23F17993}"/>
              </a:ext>
            </a:extLst>
          </p:cNvPr>
          <p:cNvPicPr>
            <a:picLocks noChangeAspect="1"/>
          </p:cNvPicPr>
          <p:nvPr/>
        </p:nvPicPr>
        <p:blipFill>
          <a:blip r:embed="rId2"/>
          <a:stretch>
            <a:fillRect/>
          </a:stretch>
        </p:blipFill>
        <p:spPr>
          <a:xfrm>
            <a:off x="2361235" y="2506411"/>
            <a:ext cx="7469530" cy="2748223"/>
          </a:xfrm>
          <a:prstGeom prst="rect">
            <a:avLst/>
          </a:prstGeom>
        </p:spPr>
      </p:pic>
    </p:spTree>
    <p:extLst>
      <p:ext uri="{BB962C8B-B14F-4D97-AF65-F5344CB8AC3E}">
        <p14:creationId xmlns:p14="http://schemas.microsoft.com/office/powerpoint/2010/main" val="846929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ru-RU" sz="1800" dirty="0"/>
              <a:t>Є </a:t>
            </a:r>
            <a:r>
              <a:rPr lang="ru-RU" sz="1800" dirty="0" err="1"/>
              <a:t>деякі</a:t>
            </a:r>
            <a:r>
              <a:rPr lang="ru-RU" sz="1800" dirty="0"/>
              <a:t> </a:t>
            </a:r>
            <a:r>
              <a:rPr lang="ru-RU" sz="1800" dirty="0" err="1"/>
              <a:t>особливості</a:t>
            </a:r>
            <a:r>
              <a:rPr lang="ru-RU" sz="1800" dirty="0"/>
              <a:t> при </a:t>
            </a:r>
            <a:r>
              <a:rPr lang="ru-RU" sz="1800" dirty="0" err="1"/>
              <a:t>передачі</a:t>
            </a:r>
            <a:r>
              <a:rPr lang="ru-RU" sz="1800" dirty="0"/>
              <a:t> та </a:t>
            </a:r>
            <a:r>
              <a:rPr lang="ru-RU" sz="1800" dirty="0" err="1"/>
              <a:t>обробці</a:t>
            </a:r>
            <a:r>
              <a:rPr lang="ru-RU" sz="1800" dirty="0"/>
              <a:t> </a:t>
            </a:r>
            <a:r>
              <a:rPr lang="ru-RU" sz="1800" dirty="0" err="1"/>
              <a:t>рядків</a:t>
            </a:r>
            <a:r>
              <a:rPr lang="ru-RU" sz="1800" dirty="0"/>
              <a:t> </a:t>
            </a:r>
            <a:r>
              <a:rPr lang="ru-RU" sz="1800" dirty="0" err="1"/>
              <a:t>всередині</a:t>
            </a:r>
            <a:r>
              <a:rPr lang="ru-RU" sz="1800" dirty="0"/>
              <a:t> </a:t>
            </a:r>
            <a:r>
              <a:rPr lang="ru-RU" sz="1800" dirty="0" err="1"/>
              <a:t>функцій</a:t>
            </a:r>
            <a:r>
              <a:rPr lang="ru-RU" sz="1800" dirty="0"/>
              <a:t>, </a:t>
            </a:r>
            <a:r>
              <a:rPr lang="ru-RU" sz="1800" dirty="0" err="1"/>
              <a:t>які</a:t>
            </a:r>
            <a:r>
              <a:rPr lang="ru-RU" sz="1800" dirty="0"/>
              <a:t> </a:t>
            </a:r>
            <a:r>
              <a:rPr lang="ru-RU" sz="1800" dirty="0" err="1"/>
              <a:t>потрібно</a:t>
            </a:r>
            <a:r>
              <a:rPr lang="ru-RU" sz="1800" dirty="0"/>
              <a:t> </a:t>
            </a:r>
            <a:r>
              <a:rPr lang="ru-RU" sz="1800" dirty="0" err="1"/>
              <a:t>враховувати</a:t>
            </a:r>
            <a:r>
              <a:rPr lang="ru-RU" sz="1800" dirty="0"/>
              <a:t>.</a:t>
            </a:r>
          </a:p>
          <a:p>
            <a:pPr marL="540000" indent="360000">
              <a:lnSpc>
                <a:spcPct val="150000"/>
              </a:lnSpc>
              <a:spcBef>
                <a:spcPts val="0"/>
              </a:spcBef>
              <a:buNone/>
            </a:pPr>
            <a:r>
              <a:rPr lang="ru-RU" sz="1800" b="1" dirty="0">
                <a:highlight>
                  <a:srgbClr val="00FF00"/>
                </a:highlight>
              </a:rPr>
              <a:t>Для </a:t>
            </a:r>
            <a:r>
              <a:rPr lang="ru-RU" sz="1800" b="1" dirty="0" err="1">
                <a:highlight>
                  <a:srgbClr val="00FF00"/>
                </a:highlight>
              </a:rPr>
              <a:t>передачі</a:t>
            </a:r>
            <a:r>
              <a:rPr lang="ru-RU" sz="1800" b="1" dirty="0">
                <a:highlight>
                  <a:srgbClr val="00FF00"/>
                </a:highlight>
              </a:rPr>
              <a:t> С-</a:t>
            </a:r>
            <a:r>
              <a:rPr lang="ru-RU" sz="1800" b="1" dirty="0" err="1">
                <a:highlight>
                  <a:srgbClr val="00FF00"/>
                </a:highlight>
              </a:rPr>
              <a:t>style</a:t>
            </a:r>
            <a:r>
              <a:rPr lang="ru-RU" sz="1800" b="1" dirty="0">
                <a:highlight>
                  <a:srgbClr val="00FF00"/>
                </a:highlight>
              </a:rPr>
              <a:t> рядка до </a:t>
            </a:r>
            <a:r>
              <a:rPr lang="ru-RU" sz="1800" b="1" dirty="0" err="1">
                <a:highlight>
                  <a:srgbClr val="00FF00"/>
                </a:highlight>
              </a:rPr>
              <a:t>функції</a:t>
            </a:r>
            <a:r>
              <a:rPr lang="ru-RU" sz="1800" b="1" dirty="0">
                <a:highlight>
                  <a:srgbClr val="00FF00"/>
                </a:highlight>
              </a:rPr>
              <a:t>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скористатися</a:t>
            </a:r>
            <a:r>
              <a:rPr lang="ru-RU" sz="1800" b="1" dirty="0">
                <a:highlight>
                  <a:srgbClr val="00FF00"/>
                </a:highlight>
              </a:rPr>
              <a:t> одним </a:t>
            </a:r>
            <a:r>
              <a:rPr lang="ru-RU" sz="1800" b="1" dirty="0" err="1">
                <a:highlight>
                  <a:srgbClr val="00FF00"/>
                </a:highlight>
              </a:rPr>
              <a:t>із</a:t>
            </a:r>
            <a:r>
              <a:rPr lang="ru-RU" sz="1800" b="1" dirty="0">
                <a:highlight>
                  <a:srgbClr val="00FF00"/>
                </a:highlight>
              </a:rPr>
              <a:t> </a:t>
            </a:r>
            <a:r>
              <a:rPr lang="ru-RU" sz="1800" b="1" dirty="0" err="1">
                <a:highlight>
                  <a:srgbClr val="00FF00"/>
                </a:highlight>
              </a:rPr>
              <a:t>способів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Найкращим</a:t>
            </a:r>
            <a:r>
              <a:rPr lang="ru-RU" sz="1800" b="1" dirty="0">
                <a:highlight>
                  <a:srgbClr val="00FF00"/>
                </a:highlight>
              </a:rPr>
              <a:t> є </a:t>
            </a:r>
            <a:r>
              <a:rPr lang="ru-RU" sz="1800" b="1" dirty="0" err="1">
                <a:highlight>
                  <a:srgbClr val="00FF00"/>
                </a:highlight>
              </a:rPr>
              <a:t>спосіб</a:t>
            </a:r>
            <a:r>
              <a:rPr lang="ru-RU" sz="1800" b="1" dirty="0">
                <a:highlight>
                  <a:srgbClr val="00FF00"/>
                </a:highlight>
              </a:rPr>
              <a:t> </a:t>
            </a:r>
            <a:r>
              <a:rPr lang="ru-RU" sz="1800" b="1" dirty="0" err="1">
                <a:highlight>
                  <a:srgbClr val="00FF00"/>
                </a:highlight>
              </a:rPr>
              <a:t>передачі</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вказівника</a:t>
            </a:r>
            <a:r>
              <a:rPr lang="ru-RU" sz="1800" dirty="0"/>
              <a:t>, представлений у </a:t>
            </a:r>
            <a:r>
              <a:rPr lang="ru-RU" sz="1800" dirty="0" err="1"/>
              <a:t>прототипі</a:t>
            </a:r>
            <a:r>
              <a:rPr lang="ru-RU" sz="1800" dirty="0"/>
              <a:t> </a:t>
            </a:r>
            <a:r>
              <a:rPr lang="ru-RU" sz="1800" dirty="0" err="1"/>
              <a:t>функції</a:t>
            </a:r>
            <a:r>
              <a:rPr lang="ru-RU" sz="1800" dirty="0"/>
              <a:t> </a:t>
            </a:r>
            <a:r>
              <a:rPr lang="ru-RU" sz="1800" dirty="0">
                <a:solidFill>
                  <a:schemeClr val="accent5">
                    <a:lumMod val="75000"/>
                  </a:schemeClr>
                </a:solidFill>
                <a:latin typeface="Consolas" panose="020B0609020204030204" pitchFamily="49" charset="0"/>
              </a:rPr>
              <a:t>f1()</a:t>
            </a:r>
            <a:r>
              <a:rPr lang="ru-RU" sz="1800" dirty="0"/>
              <a:t>, </a:t>
            </a:r>
            <a:r>
              <a:rPr lang="ru-RU" sz="1800" dirty="0" err="1"/>
              <a:t>оскільки</a:t>
            </a:r>
            <a:r>
              <a:rPr lang="ru-RU" sz="1800" dirty="0"/>
              <a:t> </a:t>
            </a:r>
            <a:r>
              <a:rPr lang="ru-RU" sz="1800" dirty="0" err="1"/>
              <a:t>власне</a:t>
            </a:r>
            <a:r>
              <a:rPr lang="ru-RU" sz="1800" dirty="0"/>
              <a:t> С-рядок є </a:t>
            </a:r>
            <a:r>
              <a:rPr lang="ru-RU" sz="1800" dirty="0" err="1"/>
              <a:t>вказівником</a:t>
            </a:r>
            <a:r>
              <a:rPr lang="ru-RU" sz="1800" dirty="0"/>
              <a:t> на перший </a:t>
            </a:r>
            <a:r>
              <a:rPr lang="ru-RU" sz="1800" dirty="0" err="1"/>
              <a:t>елемент</a:t>
            </a:r>
            <a:r>
              <a:rPr lang="ru-RU" sz="1800" dirty="0"/>
              <a:t> символьного </a:t>
            </a:r>
            <a:r>
              <a:rPr lang="ru-RU" sz="1800" dirty="0" err="1"/>
              <a:t>масиву</a:t>
            </a:r>
            <a:r>
              <a:rPr lang="ru-RU" sz="1800" dirty="0"/>
              <a:t>, і </a:t>
            </a:r>
            <a:r>
              <a:rPr lang="ru-RU" sz="1800" dirty="0" err="1"/>
              <a:t>цей</a:t>
            </a:r>
            <a:r>
              <a:rPr lang="ru-RU" sz="1800" dirty="0"/>
              <a:t> </a:t>
            </a:r>
            <a:r>
              <a:rPr lang="ru-RU" sz="1800" dirty="0" err="1"/>
              <a:t>спосіб</a:t>
            </a:r>
            <a:r>
              <a:rPr lang="ru-RU" sz="1800" dirty="0"/>
              <a:t> явно </a:t>
            </a:r>
            <a:r>
              <a:rPr lang="ru-RU" sz="1800" dirty="0" err="1"/>
              <a:t>використовує</a:t>
            </a:r>
            <a:r>
              <a:rPr lang="ru-RU" sz="1800" dirty="0"/>
              <a:t> </a:t>
            </a:r>
            <a:r>
              <a:rPr lang="ru-RU" sz="1800" dirty="0" err="1"/>
              <a:t>цю</a:t>
            </a:r>
            <a:r>
              <a:rPr lang="ru-RU" sz="1800" dirty="0"/>
              <a:t> </a:t>
            </a:r>
            <a:r>
              <a:rPr lang="ru-RU" sz="1800" dirty="0" err="1"/>
              <a:t>особливість</a:t>
            </a:r>
            <a:r>
              <a:rPr lang="ru-RU" sz="1800" dirty="0"/>
              <a:t>.</a:t>
            </a:r>
          </a:p>
          <a:p>
            <a:pPr marL="540000" indent="360000">
              <a:lnSpc>
                <a:spcPct val="150000"/>
              </a:lnSpc>
              <a:spcBef>
                <a:spcPts val="0"/>
              </a:spcBef>
              <a:buNone/>
            </a:pPr>
            <a:r>
              <a:rPr lang="ru-RU" sz="1800" dirty="0" err="1"/>
              <a:t>Другий</a:t>
            </a:r>
            <a:r>
              <a:rPr lang="ru-RU" sz="1800" dirty="0"/>
              <a:t> </a:t>
            </a:r>
            <a:r>
              <a:rPr lang="ru-RU" sz="1800" dirty="0" err="1"/>
              <a:t>спосіб</a:t>
            </a:r>
            <a:r>
              <a:rPr lang="ru-RU" sz="1800" dirty="0"/>
              <a:t> </a:t>
            </a:r>
            <a:r>
              <a:rPr lang="ru-RU" sz="1800" dirty="0" err="1"/>
              <a:t>передачі</a:t>
            </a:r>
            <a:r>
              <a:rPr lang="ru-RU" sz="1800" dirty="0"/>
              <a:t> рядка до </a:t>
            </a:r>
            <a:r>
              <a:rPr lang="ru-RU" sz="1800" dirty="0" err="1"/>
              <a:t>функції</a:t>
            </a:r>
            <a:r>
              <a:rPr lang="ru-RU" sz="1800" dirty="0"/>
              <a:t>, як </a:t>
            </a:r>
            <a:r>
              <a:rPr lang="ru-RU" sz="1800" dirty="0" err="1"/>
              <a:t>масиву</a:t>
            </a:r>
            <a:r>
              <a:rPr lang="ru-RU" sz="1800" dirty="0"/>
              <a:t> </a:t>
            </a:r>
            <a:r>
              <a:rPr lang="ru-RU" sz="1800" dirty="0" err="1"/>
              <a:t>символів</a:t>
            </a:r>
            <a:r>
              <a:rPr lang="ru-RU" sz="1800" dirty="0"/>
              <a:t>, по </a:t>
            </a:r>
            <a:r>
              <a:rPr lang="ru-RU" sz="1800" dirty="0" err="1"/>
              <a:t>суті</a:t>
            </a:r>
            <a:r>
              <a:rPr lang="ru-RU" sz="1800" dirty="0"/>
              <a:t>, </a:t>
            </a:r>
            <a:r>
              <a:rPr lang="ru-RU" sz="1800" dirty="0" err="1"/>
              <a:t>ідентичний</a:t>
            </a:r>
            <a:r>
              <a:rPr lang="ru-RU" sz="1800" dirty="0"/>
              <a:t> </a:t>
            </a:r>
            <a:r>
              <a:rPr lang="ru-RU" sz="1800" dirty="0" err="1"/>
              <a:t>першому</a:t>
            </a:r>
            <a:r>
              <a:rPr lang="ru-RU" sz="1800" dirty="0"/>
              <a:t>. </a:t>
            </a:r>
            <a:r>
              <a:rPr lang="ru-RU" sz="1800" dirty="0" err="1"/>
              <a:t>Адже</a:t>
            </a:r>
            <a:r>
              <a:rPr lang="ru-RU" sz="1800" dirty="0"/>
              <a:t> нам </a:t>
            </a:r>
            <a:r>
              <a:rPr lang="ru-RU" sz="1800" dirty="0" err="1"/>
              <a:t>відомо</a:t>
            </a:r>
            <a:r>
              <a:rPr lang="ru-RU" sz="1800" dirty="0"/>
              <a:t>, </a:t>
            </a:r>
            <a:r>
              <a:rPr lang="ru-RU" sz="1800" dirty="0" err="1"/>
              <a:t>що</a:t>
            </a:r>
            <a:r>
              <a:rPr lang="ru-RU" sz="1800" dirty="0"/>
              <a:t> при </a:t>
            </a:r>
            <a:r>
              <a:rPr lang="ru-RU" sz="1800" dirty="0" err="1"/>
              <a:t>передачі</a:t>
            </a:r>
            <a:r>
              <a:rPr lang="ru-RU" sz="1800" dirty="0"/>
              <a:t> </a:t>
            </a:r>
            <a:r>
              <a:rPr lang="ru-RU" sz="1800" dirty="0" err="1"/>
              <a:t>масиву</a:t>
            </a:r>
            <a:r>
              <a:rPr lang="ru-RU" sz="1800" dirty="0"/>
              <a:t> до </a:t>
            </a:r>
            <a:r>
              <a:rPr lang="ru-RU" sz="1800" dirty="0" err="1"/>
              <a:t>функції</a:t>
            </a:r>
            <a:r>
              <a:rPr lang="ru-RU" sz="1800" dirty="0"/>
              <a:t> </a:t>
            </a:r>
            <a:r>
              <a:rPr lang="ru-RU" sz="1800" dirty="0" err="1"/>
              <a:t>фактично</a:t>
            </a:r>
            <a:r>
              <a:rPr lang="ru-RU" sz="1800" dirty="0"/>
              <a:t> </a:t>
            </a:r>
            <a:r>
              <a:rPr lang="ru-RU" sz="1800" dirty="0" err="1"/>
              <a:t>передається</a:t>
            </a:r>
            <a:r>
              <a:rPr lang="ru-RU" sz="1800" dirty="0"/>
              <a:t> </a:t>
            </a:r>
            <a:r>
              <a:rPr lang="ru-RU" sz="1800" dirty="0" err="1"/>
              <a:t>вказівник</a:t>
            </a:r>
            <a:r>
              <a:rPr lang="ru-RU" sz="1800" dirty="0"/>
              <a:t> на перший </a:t>
            </a:r>
            <a:r>
              <a:rPr lang="ru-RU" sz="1800" dirty="0" err="1"/>
              <a:t>елемент</a:t>
            </a:r>
            <a:r>
              <a:rPr lang="ru-RU" sz="1800" dirty="0"/>
              <a:t> </a:t>
            </a:r>
            <a:r>
              <a:rPr lang="ru-RU" sz="1800" dirty="0" err="1"/>
              <a:t>масиву</a:t>
            </a:r>
            <a:r>
              <a:rPr lang="ru-RU" sz="1800" dirty="0"/>
              <a:t>, </a:t>
            </a:r>
            <a:r>
              <a:rPr lang="ru-RU" sz="1800" dirty="0" err="1"/>
              <a:t>тобто</a:t>
            </a:r>
            <a:r>
              <a:rPr lang="ru-RU" sz="1800" dirty="0"/>
              <a:t> при другому </a:t>
            </a:r>
            <a:r>
              <a:rPr lang="ru-RU" sz="1800" dirty="0" err="1"/>
              <a:t>способі</a:t>
            </a:r>
            <a:r>
              <a:rPr lang="ru-RU" sz="1800" dirty="0"/>
              <a:t> </a:t>
            </a:r>
            <a:r>
              <a:rPr lang="ru-RU" sz="1800" dirty="0" err="1"/>
              <a:t>всередині</a:t>
            </a:r>
            <a:r>
              <a:rPr lang="ru-RU" sz="1800" dirty="0"/>
              <a:t> </a:t>
            </a:r>
            <a:r>
              <a:rPr lang="ru-RU" sz="1800" dirty="0" err="1"/>
              <a:t>функції</a:t>
            </a:r>
            <a:r>
              <a:rPr lang="ru-RU" sz="1800" dirty="0"/>
              <a:t> нам доступна адреса рядка, за </a:t>
            </a:r>
            <a:r>
              <a:rPr lang="ru-RU" sz="1800" dirty="0" err="1"/>
              <a:t>допомогою</a:t>
            </a:r>
            <a:r>
              <a:rPr lang="ru-RU" sz="1800" dirty="0"/>
              <a:t> </a:t>
            </a:r>
            <a:r>
              <a:rPr lang="ru-RU" sz="1800" dirty="0" err="1"/>
              <a:t>якого</a:t>
            </a:r>
            <a:r>
              <a:rPr lang="ru-RU" sz="1800" dirty="0"/>
              <a:t> ми </a:t>
            </a:r>
            <a:r>
              <a:rPr lang="ru-RU" sz="1800" dirty="0" err="1"/>
              <a:t>можемо</a:t>
            </a:r>
            <a:r>
              <a:rPr lang="ru-RU" sz="1800" dirty="0"/>
              <a:t> </a:t>
            </a:r>
            <a:r>
              <a:rPr lang="ru-RU" sz="1800" dirty="0" err="1"/>
              <a:t>її</a:t>
            </a:r>
            <a:r>
              <a:rPr lang="ru-RU" sz="1800" dirty="0"/>
              <a:t> </a:t>
            </a:r>
            <a:r>
              <a:rPr lang="ru-RU" sz="1800" dirty="0" err="1"/>
              <a:t>обробляти</a:t>
            </a:r>
            <a:r>
              <a:rPr lang="ru-RU" sz="1800" dirty="0"/>
              <a:t>, так само, як і у </a:t>
            </a:r>
            <a:r>
              <a:rPr lang="ru-RU" sz="1800" dirty="0" err="1"/>
              <a:t>випадку</a:t>
            </a:r>
            <a:r>
              <a:rPr lang="ru-RU" sz="1800" dirty="0"/>
              <a:t> </a:t>
            </a:r>
            <a:r>
              <a:rPr lang="ru-RU" sz="1800" dirty="0" err="1"/>
              <a:t>із</a:t>
            </a:r>
            <a:r>
              <a:rPr lang="ru-RU" sz="1800" dirty="0"/>
              <a:t> </a:t>
            </a:r>
            <a:r>
              <a:rPr lang="ru-RU" sz="1800" dirty="0" err="1"/>
              <a:t>вказівником</a:t>
            </a:r>
            <a:r>
              <a:rPr lang="ru-RU" sz="1800" dirty="0"/>
              <a:t>. Просто у другому </a:t>
            </a:r>
            <a:r>
              <a:rPr lang="ru-RU" sz="1800" dirty="0" err="1"/>
              <a:t>способі</a:t>
            </a:r>
            <a:r>
              <a:rPr lang="ru-RU" sz="1800" dirty="0"/>
              <a:t> в </a:t>
            </a:r>
            <a:r>
              <a:rPr lang="ru-RU" sz="1800" dirty="0" err="1"/>
              <a:t>описі</a:t>
            </a:r>
            <a:r>
              <a:rPr lang="ru-RU" sz="1800" dirty="0"/>
              <a:t> </a:t>
            </a:r>
            <a:r>
              <a:rPr lang="ru-RU" sz="1800" dirty="0" err="1"/>
              <a:t>параметрів</a:t>
            </a:r>
            <a:r>
              <a:rPr lang="ru-RU" sz="1800" dirty="0"/>
              <a:t> </a:t>
            </a:r>
            <a:r>
              <a:rPr lang="ru-RU" sz="1800" dirty="0" err="1"/>
              <a:t>функції</a:t>
            </a:r>
            <a:r>
              <a:rPr lang="ru-RU" sz="1800" dirty="0"/>
              <a:t> </a:t>
            </a:r>
            <a:r>
              <a:rPr lang="ru-RU" sz="1800" dirty="0" err="1"/>
              <a:t>ці</a:t>
            </a:r>
            <a:r>
              <a:rPr lang="ru-RU" sz="1800" dirty="0"/>
              <a:t> </a:t>
            </a:r>
            <a:r>
              <a:rPr lang="ru-RU" sz="1800" dirty="0" err="1"/>
              <a:t>нюанси</a:t>
            </a:r>
            <a:r>
              <a:rPr lang="ru-RU" sz="1800" dirty="0"/>
              <a:t> не </a:t>
            </a:r>
            <a:r>
              <a:rPr lang="ru-RU" sz="1800" dirty="0" err="1"/>
              <a:t>показані</a:t>
            </a:r>
            <a:r>
              <a:rPr lang="ru-RU" sz="1800" dirty="0"/>
              <a:t> явно. Тому для </a:t>
            </a:r>
            <a:r>
              <a:rPr lang="ru-RU" sz="1800" dirty="0" err="1"/>
              <a:t>більшої</a:t>
            </a:r>
            <a:r>
              <a:rPr lang="ru-RU" sz="1800" dirty="0"/>
              <a:t> </a:t>
            </a:r>
            <a:r>
              <a:rPr lang="ru-RU" sz="1800" dirty="0" err="1"/>
              <a:t>чіткості</a:t>
            </a:r>
            <a:r>
              <a:rPr lang="ru-RU" sz="1800" dirty="0"/>
              <a:t> та </a:t>
            </a:r>
            <a:r>
              <a:rPr lang="ru-RU" sz="1800" dirty="0" err="1"/>
              <a:t>прозорості</a:t>
            </a:r>
            <a:r>
              <a:rPr lang="ru-RU" sz="1800" dirty="0"/>
              <a:t> коду </a:t>
            </a:r>
            <a:r>
              <a:rPr lang="ru-RU" sz="1800" b="1" dirty="0" err="1">
                <a:highlight>
                  <a:srgbClr val="00FF00"/>
                </a:highlight>
              </a:rPr>
              <a:t>рекомендується</a:t>
            </a:r>
            <a:r>
              <a:rPr lang="ru-RU" sz="1800" b="1" dirty="0">
                <a:highlight>
                  <a:srgbClr val="00FF00"/>
                </a:highlight>
              </a:rPr>
              <a:t> </a:t>
            </a:r>
            <a:r>
              <a:rPr lang="ru-RU" sz="1800" b="1" dirty="0" err="1">
                <a:highlight>
                  <a:srgbClr val="00FF00"/>
                </a:highlight>
              </a:rPr>
              <a:t>використовувати</a:t>
            </a:r>
            <a:r>
              <a:rPr lang="ru-RU" sz="1800" b="1" dirty="0">
                <a:highlight>
                  <a:srgbClr val="00FF00"/>
                </a:highlight>
              </a:rPr>
              <a:t> перший </a:t>
            </a:r>
            <a:r>
              <a:rPr lang="ru-RU" sz="1800" b="1" dirty="0" err="1">
                <a:highlight>
                  <a:srgbClr val="00FF00"/>
                </a:highlight>
              </a:rPr>
              <a:t>спосіб</a:t>
            </a:r>
            <a:r>
              <a:rPr lang="ru-RU" sz="1800" b="1" dirty="0">
                <a:highlight>
                  <a:srgbClr val="00FF00"/>
                </a:highlight>
              </a:rPr>
              <a:t> - передачу рядка до </a:t>
            </a:r>
            <a:r>
              <a:rPr lang="ru-RU" sz="1800" b="1" dirty="0" err="1">
                <a:highlight>
                  <a:srgbClr val="00FF00"/>
                </a:highlight>
              </a:rPr>
              <a:t>функції</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вказівника</a:t>
            </a:r>
            <a:r>
              <a:rPr lang="ru-RU" sz="1800" b="1" dirty="0">
                <a:highlight>
                  <a:srgbClr val="00FF00"/>
                </a:highlight>
              </a:rPr>
              <a:t> на </a:t>
            </a:r>
            <a:r>
              <a:rPr lang="ru-RU" sz="1800" b="1" dirty="0" err="1">
                <a:highlight>
                  <a:srgbClr val="00FF00"/>
                </a:highlight>
              </a:rPr>
              <a:t>символьний</a:t>
            </a:r>
            <a:r>
              <a:rPr lang="ru-RU" sz="1800" b="1" dirty="0">
                <a:highlight>
                  <a:srgbClr val="00FF00"/>
                </a:highlight>
              </a:rPr>
              <a:t> тип</a:t>
            </a:r>
            <a:r>
              <a:rPr lang="ru-RU" sz="1800" dirty="0"/>
              <a:t>.</a:t>
            </a:r>
            <a:endParaRPr lang="uk-UA" sz="1800" dirty="0"/>
          </a:p>
        </p:txBody>
      </p:sp>
      <p:pic>
        <p:nvPicPr>
          <p:cNvPr id="7" name="Рисунок 6">
            <a:extLst>
              <a:ext uri="{FF2B5EF4-FFF2-40B4-BE49-F238E27FC236}">
                <a16:creationId xmlns:a16="http://schemas.microsoft.com/office/drawing/2014/main" id="{9D259806-99C9-417C-9737-BE33F4FDFD67}"/>
              </a:ext>
            </a:extLst>
          </p:cNvPr>
          <p:cNvPicPr>
            <a:picLocks noChangeAspect="1"/>
          </p:cNvPicPr>
          <p:nvPr/>
        </p:nvPicPr>
        <p:blipFill>
          <a:blip r:embed="rId2"/>
          <a:stretch>
            <a:fillRect/>
          </a:stretch>
        </p:blipFill>
        <p:spPr>
          <a:xfrm>
            <a:off x="4016172" y="1619007"/>
            <a:ext cx="4159653" cy="1164703"/>
          </a:xfrm>
          <a:prstGeom prst="rect">
            <a:avLst/>
          </a:prstGeom>
        </p:spPr>
      </p:pic>
    </p:spTree>
    <p:extLst>
      <p:ext uri="{BB962C8B-B14F-4D97-AF65-F5344CB8AC3E}">
        <p14:creationId xmlns:p14="http://schemas.microsoft.com/office/powerpoint/2010/main" val="2647357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Наступною</a:t>
            </a:r>
            <a:r>
              <a:rPr lang="ru-RU" sz="1800" dirty="0"/>
              <a:t> </a:t>
            </a:r>
            <a:r>
              <a:rPr lang="ru-RU" sz="1800" dirty="0" err="1"/>
              <a:t>особливістю</a:t>
            </a:r>
            <a:r>
              <a:rPr lang="ru-RU" sz="1800" dirty="0"/>
              <a:t> є те, </a:t>
            </a:r>
            <a:r>
              <a:rPr lang="ru-RU" sz="1800" dirty="0" err="1"/>
              <a:t>що</a:t>
            </a:r>
            <a:r>
              <a:rPr lang="ru-RU" sz="1800" dirty="0"/>
              <a:t> нам </a:t>
            </a:r>
            <a:r>
              <a:rPr lang="ru-RU" sz="1800" b="1" dirty="0">
                <a:highlight>
                  <a:srgbClr val="00FFFF"/>
                </a:highlight>
              </a:rPr>
              <a:t>не </a:t>
            </a:r>
            <a:r>
              <a:rPr lang="ru-RU" sz="1800" b="1" dirty="0" err="1">
                <a:highlight>
                  <a:srgbClr val="00FFFF"/>
                </a:highlight>
              </a:rPr>
              <a:t>потрібно</a:t>
            </a:r>
            <a:r>
              <a:rPr lang="ru-RU" sz="1800" dirty="0"/>
              <a:t> (як у </a:t>
            </a:r>
            <a:r>
              <a:rPr lang="ru-RU" sz="1800" dirty="0" err="1"/>
              <a:t>випадку</a:t>
            </a:r>
            <a:r>
              <a:rPr lang="ru-RU" sz="1800" dirty="0"/>
              <a:t> </a:t>
            </a:r>
            <a:r>
              <a:rPr lang="ru-RU" sz="1800" dirty="0" err="1"/>
              <a:t>зі</a:t>
            </a:r>
            <a:r>
              <a:rPr lang="ru-RU" sz="1800" dirty="0"/>
              <a:t> </a:t>
            </a:r>
            <a:r>
              <a:rPr lang="ru-RU" sz="1800" dirty="0" err="1"/>
              <a:t>звичайними</a:t>
            </a:r>
            <a:r>
              <a:rPr lang="ru-RU" sz="1800" dirty="0"/>
              <a:t> </a:t>
            </a:r>
            <a:r>
              <a:rPr lang="ru-RU" sz="1800" dirty="0" err="1"/>
              <a:t>масивами</a:t>
            </a:r>
            <a:r>
              <a:rPr lang="ru-RU" sz="1800" dirty="0"/>
              <a:t>) </a:t>
            </a:r>
            <a:r>
              <a:rPr lang="ru-RU" sz="1800" b="1" dirty="0" err="1">
                <a:highlight>
                  <a:srgbClr val="00FFFF"/>
                </a:highlight>
              </a:rPr>
              <a:t>передавати</a:t>
            </a:r>
            <a:r>
              <a:rPr lang="ru-RU" sz="1800" b="1" dirty="0">
                <a:highlight>
                  <a:srgbClr val="00FFFF"/>
                </a:highlight>
              </a:rPr>
              <a:t> до </a:t>
            </a:r>
            <a:r>
              <a:rPr lang="ru-RU" sz="1800" b="1" dirty="0" err="1">
                <a:highlight>
                  <a:srgbClr val="00FFFF"/>
                </a:highlight>
              </a:rPr>
              <a:t>функції</a:t>
            </a:r>
            <a:r>
              <a:rPr lang="ru-RU" sz="1800" b="1" dirty="0">
                <a:highlight>
                  <a:srgbClr val="00FFFF"/>
                </a:highlight>
              </a:rPr>
              <a:t> </a:t>
            </a:r>
            <a:r>
              <a:rPr lang="ru-RU" sz="1800" b="1" dirty="0" err="1">
                <a:highlight>
                  <a:srgbClr val="00FFFF"/>
                </a:highlight>
              </a:rPr>
              <a:t>розмір</a:t>
            </a:r>
            <a:r>
              <a:rPr lang="ru-RU" sz="1800" b="1" dirty="0">
                <a:highlight>
                  <a:srgbClr val="00FFFF"/>
                </a:highlight>
              </a:rPr>
              <a:t> </a:t>
            </a:r>
            <a:r>
              <a:rPr lang="ru-RU" sz="1800" b="1" dirty="0" err="1">
                <a:highlight>
                  <a:srgbClr val="00FFFF"/>
                </a:highlight>
              </a:rPr>
              <a:t>масиву</a:t>
            </a:r>
            <a:r>
              <a:rPr lang="ru-RU" sz="1800" dirty="0"/>
              <a:t> </a:t>
            </a:r>
            <a:r>
              <a:rPr lang="ru-RU" sz="1800" dirty="0" err="1"/>
              <a:t>або</a:t>
            </a:r>
            <a:r>
              <a:rPr lang="ru-RU" sz="1800" dirty="0"/>
              <a:t> </a:t>
            </a:r>
            <a:r>
              <a:rPr lang="ru-RU" sz="1800" dirty="0" err="1"/>
              <a:t>створювати</a:t>
            </a:r>
            <a:r>
              <a:rPr lang="ru-RU" sz="1800" dirty="0"/>
              <a:t> </a:t>
            </a:r>
            <a:r>
              <a:rPr lang="ru-RU" sz="1800" dirty="0" err="1"/>
              <a:t>глобальну</a:t>
            </a:r>
            <a:r>
              <a:rPr lang="ru-RU" sz="1800" dirty="0"/>
              <a:t> константу для </a:t>
            </a:r>
            <a:r>
              <a:rPr lang="ru-RU" sz="1800" dirty="0" err="1"/>
              <a:t>зберігання</a:t>
            </a:r>
            <a:r>
              <a:rPr lang="ru-RU" sz="1800" dirty="0"/>
              <a:t> </a:t>
            </a:r>
            <a:r>
              <a:rPr lang="ru-RU" sz="1800" dirty="0" err="1"/>
              <a:t>цієї</a:t>
            </a:r>
            <a:r>
              <a:rPr lang="ru-RU" sz="1800" dirty="0"/>
              <a:t> </a:t>
            </a:r>
            <a:r>
              <a:rPr lang="ru-RU" sz="1800" dirty="0" err="1"/>
              <a:t>інформації</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Це</a:t>
            </a:r>
            <a:r>
              <a:rPr lang="ru-RU" sz="1800" dirty="0"/>
              <a:t> </a:t>
            </a:r>
            <a:r>
              <a:rPr lang="ru-RU" sz="1800" dirty="0" err="1"/>
              <a:t>пов'язано</a:t>
            </a:r>
            <a:r>
              <a:rPr lang="ru-RU" sz="1800" dirty="0"/>
              <a:t> з фактом </a:t>
            </a:r>
            <a:r>
              <a:rPr lang="ru-RU" sz="1800" dirty="0" err="1"/>
              <a:t>наявності</a:t>
            </a:r>
            <a:r>
              <a:rPr lang="ru-RU" sz="1800" dirty="0"/>
              <a:t> в </a:t>
            </a:r>
            <a:r>
              <a:rPr lang="ru-RU" sz="1800" dirty="0" err="1"/>
              <a:t>кінці</a:t>
            </a:r>
            <a:r>
              <a:rPr lang="ru-RU" sz="1800" dirty="0"/>
              <a:t> рядка </a:t>
            </a:r>
            <a:r>
              <a:rPr lang="ru-RU" sz="1800" b="1" dirty="0">
                <a:highlight>
                  <a:srgbClr val="00FF00"/>
                </a:highlight>
              </a:rPr>
              <a:t>символу нуль-</a:t>
            </a:r>
            <a:r>
              <a:rPr lang="ru-RU" sz="1800" b="1" dirty="0" err="1">
                <a:highlight>
                  <a:srgbClr val="00FF00"/>
                </a:highlight>
              </a:rPr>
              <a:t>термінатора</a:t>
            </a:r>
            <a:r>
              <a:rPr lang="ru-RU" sz="1800" dirty="0"/>
              <a:t>, </a:t>
            </a:r>
            <a:r>
              <a:rPr lang="ru-RU" sz="1800" dirty="0" err="1"/>
              <a:t>використовуючи</a:t>
            </a:r>
            <a:r>
              <a:rPr lang="ru-RU" sz="1800" dirty="0"/>
              <a:t> </a:t>
            </a:r>
            <a:r>
              <a:rPr lang="ru-RU" sz="1800" dirty="0" err="1"/>
              <a:t>який</a:t>
            </a:r>
            <a:r>
              <a:rPr lang="ru-RU" sz="1800" dirty="0"/>
              <a:t> </a:t>
            </a:r>
            <a:r>
              <a:rPr lang="ru-RU" sz="1800" dirty="0" err="1"/>
              <a:t>наші</a:t>
            </a:r>
            <a:r>
              <a:rPr lang="ru-RU" sz="1800" dirty="0"/>
              <a:t> </a:t>
            </a:r>
            <a:r>
              <a:rPr lang="ru-RU" sz="1800" dirty="0" err="1"/>
              <a:t>функції</a:t>
            </a:r>
            <a:r>
              <a:rPr lang="ru-RU" sz="1800" dirty="0"/>
              <a:t> </a:t>
            </a:r>
            <a:r>
              <a:rPr lang="ru-RU" sz="1800" dirty="0" err="1"/>
              <a:t>можуть</a:t>
            </a:r>
            <a:r>
              <a:rPr lang="ru-RU" sz="1800" dirty="0"/>
              <a:t> </a:t>
            </a:r>
            <a:r>
              <a:rPr lang="ru-RU" sz="1800" dirty="0" err="1"/>
              <a:t>самі</a:t>
            </a:r>
            <a:r>
              <a:rPr lang="ru-RU" sz="1800" dirty="0"/>
              <a:t> </a:t>
            </a:r>
            <a:r>
              <a:rPr lang="ru-RU" sz="1800" dirty="0" err="1"/>
              <a:t>визначити</a:t>
            </a:r>
            <a:r>
              <a:rPr lang="ru-RU" sz="1800" dirty="0"/>
              <a:t> точку </a:t>
            </a:r>
            <a:r>
              <a:rPr lang="ru-RU" sz="1800" dirty="0" err="1"/>
              <a:t>зупинки</a:t>
            </a:r>
            <a:r>
              <a:rPr lang="ru-RU" sz="1800" dirty="0"/>
              <a:t> в </a:t>
            </a:r>
            <a:r>
              <a:rPr lang="ru-RU" sz="1800" dirty="0" err="1"/>
              <a:t>обробці</a:t>
            </a:r>
            <a:r>
              <a:rPr lang="ru-RU" sz="1800" dirty="0"/>
              <a:t> рядка.</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Розглянемо</a:t>
            </a:r>
            <a:r>
              <a:rPr lang="ru-RU" sz="1800" dirty="0"/>
              <a:t> з прикладу: </a:t>
            </a:r>
            <a:r>
              <a:rPr lang="ru-RU" sz="1800" dirty="0" err="1"/>
              <a:t>напишемо</a:t>
            </a:r>
            <a:r>
              <a:rPr lang="ru-RU" sz="1800" dirty="0"/>
              <a:t> </a:t>
            </a:r>
            <a:r>
              <a:rPr lang="ru-RU" sz="1800" dirty="0" err="1"/>
              <a:t>функцію</a:t>
            </a:r>
            <a:r>
              <a:rPr lang="ru-RU" sz="1800" dirty="0"/>
              <a:t>, яка </a:t>
            </a:r>
            <a:r>
              <a:rPr lang="ru-RU" sz="1800" dirty="0" err="1"/>
              <a:t>повертає</a:t>
            </a:r>
            <a:r>
              <a:rPr lang="ru-RU" sz="1800" dirty="0"/>
              <a:t> </a:t>
            </a:r>
            <a:r>
              <a:rPr lang="ru-RU" sz="1800" dirty="0" err="1"/>
              <a:t>кількість</a:t>
            </a:r>
            <a:r>
              <a:rPr lang="ru-RU" sz="1800" dirty="0"/>
              <a:t> </a:t>
            </a:r>
            <a:r>
              <a:rPr lang="ru-RU" sz="1800" dirty="0" err="1"/>
              <a:t>символів</a:t>
            </a:r>
            <a:r>
              <a:rPr lang="ru-RU" sz="1800" dirty="0"/>
              <a:t> «*» у рядку.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До «</a:t>
            </a:r>
            <a:r>
              <a:rPr lang="ru-RU" sz="1800" dirty="0" err="1"/>
              <a:t>обов'язків</a:t>
            </a:r>
            <a:r>
              <a:rPr lang="ru-RU" sz="1800" dirty="0"/>
              <a:t>» </a:t>
            </a:r>
            <a:r>
              <a:rPr lang="ru-RU" sz="1800" dirty="0" err="1"/>
              <a:t>нашої</a:t>
            </a:r>
            <a:r>
              <a:rPr lang="ru-RU" sz="1800" dirty="0"/>
              <a:t> </a:t>
            </a:r>
            <a:r>
              <a:rPr lang="ru-RU" sz="1800" dirty="0" err="1"/>
              <a:t>функції</a:t>
            </a:r>
            <a:r>
              <a:rPr lang="ru-RU" sz="1800" dirty="0"/>
              <a:t> </a:t>
            </a:r>
            <a:r>
              <a:rPr lang="ru-RU" sz="1800" b="1" dirty="0">
                <a:highlight>
                  <a:srgbClr val="00FF00"/>
                </a:highlight>
              </a:rPr>
              <a:t>не </a:t>
            </a:r>
            <a:r>
              <a:rPr lang="ru-RU" sz="1800" b="1" dirty="0" err="1">
                <a:highlight>
                  <a:srgbClr val="00FF00"/>
                </a:highlight>
              </a:rPr>
              <a:t>входять</a:t>
            </a:r>
            <a:r>
              <a:rPr lang="ru-RU" sz="1800" b="1" dirty="0">
                <a:highlight>
                  <a:srgbClr val="00FF00"/>
                </a:highlight>
              </a:rPr>
              <a:t> </a:t>
            </a:r>
            <a:r>
              <a:rPr lang="ru-RU" sz="1800" b="1" dirty="0" err="1">
                <a:highlight>
                  <a:srgbClr val="00FF00"/>
                </a:highlight>
              </a:rPr>
              <a:t>завдання</a:t>
            </a:r>
            <a:r>
              <a:rPr lang="ru-RU" sz="1800" b="1" dirty="0">
                <a:highlight>
                  <a:srgbClr val="00FF00"/>
                </a:highlight>
              </a:rPr>
              <a:t> з </a:t>
            </a:r>
            <a:r>
              <a:rPr lang="ru-RU" sz="1800" b="1" dirty="0" err="1">
                <a:highlight>
                  <a:srgbClr val="00FF00"/>
                </a:highlight>
              </a:rPr>
              <a:t>її</a:t>
            </a:r>
            <a:r>
              <a:rPr lang="ru-RU" sz="1800" b="1" dirty="0">
                <a:highlight>
                  <a:srgbClr val="00FF00"/>
                </a:highlight>
              </a:rPr>
              <a:t> </a:t>
            </a:r>
            <a:r>
              <a:rPr lang="ru-RU" sz="1800" b="1" dirty="0" err="1">
                <a:highlight>
                  <a:srgbClr val="00FF00"/>
                </a:highlight>
              </a:rPr>
              <a:t>зміни</a:t>
            </a:r>
            <a:r>
              <a:rPr lang="ru-RU" sz="1800" dirty="0"/>
              <a:t>. Тому для </a:t>
            </a:r>
            <a:r>
              <a:rPr lang="ru-RU" sz="1800" dirty="0" err="1"/>
              <a:t>забезпечення</a:t>
            </a:r>
            <a:r>
              <a:rPr lang="ru-RU" sz="1800" dirty="0"/>
              <a:t> </a:t>
            </a:r>
            <a:r>
              <a:rPr lang="ru-RU" sz="1800" dirty="0" err="1"/>
              <a:t>безпеки</a:t>
            </a:r>
            <a:r>
              <a:rPr lang="ru-RU" sz="1800" dirty="0"/>
              <a:t> </a:t>
            </a:r>
            <a:r>
              <a:rPr lang="ru-RU" sz="1800" dirty="0" err="1"/>
              <a:t>краще</a:t>
            </a:r>
            <a:r>
              <a:rPr lang="ru-RU" sz="1800" dirty="0"/>
              <a:t> </a:t>
            </a:r>
            <a:r>
              <a:rPr lang="ru-RU" sz="1800" dirty="0" err="1"/>
              <a:t>передати</a:t>
            </a:r>
            <a:r>
              <a:rPr lang="ru-RU" sz="1800" dirty="0"/>
              <a:t> рядок до </a:t>
            </a:r>
            <a:r>
              <a:rPr lang="ru-RU" sz="1800" dirty="0" err="1"/>
              <a:t>функції</a:t>
            </a:r>
            <a:r>
              <a:rPr lang="ru-RU" sz="1800" dirty="0"/>
              <a:t> через </a:t>
            </a:r>
            <a:r>
              <a:rPr lang="ru-RU" sz="1800" dirty="0" err="1"/>
              <a:t>вказівник</a:t>
            </a:r>
            <a:r>
              <a:rPr lang="ru-RU" sz="1800" dirty="0"/>
              <a:t> на </a:t>
            </a:r>
            <a:r>
              <a:rPr lang="ru-RU" sz="1800" dirty="0" err="1"/>
              <a:t>константний</a:t>
            </a:r>
            <a:r>
              <a:rPr lang="ru-RU" sz="1800" dirty="0"/>
              <a:t> </a:t>
            </a:r>
            <a:r>
              <a:rPr lang="ru-RU" sz="1800" dirty="0" err="1"/>
              <a:t>масив</a:t>
            </a:r>
            <a:r>
              <a:rPr lang="ru-RU" sz="1800" dirty="0"/>
              <a:t> </a:t>
            </a:r>
            <a:r>
              <a:rPr lang="ru-RU" sz="1800" dirty="0" err="1"/>
              <a:t>символів</a:t>
            </a:r>
            <a:r>
              <a:rPr lang="ru-RU" sz="1800" dirty="0"/>
              <a:t>, </a:t>
            </a:r>
            <a:r>
              <a:rPr lang="ru-RU" sz="1800" dirty="0" err="1"/>
              <a:t>тобто</a:t>
            </a:r>
            <a:r>
              <a:rPr lang="ru-RU" sz="1800" dirty="0"/>
              <a:t> </a:t>
            </a:r>
            <a:r>
              <a:rPr lang="ru-RU" sz="1800" dirty="0" err="1"/>
              <a:t>скористатися</a:t>
            </a:r>
            <a:r>
              <a:rPr lang="ru-RU" sz="1800" dirty="0"/>
              <a:t>:</a:t>
            </a:r>
            <a:endParaRPr lang="uk-UA" sz="1800" dirty="0"/>
          </a:p>
        </p:txBody>
      </p:sp>
      <p:pic>
        <p:nvPicPr>
          <p:cNvPr id="5" name="Рисунок 4">
            <a:extLst>
              <a:ext uri="{FF2B5EF4-FFF2-40B4-BE49-F238E27FC236}">
                <a16:creationId xmlns:a16="http://schemas.microsoft.com/office/drawing/2014/main" id="{62186B97-DC00-4BC4-B8DE-550C7033B18F}"/>
              </a:ext>
            </a:extLst>
          </p:cNvPr>
          <p:cNvPicPr>
            <a:picLocks noChangeAspect="1"/>
          </p:cNvPicPr>
          <p:nvPr/>
        </p:nvPicPr>
        <p:blipFill>
          <a:blip r:embed="rId2"/>
          <a:stretch>
            <a:fillRect/>
          </a:stretch>
        </p:blipFill>
        <p:spPr>
          <a:xfrm>
            <a:off x="3595675" y="5214278"/>
            <a:ext cx="5000648" cy="1572060"/>
          </a:xfrm>
          <a:prstGeom prst="rect">
            <a:avLst/>
          </a:prstGeom>
        </p:spPr>
      </p:pic>
    </p:spTree>
    <p:extLst>
      <p:ext uri="{BB962C8B-B14F-4D97-AF65-F5344CB8AC3E}">
        <p14:creationId xmlns:p14="http://schemas.microsoft.com/office/powerpoint/2010/main" val="3157822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використанні звичайного вказівника на рядок всередині функції, ми маємо доступ до початкових даних (початкового рядка) з можливістю її зміни. І можемо, наприклад, </a:t>
            </a:r>
            <a:r>
              <a:rPr lang="uk-UA" sz="1800" b="1" dirty="0">
                <a:highlight>
                  <a:srgbClr val="00FF00"/>
                </a:highlight>
              </a:rPr>
              <a:t>випадково в тілі функції вставити рядки коду, які </a:t>
            </a:r>
            <a:r>
              <a:rPr lang="uk-UA" sz="1800" b="1" dirty="0" err="1">
                <a:highlight>
                  <a:srgbClr val="00FF00"/>
                </a:highlight>
              </a:rPr>
              <a:t>внесуть</a:t>
            </a:r>
            <a:r>
              <a:rPr lang="uk-UA" sz="1800" b="1" dirty="0">
                <a:highlight>
                  <a:srgbClr val="00FF00"/>
                </a:highlight>
              </a:rPr>
              <a:t> зміни до початкового рядка</a:t>
            </a:r>
            <a:r>
              <a:rPr lang="uk-UA" sz="1800" dirty="0"/>
              <a:t>, що не передбачено завданнями функції. Тоді надалі (після виклику нашої функції) програма працюватиме вже не з початковою, а зі зміненою версією рядка, що не є коректним і може призвести до різних помилкових ситуацій.</a:t>
            </a:r>
          </a:p>
        </p:txBody>
      </p:sp>
      <p:pic>
        <p:nvPicPr>
          <p:cNvPr id="5" name="Рисунок 4">
            <a:extLst>
              <a:ext uri="{FF2B5EF4-FFF2-40B4-BE49-F238E27FC236}">
                <a16:creationId xmlns:a16="http://schemas.microsoft.com/office/drawing/2014/main" id="{071806FE-2A12-4CE3-88B1-670F95B15688}"/>
              </a:ext>
            </a:extLst>
          </p:cNvPr>
          <p:cNvPicPr>
            <a:picLocks noChangeAspect="1"/>
          </p:cNvPicPr>
          <p:nvPr/>
        </p:nvPicPr>
        <p:blipFill>
          <a:blip r:embed="rId2"/>
          <a:stretch>
            <a:fillRect/>
          </a:stretch>
        </p:blipFill>
        <p:spPr>
          <a:xfrm>
            <a:off x="3854461" y="3168637"/>
            <a:ext cx="4483077" cy="3689362"/>
          </a:xfrm>
          <a:prstGeom prst="rect">
            <a:avLst/>
          </a:prstGeom>
        </p:spPr>
      </p:pic>
    </p:spTree>
    <p:extLst>
      <p:ext uri="{BB962C8B-B14F-4D97-AF65-F5344CB8AC3E}">
        <p14:creationId xmlns:p14="http://schemas.microsoft.com/office/powerpoint/2010/main" val="105520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того, щоб дізнатися, скільки інформації можна надати деяким алфавітом, використовується формула:</a:t>
            </a:r>
          </a:p>
          <a:p>
            <a:pPr marL="540000" indent="360000">
              <a:lnSpc>
                <a:spcPct val="150000"/>
              </a:lnSpc>
              <a:spcBef>
                <a:spcPts val="0"/>
              </a:spcBef>
              <a:buNone/>
            </a:pPr>
            <a:endParaRPr lang="en-US" sz="1800" dirty="0"/>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N</a:t>
            </a:r>
            <a:r>
              <a:rPr lang="en-US" sz="1800" dirty="0"/>
              <a:t> - </a:t>
            </a:r>
            <a:r>
              <a:rPr lang="uk-UA" sz="1800" dirty="0"/>
              <a:t>потужність алфавіту;</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b</a:t>
            </a:r>
            <a:r>
              <a:rPr lang="en-US" sz="1800" dirty="0"/>
              <a:t> - </a:t>
            </a:r>
            <a:r>
              <a:rPr lang="uk-UA" sz="1800" dirty="0"/>
              <a:t>кількість біт для представлення символу.</a:t>
            </a:r>
          </a:p>
          <a:p>
            <a:pPr marL="540000" indent="360000">
              <a:lnSpc>
                <a:spcPct val="150000"/>
              </a:lnSpc>
              <a:spcBef>
                <a:spcPts val="0"/>
              </a:spcBef>
              <a:buNone/>
            </a:pPr>
            <a:r>
              <a:rPr lang="uk-UA" sz="1800" dirty="0"/>
              <a:t>Тобто, якщо для одного символу виділяється 1 байт (</a:t>
            </a:r>
            <a:r>
              <a:rPr lang="uk-UA" sz="1800" b="1" dirty="0">
                <a:highlight>
                  <a:srgbClr val="00FF00"/>
                </a:highlight>
              </a:rPr>
              <a:t>8 біт</a:t>
            </a:r>
            <a:r>
              <a:rPr lang="uk-UA" sz="1800" dirty="0"/>
              <a:t>), то максимальна кількість символів алфавіту - </a:t>
            </a:r>
            <a:r>
              <a:rPr lang="uk-UA" sz="1800" b="1" dirty="0">
                <a:highlight>
                  <a:srgbClr val="00FF00"/>
                </a:highlight>
              </a:rPr>
              <a:t>28 = 256</a:t>
            </a:r>
            <a:r>
              <a:rPr lang="uk-UA" sz="1800" dirty="0"/>
              <a:t>, яка є достатньою для представлення усіх необхідних символів мови.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Таким чином, кожен символ тексту є </a:t>
            </a:r>
            <a:r>
              <a:rPr lang="uk-UA" sz="1800" b="1" dirty="0" err="1">
                <a:highlight>
                  <a:srgbClr val="00FFFF"/>
                </a:highlight>
              </a:rPr>
              <a:t>восьмирозрядним</a:t>
            </a:r>
            <a:r>
              <a:rPr lang="uk-UA" sz="1800" b="1" dirty="0">
                <a:highlight>
                  <a:srgbClr val="00FFFF"/>
                </a:highlight>
              </a:rPr>
              <a:t>, двійковим кодом.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Процес кодування полягає в тому, що для кожного символу алфавіту ставиться у відповідність унікальний код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255</a:t>
            </a:r>
            <a:r>
              <a:rPr lang="uk-UA" sz="1800" dirty="0"/>
              <a:t> у десятковій системі або його двійкове представлення від </a:t>
            </a:r>
            <a:r>
              <a:rPr lang="uk-UA" sz="1800" dirty="0">
                <a:solidFill>
                  <a:schemeClr val="accent5">
                    <a:lumMod val="75000"/>
                  </a:schemeClr>
                </a:solidFill>
                <a:latin typeface="Consolas" panose="020B0609020204030204" pitchFamily="49" charset="0"/>
              </a:rPr>
              <a:t>00000000</a:t>
            </a:r>
            <a:r>
              <a:rPr lang="uk-UA" sz="1800" dirty="0"/>
              <a:t> до </a:t>
            </a:r>
            <a:r>
              <a:rPr lang="uk-UA" sz="1800" dirty="0">
                <a:solidFill>
                  <a:schemeClr val="accent5">
                    <a:lumMod val="75000"/>
                  </a:schemeClr>
                </a:solidFill>
                <a:latin typeface="Consolas" panose="020B0609020204030204" pitchFamily="49" charset="0"/>
              </a:rPr>
              <a:t>11111111</a:t>
            </a:r>
            <a:r>
              <a:rPr lang="uk-UA" sz="1800" dirty="0"/>
              <a:t>). Тобто </a:t>
            </a:r>
            <a:r>
              <a:rPr lang="uk-UA" sz="1800" b="1" dirty="0">
                <a:highlight>
                  <a:srgbClr val="00FF00"/>
                </a:highlight>
              </a:rPr>
              <a:t>комп'ютер розрізняє (розпізнає) символи за їх кодом</a:t>
            </a:r>
            <a:r>
              <a:rPr lang="uk-UA" sz="1800" dirty="0"/>
              <a:t>.</a:t>
            </a:r>
          </a:p>
        </p:txBody>
      </p:sp>
      <p:pic>
        <p:nvPicPr>
          <p:cNvPr id="5" name="Рисунок 4">
            <a:extLst>
              <a:ext uri="{FF2B5EF4-FFF2-40B4-BE49-F238E27FC236}">
                <a16:creationId xmlns:a16="http://schemas.microsoft.com/office/drawing/2014/main" id="{DF24EF7B-029F-425D-A850-8E9562DA568E}"/>
              </a:ext>
            </a:extLst>
          </p:cNvPr>
          <p:cNvPicPr>
            <a:picLocks noChangeAspect="1"/>
          </p:cNvPicPr>
          <p:nvPr/>
        </p:nvPicPr>
        <p:blipFill>
          <a:blip r:embed="rId2"/>
          <a:stretch>
            <a:fillRect/>
          </a:stretch>
        </p:blipFill>
        <p:spPr>
          <a:xfrm>
            <a:off x="5522287" y="1378378"/>
            <a:ext cx="1147425" cy="739787"/>
          </a:xfrm>
          <a:prstGeom prst="rect">
            <a:avLst/>
          </a:prstGeom>
        </p:spPr>
      </p:pic>
    </p:spTree>
    <p:extLst>
      <p:ext uri="{BB962C8B-B14F-4D97-AF65-F5344CB8AC3E}">
        <p14:creationId xmlns:p14="http://schemas.microsoft.com/office/powerpoint/2010/main" val="1467007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4386402-9219-4C46-80EE-75C97292B6D1}"/>
              </a:ext>
            </a:extLst>
          </p:cNvPr>
          <p:cNvPicPr>
            <a:picLocks noChangeAspect="1"/>
          </p:cNvPicPr>
          <p:nvPr/>
        </p:nvPicPr>
        <p:blipFill>
          <a:blip r:embed="rId2"/>
          <a:stretch>
            <a:fillRect/>
          </a:stretch>
        </p:blipFill>
        <p:spPr>
          <a:xfrm>
            <a:off x="1619705" y="963244"/>
            <a:ext cx="8952588" cy="5789202"/>
          </a:xfrm>
          <a:prstGeom prst="rect">
            <a:avLst/>
          </a:prstGeom>
        </p:spPr>
      </p:pic>
      <p:pic>
        <p:nvPicPr>
          <p:cNvPr id="39938" name="Picture 2" descr="hxHUCOGreJ3excHh77V-CIn_a5EWF4G_">
            <a:extLst>
              <a:ext uri="{FF2B5EF4-FFF2-40B4-BE49-F238E27FC236}">
                <a16:creationId xmlns:a16="http://schemas.microsoft.com/office/drawing/2014/main" id="{CAD8A95D-15BE-463B-B848-4EBE30FA6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995" y="3065553"/>
            <a:ext cx="4128758" cy="72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55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Проведемо тестування нашого коду в рядку, що містить понад 20 символів, і перевіримо, як «впорається» функція </a:t>
            </a:r>
            <a:r>
              <a:rPr lang="en-US" sz="1800" dirty="0" err="1">
                <a:solidFill>
                  <a:schemeClr val="accent5">
                    <a:lumMod val="75000"/>
                  </a:schemeClr>
                </a:solidFill>
                <a:latin typeface="Consolas" panose="020B0609020204030204" pitchFamily="49" charset="0"/>
              </a:rPr>
              <a:t>fgets</a:t>
            </a:r>
            <a:r>
              <a:rPr lang="en-US" sz="1800" dirty="0">
                <a:solidFill>
                  <a:schemeClr val="accent5">
                    <a:lumMod val="75000"/>
                  </a:schemeClr>
                </a:solidFill>
                <a:latin typeface="Consolas" panose="020B0609020204030204" pitchFamily="49" charset="0"/>
              </a:rPr>
              <a:t>() </a:t>
            </a:r>
            <a:r>
              <a:rPr lang="uk-UA" sz="1800" dirty="0"/>
              <a:t>з такою помилковою ситуацією:</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Результат </a:t>
            </a:r>
            <a:r>
              <a:rPr lang="ru-RU" sz="1800" dirty="0" err="1"/>
              <a:t>коректний</a:t>
            </a:r>
            <a:r>
              <a:rPr lang="ru-RU" sz="1800" dirty="0"/>
              <a:t>, </a:t>
            </a:r>
            <a:r>
              <a:rPr lang="ru-RU" sz="1800" dirty="0" err="1"/>
              <a:t>програма</a:t>
            </a:r>
            <a:r>
              <a:rPr lang="ru-RU" sz="1800" dirty="0"/>
              <a:t> «</a:t>
            </a:r>
            <a:r>
              <a:rPr lang="ru-RU" sz="1800" dirty="0" err="1"/>
              <a:t>прийняла</a:t>
            </a:r>
            <a:r>
              <a:rPr lang="ru-RU" sz="1800" dirty="0"/>
              <a:t>» </a:t>
            </a:r>
            <a:r>
              <a:rPr lang="ru-RU" sz="1800" dirty="0" err="1"/>
              <a:t>лише</a:t>
            </a:r>
            <a:r>
              <a:rPr lang="ru-RU" sz="1800" dirty="0"/>
              <a:t> 20 </a:t>
            </a:r>
            <a:r>
              <a:rPr lang="ru-RU" sz="1800" dirty="0" err="1"/>
              <a:t>символів</a:t>
            </a:r>
            <a:r>
              <a:rPr lang="ru-RU" sz="1800" dirty="0"/>
              <a:t> </a:t>
            </a:r>
            <a:r>
              <a:rPr lang="ru-RU" sz="1800" dirty="0" err="1"/>
              <a:t>незважаючи</a:t>
            </a:r>
            <a:r>
              <a:rPr lang="ru-RU" sz="1800" dirty="0"/>
              <a:t> на те, </a:t>
            </a:r>
            <a:r>
              <a:rPr lang="ru-RU" sz="1800" dirty="0" err="1"/>
              <a:t>що</a:t>
            </a:r>
            <a:r>
              <a:rPr lang="ru-RU" sz="1800" dirty="0"/>
              <a:t> </a:t>
            </a:r>
            <a:r>
              <a:rPr lang="ru-RU" sz="1800" dirty="0" err="1"/>
              <a:t>користувач</a:t>
            </a:r>
            <a:r>
              <a:rPr lang="ru-RU" sz="1800" dirty="0"/>
              <a:t> </a:t>
            </a:r>
            <a:r>
              <a:rPr lang="ru-RU" sz="1800" dirty="0" err="1"/>
              <a:t>ввів</a:t>
            </a:r>
            <a:r>
              <a:rPr lang="ru-RU" sz="1800" dirty="0"/>
              <a:t> </a:t>
            </a:r>
            <a:r>
              <a:rPr lang="ru-RU" sz="1800" dirty="0" err="1"/>
              <a:t>набагато</a:t>
            </a:r>
            <a:r>
              <a:rPr lang="ru-RU" sz="1800" dirty="0"/>
              <a:t> </a:t>
            </a:r>
            <a:r>
              <a:rPr lang="ru-RU" sz="1800" dirty="0" err="1"/>
              <a:t>більше</a:t>
            </a:r>
            <a:r>
              <a:rPr lang="ru-RU" sz="1800" dirty="0"/>
              <a:t>, і </a:t>
            </a:r>
            <a:r>
              <a:rPr lang="ru-RU" sz="1800" dirty="0" err="1"/>
              <a:t>лише</a:t>
            </a:r>
            <a:r>
              <a:rPr lang="ru-RU" sz="1800" dirty="0"/>
              <a:t> </a:t>
            </a:r>
            <a:r>
              <a:rPr lang="ru-RU" sz="1800" dirty="0" err="1"/>
              <a:t>серед</a:t>
            </a:r>
            <a:r>
              <a:rPr lang="ru-RU" sz="1800" dirty="0"/>
              <a:t> </a:t>
            </a:r>
            <a:r>
              <a:rPr lang="ru-RU" sz="1800" dirty="0" err="1"/>
              <a:t>цих</a:t>
            </a:r>
            <a:r>
              <a:rPr lang="ru-RU" sz="1800" dirty="0"/>
              <a:t> 20 </a:t>
            </a:r>
            <a:r>
              <a:rPr lang="ru-RU" sz="1800" dirty="0" err="1"/>
              <a:t>символів</a:t>
            </a:r>
            <a:r>
              <a:rPr lang="ru-RU" sz="1800" dirty="0"/>
              <a:t> </a:t>
            </a:r>
            <a:r>
              <a:rPr lang="ru-RU" sz="1800" dirty="0" err="1"/>
              <a:t>було</a:t>
            </a:r>
            <a:r>
              <a:rPr lang="ru-RU" sz="1800" dirty="0"/>
              <a:t> </a:t>
            </a:r>
            <a:r>
              <a:rPr lang="ru-RU" sz="1800" dirty="0" err="1"/>
              <a:t>здійснено</a:t>
            </a:r>
            <a:r>
              <a:rPr lang="ru-RU" sz="1800" dirty="0"/>
              <a:t> </a:t>
            </a:r>
            <a:r>
              <a:rPr lang="ru-RU" sz="1800" dirty="0" err="1"/>
              <a:t>пошук</a:t>
            </a:r>
            <a:r>
              <a:rPr lang="ru-RU" sz="1800" dirty="0"/>
              <a:t> символу «*».</a:t>
            </a:r>
            <a:endParaRPr lang="uk-UA" sz="1800" dirty="0"/>
          </a:p>
        </p:txBody>
      </p:sp>
      <p:pic>
        <p:nvPicPr>
          <p:cNvPr id="40962" name="Picture 2" descr="zKQbJLdlz4lvmAW0pJR7DqNPHQk0vpQ3">
            <a:extLst>
              <a:ext uri="{FF2B5EF4-FFF2-40B4-BE49-F238E27FC236}">
                <a16:creationId xmlns:a16="http://schemas.microsoft.com/office/drawing/2014/main" id="{87347895-6D13-42A6-98D1-103328B51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858" y="1803963"/>
            <a:ext cx="9900282" cy="68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61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10000"/>
          </a:bodyPr>
          <a:lstStyle/>
          <a:p>
            <a:pPr marL="540000" indent="360000">
              <a:lnSpc>
                <a:spcPct val="150000"/>
              </a:lnSpc>
              <a:spcBef>
                <a:spcPts val="0"/>
              </a:spcBef>
              <a:buNone/>
            </a:pPr>
            <a:r>
              <a:rPr lang="ru-RU" sz="1800" b="1" dirty="0" err="1">
                <a:highlight>
                  <a:srgbClr val="FFFF00"/>
                </a:highlight>
              </a:rPr>
              <a:t>Тепер</a:t>
            </a:r>
            <a:r>
              <a:rPr lang="ru-RU" sz="1800" b="1" dirty="0">
                <a:highlight>
                  <a:srgbClr val="FFFF00"/>
                </a:highlight>
              </a:rPr>
              <a:t> </a:t>
            </a:r>
            <a:r>
              <a:rPr lang="ru-RU" sz="1800" b="1" dirty="0" err="1">
                <a:highlight>
                  <a:srgbClr val="FFFF00"/>
                </a:highlight>
              </a:rPr>
              <a:t>уявімо</a:t>
            </a:r>
            <a:r>
              <a:rPr lang="ru-RU" sz="1800" b="1" dirty="0">
                <a:highlight>
                  <a:srgbClr val="FFFF00"/>
                </a:highlight>
              </a:rPr>
              <a:t>, </a:t>
            </a:r>
            <a:r>
              <a:rPr lang="ru-RU" sz="1800" b="1" dirty="0" err="1">
                <a:highlight>
                  <a:srgbClr val="FFFF00"/>
                </a:highlight>
              </a:rPr>
              <a:t>що</a:t>
            </a:r>
            <a:r>
              <a:rPr lang="ru-RU" sz="1800" b="1" dirty="0">
                <a:highlight>
                  <a:srgbClr val="FFFF00"/>
                </a:highlight>
              </a:rPr>
              <a:t> нам </a:t>
            </a:r>
            <a:r>
              <a:rPr lang="ru-RU" sz="1800" b="1" dirty="0" err="1">
                <a:highlight>
                  <a:srgbClr val="FFFF00"/>
                </a:highlight>
              </a:rPr>
              <a:t>потрібно</a:t>
            </a:r>
            <a:r>
              <a:rPr lang="ru-RU" sz="1800" b="1" dirty="0">
                <a:highlight>
                  <a:srgbClr val="FFFF00"/>
                </a:highlight>
              </a:rPr>
              <a:t> </a:t>
            </a:r>
            <a:r>
              <a:rPr lang="ru-RU" sz="1800" b="1" dirty="0" err="1">
                <a:highlight>
                  <a:srgbClr val="FFFF00"/>
                </a:highlight>
              </a:rPr>
              <a:t>визначити</a:t>
            </a:r>
            <a:r>
              <a:rPr lang="ru-RU" sz="1800" b="1" dirty="0">
                <a:highlight>
                  <a:srgbClr val="FFFF00"/>
                </a:highlight>
              </a:rPr>
              <a:t>, яке </a:t>
            </a:r>
            <a:r>
              <a:rPr lang="ru-RU" sz="1800" b="1" dirty="0" err="1">
                <a:highlight>
                  <a:srgbClr val="FFFF00"/>
                </a:highlight>
              </a:rPr>
              <a:t>зі</a:t>
            </a:r>
            <a:r>
              <a:rPr lang="ru-RU" sz="1800" b="1" dirty="0">
                <a:highlight>
                  <a:srgbClr val="FFFF00"/>
                </a:highlight>
              </a:rPr>
              <a:t> </a:t>
            </a:r>
            <a:r>
              <a:rPr lang="ru-RU" sz="1800" b="1" dirty="0" err="1">
                <a:highlight>
                  <a:srgbClr val="FFFF00"/>
                </a:highlight>
              </a:rPr>
              <a:t>слів</a:t>
            </a:r>
            <a:r>
              <a:rPr lang="ru-RU" sz="1800" b="1" dirty="0">
                <a:highlight>
                  <a:srgbClr val="FFFF00"/>
                </a:highlight>
              </a:rPr>
              <a:t> у </a:t>
            </a:r>
            <a:r>
              <a:rPr lang="ru-RU" sz="1800" b="1" dirty="0" err="1">
                <a:highlight>
                  <a:srgbClr val="FFFF00"/>
                </a:highlight>
              </a:rPr>
              <a:t>реченні</a:t>
            </a:r>
            <a:r>
              <a:rPr lang="ru-RU" sz="1800" b="1" dirty="0">
                <a:highlight>
                  <a:srgbClr val="FFFF00"/>
                </a:highlight>
              </a:rPr>
              <a:t> </a:t>
            </a:r>
            <a:r>
              <a:rPr lang="ru-RU" sz="1800" b="1" dirty="0" err="1">
                <a:highlight>
                  <a:srgbClr val="FFFF00"/>
                </a:highlight>
              </a:rPr>
              <a:t>довше</a:t>
            </a:r>
            <a:r>
              <a:rPr lang="ru-RU" sz="1800" b="1" dirty="0">
                <a:highlight>
                  <a:srgbClr val="FFFF00"/>
                </a:highlight>
              </a:rPr>
              <a:t>: перше </a:t>
            </a:r>
            <a:r>
              <a:rPr lang="ru-RU" sz="1800" b="1" dirty="0" err="1">
                <a:highlight>
                  <a:srgbClr val="FFFF00"/>
                </a:highlight>
              </a:rPr>
              <a:t>чи</a:t>
            </a:r>
            <a:r>
              <a:rPr lang="ru-RU" sz="1800" b="1" dirty="0">
                <a:highlight>
                  <a:srgbClr val="FFFF00"/>
                </a:highlight>
              </a:rPr>
              <a:t> </a:t>
            </a:r>
            <a:r>
              <a:rPr lang="ru-RU" sz="1800" b="1" dirty="0" err="1">
                <a:highlight>
                  <a:srgbClr val="FFFF00"/>
                </a:highlight>
              </a:rPr>
              <a:t>останнє</a:t>
            </a:r>
            <a:r>
              <a:rPr lang="ru-RU" sz="1800" b="1" dirty="0">
                <a:highlight>
                  <a:srgbClr val="FFFF00"/>
                </a:highlight>
              </a:rPr>
              <a:t>. </a:t>
            </a:r>
            <a:r>
              <a:rPr lang="ru-RU" sz="1800" b="1" dirty="0" err="1">
                <a:highlight>
                  <a:srgbClr val="FFFF00"/>
                </a:highlight>
              </a:rPr>
              <a:t>Користувач</a:t>
            </a:r>
            <a:r>
              <a:rPr lang="ru-RU" sz="1800" b="1" dirty="0">
                <a:highlight>
                  <a:srgbClr val="FFFF00"/>
                </a:highlight>
              </a:rPr>
              <a:t> вводить </a:t>
            </a:r>
            <a:r>
              <a:rPr lang="ru-RU" sz="1800" b="1" dirty="0" err="1">
                <a:highlight>
                  <a:srgbClr val="FFFF00"/>
                </a:highlight>
              </a:rPr>
              <a:t>речення</a:t>
            </a:r>
            <a:r>
              <a:rPr lang="ru-RU" sz="1800" b="1" dirty="0">
                <a:highlight>
                  <a:srgbClr val="FFFF00"/>
                </a:highlight>
              </a:rPr>
              <a:t> (рядок), а </a:t>
            </a:r>
            <a:r>
              <a:rPr lang="ru-RU" sz="1800" b="1" dirty="0" err="1">
                <a:highlight>
                  <a:srgbClr val="FFFF00"/>
                </a:highlight>
              </a:rPr>
              <a:t>роздільником</a:t>
            </a:r>
            <a:r>
              <a:rPr lang="ru-RU" sz="1800" b="1" dirty="0">
                <a:highlight>
                  <a:srgbClr val="FFFF00"/>
                </a:highlight>
              </a:rPr>
              <a:t> </a:t>
            </a:r>
            <a:r>
              <a:rPr lang="ru-RU" sz="1800" b="1" dirty="0" err="1">
                <a:highlight>
                  <a:srgbClr val="FFFF00"/>
                </a:highlight>
              </a:rPr>
              <a:t>між</a:t>
            </a:r>
            <a:r>
              <a:rPr lang="ru-RU" sz="1800" b="1" dirty="0">
                <a:highlight>
                  <a:srgbClr val="FFFF00"/>
                </a:highlight>
              </a:rPr>
              <a:t> словами </a:t>
            </a:r>
            <a:r>
              <a:rPr lang="ru-RU" sz="1800" b="1" dirty="0" err="1">
                <a:highlight>
                  <a:srgbClr val="FFFF00"/>
                </a:highlight>
              </a:rPr>
              <a:t>речення</a:t>
            </a:r>
            <a:r>
              <a:rPr lang="ru-RU" sz="1800" b="1" dirty="0">
                <a:highlight>
                  <a:srgbClr val="FFFF00"/>
                </a:highlight>
              </a:rPr>
              <a:t> є символ </a:t>
            </a:r>
            <a:r>
              <a:rPr lang="ru-RU" sz="1800" b="1" dirty="0" err="1">
                <a:highlight>
                  <a:srgbClr val="FFFF00"/>
                </a:highlight>
              </a:rPr>
              <a:t>пробілу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Для </a:t>
            </a:r>
            <a:r>
              <a:rPr lang="ru-RU" sz="1800" dirty="0" err="1"/>
              <a:t>визначення</a:t>
            </a:r>
            <a:r>
              <a:rPr lang="ru-RU" sz="1800" dirty="0"/>
              <a:t> </a:t>
            </a:r>
            <a:r>
              <a:rPr lang="ru-RU" sz="1800" dirty="0" err="1"/>
              <a:t>довжини</a:t>
            </a:r>
            <a:r>
              <a:rPr lang="ru-RU" sz="1800" dirty="0"/>
              <a:t> </a:t>
            </a:r>
            <a:r>
              <a:rPr lang="ru-RU" sz="1800" dirty="0" err="1"/>
              <a:t>першого</a:t>
            </a:r>
            <a:r>
              <a:rPr lang="ru-RU" sz="1800" dirty="0"/>
              <a:t> слова нам </a:t>
            </a:r>
            <a:r>
              <a:rPr lang="ru-RU" sz="1800" dirty="0" err="1"/>
              <a:t>потрібно</a:t>
            </a:r>
            <a:r>
              <a:rPr lang="ru-RU" sz="1800" dirty="0"/>
              <a:t> </a:t>
            </a:r>
            <a:r>
              <a:rPr lang="ru-RU" sz="1800" dirty="0" err="1"/>
              <a:t>знайти</a:t>
            </a:r>
            <a:r>
              <a:rPr lang="ru-RU" sz="1800" dirty="0"/>
              <a:t> </a:t>
            </a:r>
            <a:r>
              <a:rPr lang="ru-RU" sz="1800" dirty="0" err="1"/>
              <a:t>індекс</a:t>
            </a:r>
            <a:r>
              <a:rPr lang="ru-RU" sz="1800" dirty="0"/>
              <a:t> (</a:t>
            </a:r>
            <a:r>
              <a:rPr lang="ru-RU" sz="1800" dirty="0" err="1"/>
              <a:t>позицію</a:t>
            </a:r>
            <a:r>
              <a:rPr lang="ru-RU" sz="1800" dirty="0"/>
              <a:t>) </a:t>
            </a:r>
            <a:r>
              <a:rPr lang="ru-RU" sz="1800" dirty="0" err="1"/>
              <a:t>першого</a:t>
            </a:r>
            <a:r>
              <a:rPr lang="ru-RU" sz="1800" dirty="0"/>
              <a:t> </a:t>
            </a:r>
            <a:r>
              <a:rPr lang="ru-RU" sz="1800" dirty="0" err="1"/>
              <a:t>пробілу</a:t>
            </a:r>
            <a:r>
              <a:rPr lang="ru-RU" sz="1800" dirty="0"/>
              <a:t> в рядку. </a:t>
            </a:r>
            <a:r>
              <a:rPr lang="ru-RU" sz="1800" dirty="0" err="1"/>
              <a:t>Скористатися</a:t>
            </a:r>
            <a:r>
              <a:rPr lang="ru-RU" sz="1800" dirty="0"/>
              <a:t> </a:t>
            </a:r>
            <a:r>
              <a:rPr lang="ru-RU" sz="1800" dirty="0" err="1"/>
              <a:t>відомою</a:t>
            </a:r>
            <a:r>
              <a:rPr lang="ru-RU" sz="1800" dirty="0"/>
              <a:t> нам </a:t>
            </a:r>
            <a:r>
              <a:rPr lang="ru-RU" sz="1800" dirty="0" err="1"/>
              <a:t>функцією</a:t>
            </a:r>
            <a:r>
              <a:rPr lang="ru-RU" sz="1800" dirty="0"/>
              <a:t> </a:t>
            </a:r>
            <a:r>
              <a:rPr lang="ru-RU" sz="1800" dirty="0" err="1">
                <a:solidFill>
                  <a:schemeClr val="accent5">
                    <a:lumMod val="75000"/>
                  </a:schemeClr>
                </a:solidFill>
                <a:latin typeface="Consolas" panose="020B0609020204030204" pitchFamily="49" charset="0"/>
              </a:rPr>
              <a:t>strchr</a:t>
            </a:r>
            <a:r>
              <a:rPr lang="ru-RU" sz="1800" dirty="0">
                <a:solidFill>
                  <a:schemeClr val="accent5">
                    <a:lumMod val="75000"/>
                  </a:schemeClr>
                </a:solidFill>
                <a:latin typeface="Consolas" panose="020B0609020204030204" pitchFamily="49" charset="0"/>
              </a:rPr>
              <a:t>()</a:t>
            </a:r>
            <a:r>
              <a:rPr lang="ru-RU" sz="1800" dirty="0"/>
              <a:t>, яка </a:t>
            </a:r>
            <a:r>
              <a:rPr lang="ru-RU" sz="1800" dirty="0" err="1"/>
              <a:t>виконує</a:t>
            </a:r>
            <a:r>
              <a:rPr lang="ru-RU" sz="1800" dirty="0"/>
              <a:t> </a:t>
            </a:r>
            <a:r>
              <a:rPr lang="ru-RU" sz="1800" dirty="0" err="1"/>
              <a:t>пошук</a:t>
            </a:r>
            <a:r>
              <a:rPr lang="ru-RU" sz="1800" dirty="0"/>
              <a:t> </a:t>
            </a:r>
            <a:r>
              <a:rPr lang="ru-RU" sz="1800" dirty="0" err="1"/>
              <a:t>першого</a:t>
            </a:r>
            <a:r>
              <a:rPr lang="ru-RU" sz="1800" dirty="0"/>
              <a:t> </a:t>
            </a:r>
            <a:r>
              <a:rPr lang="ru-RU" sz="1800" dirty="0" err="1"/>
              <a:t>входження</a:t>
            </a:r>
            <a:r>
              <a:rPr lang="ru-RU" sz="1800" dirty="0"/>
              <a:t> символу, </a:t>
            </a:r>
            <a:r>
              <a:rPr lang="ru-RU" sz="1800" dirty="0" err="1"/>
              <a:t>починаючи</a:t>
            </a:r>
            <a:r>
              <a:rPr lang="ru-RU" sz="1800" dirty="0"/>
              <a:t> з початку рядка, не </a:t>
            </a:r>
            <a:r>
              <a:rPr lang="ru-RU" sz="1800" dirty="0" err="1"/>
              <a:t>вдасться</a:t>
            </a:r>
            <a:r>
              <a:rPr lang="ru-RU" sz="1800" dirty="0"/>
              <a:t>. Справа в тому, </a:t>
            </a:r>
            <a:r>
              <a:rPr lang="ru-RU" sz="1800" dirty="0" err="1"/>
              <a:t>що</a:t>
            </a:r>
            <a:r>
              <a:rPr lang="ru-RU" sz="1800" dirty="0"/>
              <a:t> результат </a:t>
            </a:r>
            <a:r>
              <a:rPr lang="ru-RU" sz="1800" dirty="0" err="1"/>
              <a:t>роботи</a:t>
            </a:r>
            <a:r>
              <a:rPr lang="ru-RU" sz="1800" dirty="0"/>
              <a:t> </a:t>
            </a:r>
            <a:r>
              <a:rPr lang="ru-RU" sz="1800" dirty="0" err="1"/>
              <a:t>функції</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strchr</a:t>
            </a:r>
            <a:r>
              <a:rPr lang="ru-RU" sz="1800" dirty="0">
                <a:solidFill>
                  <a:schemeClr val="accent5">
                    <a:lumMod val="75000"/>
                  </a:schemeClr>
                </a:solidFill>
                <a:latin typeface="Consolas" panose="020B0609020204030204" pitchFamily="49" charset="0"/>
              </a:rPr>
              <a:t>() </a:t>
            </a:r>
            <a:r>
              <a:rPr lang="ru-RU" sz="1800" dirty="0"/>
              <a:t>- </a:t>
            </a:r>
            <a:r>
              <a:rPr lang="ru-RU" sz="1800" dirty="0" err="1"/>
              <a:t>це</a:t>
            </a:r>
            <a:r>
              <a:rPr lang="ru-RU" sz="1800" dirty="0"/>
              <a:t> </a:t>
            </a:r>
            <a:r>
              <a:rPr lang="ru-RU" sz="1800" dirty="0" err="1"/>
              <a:t>частина</a:t>
            </a:r>
            <a:r>
              <a:rPr lang="ru-RU" sz="1800" dirty="0"/>
              <a:t> рядка (</a:t>
            </a:r>
            <a:r>
              <a:rPr lang="ru-RU" sz="1800" dirty="0" err="1"/>
              <a:t>вказівник</a:t>
            </a:r>
            <a:r>
              <a:rPr lang="ru-RU" sz="1800" dirty="0"/>
              <a:t> на </a:t>
            </a:r>
            <a:r>
              <a:rPr lang="ru-RU" sz="1800" dirty="0" err="1"/>
              <a:t>шуканий</a:t>
            </a:r>
            <a:r>
              <a:rPr lang="ru-RU" sz="1800" dirty="0"/>
              <a:t> символ), </a:t>
            </a:r>
            <a:r>
              <a:rPr lang="ru-RU" sz="1800" dirty="0" err="1"/>
              <a:t>починаючи</a:t>
            </a:r>
            <a:r>
              <a:rPr lang="ru-RU" sz="1800" dirty="0"/>
              <a:t> з </a:t>
            </a:r>
            <a:r>
              <a:rPr lang="ru-RU" sz="1800" dirty="0" err="1"/>
              <a:t>позиції</a:t>
            </a:r>
            <a:r>
              <a:rPr lang="ru-RU" sz="1800" dirty="0"/>
              <a:t> </a:t>
            </a:r>
            <a:r>
              <a:rPr lang="ru-RU" sz="1800" dirty="0" err="1"/>
              <a:t>знайденого</a:t>
            </a:r>
            <a:r>
              <a:rPr lang="ru-RU" sz="1800" dirty="0"/>
              <a:t> символу і до </a:t>
            </a:r>
            <a:r>
              <a:rPr lang="ru-RU" sz="1800" dirty="0" err="1"/>
              <a:t>кінця</a:t>
            </a:r>
            <a:r>
              <a:rPr lang="ru-RU" sz="1800" dirty="0"/>
              <a:t> рядка, а нам </a:t>
            </a:r>
            <a:r>
              <a:rPr lang="ru-RU" sz="1800" dirty="0" err="1"/>
              <a:t>потрібна</a:t>
            </a:r>
            <a:r>
              <a:rPr lang="ru-RU" sz="1800" dirty="0"/>
              <a:t> </a:t>
            </a:r>
            <a:r>
              <a:rPr lang="ru-RU" sz="1800" dirty="0" err="1"/>
              <a:t>саме</a:t>
            </a:r>
            <a:r>
              <a:rPr lang="ru-RU" sz="1800" dirty="0"/>
              <a:t> </a:t>
            </a:r>
            <a:r>
              <a:rPr lang="ru-RU" sz="1800" dirty="0" err="1"/>
              <a:t>позиція</a:t>
            </a:r>
            <a:r>
              <a:rPr lang="ru-RU" sz="1800" dirty="0"/>
              <a:t> символу (проблема в </a:t>
            </a:r>
            <a:r>
              <a:rPr lang="ru-RU" sz="1800" dirty="0" err="1"/>
              <a:t>нашому</a:t>
            </a:r>
            <a:r>
              <a:rPr lang="ru-RU" sz="1800" dirty="0"/>
              <a:t> </a:t>
            </a:r>
            <a:r>
              <a:rPr lang="ru-RU" sz="1800" dirty="0" err="1"/>
              <a:t>прикладі</a:t>
            </a:r>
            <a:r>
              <a:rPr lang="ru-RU" sz="1800" dirty="0"/>
              <a:t>). Тому </a:t>
            </a:r>
            <a:r>
              <a:rPr lang="ru-RU" sz="1800" dirty="0" err="1"/>
              <a:t>потрібно</a:t>
            </a:r>
            <a:r>
              <a:rPr lang="ru-RU" sz="1800" dirty="0"/>
              <a:t> буде за </a:t>
            </a:r>
            <a:r>
              <a:rPr lang="ru-RU" sz="1800" dirty="0" err="1"/>
              <a:t>допомогою</a:t>
            </a:r>
            <a:r>
              <a:rPr lang="ru-RU" sz="1800" dirty="0"/>
              <a:t> циклу, </a:t>
            </a:r>
            <a:r>
              <a:rPr lang="ru-RU" sz="1800" dirty="0" err="1"/>
              <a:t>що</a:t>
            </a:r>
            <a:r>
              <a:rPr lang="ru-RU" sz="1800" dirty="0"/>
              <a:t> </a:t>
            </a:r>
            <a:r>
              <a:rPr lang="ru-RU" sz="1800" dirty="0" err="1"/>
              <a:t>перебирає</a:t>
            </a:r>
            <a:r>
              <a:rPr lang="ru-RU" sz="1800" dirty="0"/>
              <a:t> (як у </a:t>
            </a:r>
            <a:r>
              <a:rPr lang="ru-RU" sz="1800" dirty="0" err="1"/>
              <a:t>прикладі</a:t>
            </a:r>
            <a:r>
              <a:rPr lang="ru-RU" sz="1800" dirty="0"/>
              <a:t> </a:t>
            </a:r>
            <a:r>
              <a:rPr lang="ru-RU" sz="1800" dirty="0" err="1"/>
              <a:t>вище</a:t>
            </a:r>
            <a:r>
              <a:rPr lang="ru-RU" sz="1800" dirty="0"/>
              <a:t>) </a:t>
            </a:r>
            <a:r>
              <a:rPr lang="ru-RU" sz="1800" dirty="0" err="1"/>
              <a:t>усі</a:t>
            </a:r>
            <a:r>
              <a:rPr lang="ru-RU" sz="1800" dirty="0"/>
              <a:t> </a:t>
            </a:r>
            <a:r>
              <a:rPr lang="ru-RU" sz="1800" dirty="0" err="1"/>
              <a:t>символи</a:t>
            </a:r>
            <a:r>
              <a:rPr lang="ru-RU" sz="1800" dirty="0"/>
              <a:t> рядка, </a:t>
            </a:r>
            <a:r>
              <a:rPr lang="ru-RU" sz="1800" dirty="0" err="1"/>
              <a:t>знайти</a:t>
            </a:r>
            <a:r>
              <a:rPr lang="ru-RU" sz="1800" dirty="0"/>
              <a:t> символ </a:t>
            </a:r>
            <a:r>
              <a:rPr lang="ru-RU" sz="1800" dirty="0" err="1"/>
              <a:t>пробілу</a:t>
            </a:r>
            <a:r>
              <a:rPr lang="ru-RU" sz="1800" dirty="0"/>
              <a:t> і </a:t>
            </a:r>
            <a:r>
              <a:rPr lang="ru-RU" sz="1800" dirty="0" err="1"/>
              <a:t>зупинити</a:t>
            </a:r>
            <a:r>
              <a:rPr lang="ru-RU" sz="1800" dirty="0"/>
              <a:t> </a:t>
            </a:r>
            <a:r>
              <a:rPr lang="ru-RU" sz="1800" dirty="0" err="1"/>
              <a:t>виконання</a:t>
            </a:r>
            <a:r>
              <a:rPr lang="ru-RU" sz="1800" dirty="0"/>
              <a:t> циклу.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Для </a:t>
            </a:r>
            <a:r>
              <a:rPr lang="ru-RU" sz="1800" dirty="0" err="1"/>
              <a:t>пошуку</a:t>
            </a:r>
            <a:r>
              <a:rPr lang="ru-RU" sz="1800" dirty="0"/>
              <a:t> </a:t>
            </a:r>
            <a:r>
              <a:rPr lang="ru-RU" sz="1800" dirty="0" err="1"/>
              <a:t>позиції</a:t>
            </a:r>
            <a:r>
              <a:rPr lang="ru-RU" sz="1800" dirty="0"/>
              <a:t> </a:t>
            </a:r>
            <a:r>
              <a:rPr lang="ru-RU" sz="1800" dirty="0" err="1"/>
              <a:t>останнього</a:t>
            </a:r>
            <a:r>
              <a:rPr lang="ru-RU" sz="1800" dirty="0"/>
              <a:t> </a:t>
            </a:r>
            <a:r>
              <a:rPr lang="ru-RU" sz="1800" dirty="0" err="1"/>
              <a:t>пробілу</a:t>
            </a:r>
            <a:r>
              <a:rPr lang="ru-RU" sz="1800" dirty="0"/>
              <a:t> </a:t>
            </a:r>
            <a:r>
              <a:rPr lang="ru-RU" sz="1800" dirty="0" err="1"/>
              <a:t>будемо</a:t>
            </a:r>
            <a:r>
              <a:rPr lang="ru-RU" sz="1800" dirty="0"/>
              <a:t> </a:t>
            </a:r>
            <a:r>
              <a:rPr lang="ru-RU" sz="1800" dirty="0" err="1"/>
              <a:t>аналізувати</a:t>
            </a:r>
            <a:r>
              <a:rPr lang="ru-RU" sz="1800" dirty="0"/>
              <a:t> рядок у </a:t>
            </a:r>
            <a:r>
              <a:rPr lang="ru-RU" sz="1800" dirty="0" err="1"/>
              <a:t>зворотному</a:t>
            </a:r>
            <a:r>
              <a:rPr lang="ru-RU" sz="1800" dirty="0"/>
              <a:t> </a:t>
            </a:r>
            <a:r>
              <a:rPr lang="ru-RU" sz="1800" dirty="0" err="1"/>
              <a:t>напрямку</a:t>
            </a:r>
            <a:r>
              <a:rPr lang="ru-RU" sz="1800" dirty="0"/>
              <a:t>, </a:t>
            </a:r>
            <a:r>
              <a:rPr lang="ru-RU" sz="1800" dirty="0" err="1"/>
              <a:t>тобто</a:t>
            </a:r>
            <a:r>
              <a:rPr lang="ru-RU" sz="1800" dirty="0"/>
              <a:t> </a:t>
            </a:r>
            <a:r>
              <a:rPr lang="ru-RU" sz="1800" dirty="0" err="1"/>
              <a:t>від</a:t>
            </a:r>
            <a:r>
              <a:rPr lang="ru-RU" sz="1800" dirty="0"/>
              <a:t> </a:t>
            </a:r>
            <a:r>
              <a:rPr lang="ru-RU" sz="1800" dirty="0" err="1"/>
              <a:t>останнього</a:t>
            </a:r>
            <a:r>
              <a:rPr lang="ru-RU" sz="1800" dirty="0"/>
              <a:t> символу і </a:t>
            </a:r>
            <a:r>
              <a:rPr lang="ru-RU" sz="1800" dirty="0" err="1"/>
              <a:t>поки</a:t>
            </a:r>
            <a:r>
              <a:rPr lang="ru-RU" sz="1800" dirty="0"/>
              <a:t> не </a:t>
            </a:r>
            <a:r>
              <a:rPr lang="ru-RU" sz="1800" dirty="0" err="1"/>
              <a:t>знайдемо</a:t>
            </a:r>
            <a:r>
              <a:rPr lang="ru-RU" sz="1800" dirty="0"/>
              <a:t> символ </a:t>
            </a:r>
            <a:r>
              <a:rPr lang="ru-RU" sz="1800" dirty="0" err="1"/>
              <a:t>пробілу</a:t>
            </a:r>
            <a:r>
              <a:rPr lang="ru-RU" sz="1800" dirty="0"/>
              <a:t> (</a:t>
            </a:r>
            <a:r>
              <a:rPr lang="ru-RU" sz="1800" dirty="0" err="1"/>
              <a:t>або</a:t>
            </a:r>
            <a:r>
              <a:rPr lang="ru-RU" sz="1800" dirty="0"/>
              <a:t> </a:t>
            </a:r>
            <a:r>
              <a:rPr lang="ru-RU" sz="1800" dirty="0" err="1"/>
              <a:t>поки</a:t>
            </a:r>
            <a:r>
              <a:rPr lang="ru-RU" sz="1800" dirty="0"/>
              <a:t> не </a:t>
            </a:r>
            <a:r>
              <a:rPr lang="ru-RU" sz="1800" dirty="0" err="1"/>
              <a:t>досягнемо</a:t>
            </a:r>
            <a:r>
              <a:rPr lang="ru-RU" sz="1800" dirty="0"/>
              <a:t> </a:t>
            </a:r>
            <a:r>
              <a:rPr lang="ru-RU" sz="1800" dirty="0" err="1"/>
              <a:t>першого</a:t>
            </a:r>
            <a:r>
              <a:rPr lang="ru-RU" sz="1800" dirty="0"/>
              <a:t> символу у </a:t>
            </a:r>
            <a:r>
              <a:rPr lang="ru-RU" sz="1800" dirty="0" err="1"/>
              <a:t>разі</a:t>
            </a:r>
            <a:r>
              <a:rPr lang="ru-RU" sz="1800" dirty="0"/>
              <a:t>, </a:t>
            </a:r>
            <a:r>
              <a:rPr lang="ru-RU" sz="1800" dirty="0" err="1"/>
              <a:t>якщо</a:t>
            </a:r>
            <a:r>
              <a:rPr lang="ru-RU" sz="1800" dirty="0"/>
              <a:t> </a:t>
            </a:r>
            <a:r>
              <a:rPr lang="ru-RU" sz="1800" dirty="0" err="1"/>
              <a:t>пробілу</a:t>
            </a:r>
            <a:r>
              <a:rPr lang="ru-RU" sz="1800" dirty="0"/>
              <a:t> в рядку </a:t>
            </a:r>
            <a:r>
              <a:rPr lang="ru-RU" sz="1800" dirty="0" err="1"/>
              <a:t>немає</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t>Довжина</a:t>
            </a:r>
            <a:r>
              <a:rPr lang="ru-RU" sz="1800" b="1" dirty="0"/>
              <a:t> </a:t>
            </a:r>
            <a:r>
              <a:rPr lang="ru-RU" sz="1800" b="1" dirty="0" err="1"/>
              <a:t>останнього</a:t>
            </a:r>
            <a:r>
              <a:rPr lang="ru-RU" sz="1800" b="1" dirty="0"/>
              <a:t> слова</a:t>
            </a:r>
            <a:r>
              <a:rPr lang="ru-RU" sz="1800" dirty="0"/>
              <a:t> - </a:t>
            </a:r>
            <a:r>
              <a:rPr lang="ru-RU" sz="1800" dirty="0" err="1"/>
              <a:t>це</a:t>
            </a:r>
            <a:r>
              <a:rPr lang="ru-RU" sz="1800" dirty="0"/>
              <a:t> </a:t>
            </a:r>
            <a:r>
              <a:rPr lang="ru-RU" sz="1800" dirty="0" err="1"/>
              <a:t>різниця</a:t>
            </a:r>
            <a:r>
              <a:rPr lang="ru-RU" sz="1800" dirty="0"/>
              <a:t> </a:t>
            </a:r>
            <a:r>
              <a:rPr lang="ru-RU" sz="1800" dirty="0" err="1"/>
              <a:t>між</a:t>
            </a:r>
            <a:r>
              <a:rPr lang="ru-RU" sz="1800" dirty="0"/>
              <a:t> </a:t>
            </a:r>
            <a:r>
              <a:rPr lang="ru-RU" sz="1800" dirty="0" err="1"/>
              <a:t>довжиною</a:t>
            </a:r>
            <a:r>
              <a:rPr lang="ru-RU" sz="1800" dirty="0"/>
              <a:t> рядка та </a:t>
            </a:r>
            <a:r>
              <a:rPr lang="ru-RU" sz="1800" dirty="0" err="1"/>
              <a:t>індексом</a:t>
            </a:r>
            <a:r>
              <a:rPr lang="ru-RU" sz="1800" dirty="0"/>
              <a:t> </a:t>
            </a:r>
            <a:r>
              <a:rPr lang="ru-RU" sz="1800" dirty="0" err="1"/>
              <a:t>останнього</a:t>
            </a:r>
            <a:r>
              <a:rPr lang="ru-RU" sz="1800" dirty="0"/>
              <a:t> </a:t>
            </a:r>
            <a:r>
              <a:rPr lang="ru-RU" sz="1800" dirty="0" err="1"/>
              <a:t>пробілу</a:t>
            </a:r>
            <a:r>
              <a:rPr lang="ru-RU" sz="1800" dirty="0"/>
              <a:t>, </a:t>
            </a:r>
            <a:r>
              <a:rPr lang="ru-RU" sz="1800" dirty="0" err="1"/>
              <a:t>зменшена</a:t>
            </a:r>
            <a:r>
              <a:rPr lang="ru-RU" sz="1800" dirty="0"/>
              <a:t> на </a:t>
            </a:r>
            <a:r>
              <a:rPr lang="ru-RU" sz="1800" dirty="0" err="1"/>
              <a:t>одиницю</a:t>
            </a:r>
            <a:r>
              <a:rPr lang="ru-RU" sz="1800" dirty="0"/>
              <a:t>.</a:t>
            </a:r>
            <a:endParaRPr lang="uk-UA" sz="1800" dirty="0"/>
          </a:p>
        </p:txBody>
      </p:sp>
    </p:spTree>
    <p:extLst>
      <p:ext uri="{BB962C8B-B14F-4D97-AF65-F5344CB8AC3E}">
        <p14:creationId xmlns:p14="http://schemas.microsoft.com/office/powerpoint/2010/main" val="3035576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442521" cy="6000307"/>
          </a:xfrm>
        </p:spPr>
        <p:txBody>
          <a:bodyPr>
            <a:normAutofit/>
          </a:bodyPr>
          <a:lstStyle/>
          <a:p>
            <a:pPr marL="540000" indent="360000">
              <a:lnSpc>
                <a:spcPct val="150000"/>
              </a:lnSpc>
              <a:spcBef>
                <a:spcPts val="0"/>
              </a:spcBef>
              <a:buNone/>
            </a:pPr>
            <a:r>
              <a:rPr lang="ru-RU" sz="1800" dirty="0" err="1"/>
              <a:t>Завдання</a:t>
            </a:r>
            <a:r>
              <a:rPr lang="ru-RU" sz="1800" dirty="0"/>
              <a:t> </a:t>
            </a:r>
            <a:r>
              <a:rPr lang="ru-RU" sz="1800" dirty="0" err="1"/>
              <a:t>нашої</a:t>
            </a:r>
            <a:r>
              <a:rPr lang="ru-RU" sz="1800" dirty="0"/>
              <a:t> </a:t>
            </a:r>
            <a:r>
              <a:rPr lang="ru-RU" sz="1800" dirty="0" err="1"/>
              <a:t>функції</a:t>
            </a:r>
            <a:r>
              <a:rPr lang="ru-RU" sz="1800" dirty="0"/>
              <a:t> (як і в </a:t>
            </a:r>
            <a:r>
              <a:rPr lang="ru-RU" sz="1800" dirty="0" err="1"/>
              <a:t>попередньому</a:t>
            </a:r>
            <a:r>
              <a:rPr lang="ru-RU" sz="1800" dirty="0"/>
              <a:t> </a:t>
            </a:r>
            <a:r>
              <a:rPr lang="ru-RU" sz="1800" dirty="0" err="1"/>
              <a:t>прикладі</a:t>
            </a:r>
            <a:r>
              <a:rPr lang="ru-RU" sz="1800" dirty="0"/>
              <a:t>) не </a:t>
            </a:r>
            <a:r>
              <a:rPr lang="ru-RU" sz="1800" dirty="0" err="1"/>
              <a:t>включають</a:t>
            </a:r>
            <a:r>
              <a:rPr lang="ru-RU" sz="1800" dirty="0"/>
              <a:t> </a:t>
            </a:r>
            <a:r>
              <a:rPr lang="ru-RU" sz="1800" dirty="0" err="1"/>
              <a:t>зміну</a:t>
            </a:r>
            <a:r>
              <a:rPr lang="ru-RU" sz="1800" dirty="0"/>
              <a:t> початкового рядка, тому </a:t>
            </a:r>
            <a:r>
              <a:rPr lang="ru-RU" sz="1800" b="1" dirty="0">
                <a:highlight>
                  <a:srgbClr val="FFFF00"/>
                </a:highlight>
              </a:rPr>
              <a:t>рядок буде </a:t>
            </a:r>
            <a:r>
              <a:rPr lang="ru-RU" sz="1800" b="1" dirty="0" err="1">
                <a:highlight>
                  <a:srgbClr val="FFFF00"/>
                </a:highlight>
              </a:rPr>
              <a:t>передаватися</a:t>
            </a:r>
            <a:r>
              <a:rPr lang="ru-RU" sz="1800" b="1" dirty="0">
                <a:highlight>
                  <a:srgbClr val="FFFF00"/>
                </a:highlight>
              </a:rPr>
              <a:t> до </a:t>
            </a:r>
            <a:r>
              <a:rPr lang="ru-RU" sz="1800" b="1" dirty="0" err="1">
                <a:highlight>
                  <a:srgbClr val="FFFF00"/>
                </a:highlight>
              </a:rPr>
              <a:t>функції</a:t>
            </a:r>
            <a:r>
              <a:rPr lang="ru-RU" sz="1800" b="1" dirty="0">
                <a:highlight>
                  <a:srgbClr val="FFFF00"/>
                </a:highlight>
              </a:rPr>
              <a:t> за </a:t>
            </a:r>
            <a:r>
              <a:rPr lang="ru-RU" sz="1800" b="1" dirty="0" err="1">
                <a:highlight>
                  <a:srgbClr val="FFFF00"/>
                </a:highlight>
              </a:rPr>
              <a:t>допомогою</a:t>
            </a:r>
            <a:r>
              <a:rPr lang="ru-RU" sz="1800" b="1" dirty="0">
                <a:highlight>
                  <a:srgbClr val="FFFF00"/>
                </a:highlight>
              </a:rPr>
              <a:t> </a:t>
            </a:r>
            <a:r>
              <a:rPr lang="ru-RU" sz="1800" b="1" dirty="0" err="1">
                <a:highlight>
                  <a:srgbClr val="FFFF00"/>
                </a:highlight>
              </a:rPr>
              <a:t>вказівника</a:t>
            </a:r>
            <a:r>
              <a:rPr lang="ru-RU" sz="1800" b="1" dirty="0">
                <a:highlight>
                  <a:srgbClr val="FFFF00"/>
                </a:highlight>
              </a:rPr>
              <a:t> на </a:t>
            </a:r>
            <a:r>
              <a:rPr lang="ru-RU" sz="1800" b="1" dirty="0" err="1">
                <a:highlight>
                  <a:srgbClr val="FFFF00"/>
                </a:highlight>
              </a:rPr>
              <a:t>константний</a:t>
            </a:r>
            <a:r>
              <a:rPr lang="ru-RU" sz="1800" b="1" dirty="0">
                <a:highlight>
                  <a:srgbClr val="FFFF00"/>
                </a:highlight>
              </a:rPr>
              <a:t> </a:t>
            </a:r>
            <a:r>
              <a:rPr lang="ru-RU" sz="1800" b="1" dirty="0" err="1">
                <a:highlight>
                  <a:srgbClr val="FFFF00"/>
                </a:highlight>
              </a:rPr>
              <a:t>масив</a:t>
            </a:r>
            <a:r>
              <a:rPr lang="ru-RU" sz="1800" b="1" dirty="0">
                <a:highlight>
                  <a:srgbClr val="FFFF00"/>
                </a:highlight>
              </a:rPr>
              <a:t> </a:t>
            </a:r>
            <a:r>
              <a:rPr lang="ru-RU" sz="1800" b="1" dirty="0" err="1">
                <a:highlight>
                  <a:srgbClr val="FFFF00"/>
                </a:highlight>
              </a:rPr>
              <a:t>символів</a:t>
            </a:r>
            <a:r>
              <a:rPr lang="ru-RU" sz="1800" dirty="0"/>
              <a:t>.</a:t>
            </a:r>
            <a:endParaRPr lang="uk-UA" sz="1800" dirty="0"/>
          </a:p>
        </p:txBody>
      </p:sp>
      <p:pic>
        <p:nvPicPr>
          <p:cNvPr id="5" name="Рисунок 4">
            <a:extLst>
              <a:ext uri="{FF2B5EF4-FFF2-40B4-BE49-F238E27FC236}">
                <a16:creationId xmlns:a16="http://schemas.microsoft.com/office/drawing/2014/main" id="{C3AB0731-CF1F-4E6E-8DB5-8D3B61415F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45732" y="721894"/>
            <a:ext cx="4453546" cy="6136105"/>
          </a:xfrm>
          <a:prstGeom prst="rect">
            <a:avLst/>
          </a:prstGeom>
        </p:spPr>
      </p:pic>
    </p:spTree>
    <p:extLst>
      <p:ext uri="{BB962C8B-B14F-4D97-AF65-F5344CB8AC3E}">
        <p14:creationId xmlns:p14="http://schemas.microsoft.com/office/powerpoint/2010/main" val="3656953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55F6018-4937-4C07-8616-5044FE9C326E}"/>
              </a:ext>
            </a:extLst>
          </p:cNvPr>
          <p:cNvPicPr>
            <a:picLocks noChangeAspect="1"/>
          </p:cNvPicPr>
          <p:nvPr/>
        </p:nvPicPr>
        <p:blipFill>
          <a:blip r:embed="rId2"/>
          <a:stretch>
            <a:fillRect/>
          </a:stretch>
        </p:blipFill>
        <p:spPr>
          <a:xfrm>
            <a:off x="801080" y="823376"/>
            <a:ext cx="6075713" cy="6068940"/>
          </a:xfrm>
          <a:prstGeom prst="rect">
            <a:avLst/>
          </a:prstGeom>
        </p:spPr>
      </p:pic>
      <p:pic>
        <p:nvPicPr>
          <p:cNvPr id="41986" name="Picture 2" descr="2ZnVM3J6BUol4DwmJMdlQ5W2xTorymRf">
            <a:extLst>
              <a:ext uri="{FF2B5EF4-FFF2-40B4-BE49-F238E27FC236}">
                <a16:creationId xmlns:a16="http://schemas.microsoft.com/office/drawing/2014/main" id="{2BA46A69-BEDB-434C-A7D0-D6E45078E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321" y="2083143"/>
            <a:ext cx="4248150" cy="561975"/>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Pgce1dxqrSdp8r7YLF0DlC_e72tQHTte">
            <a:extLst>
              <a:ext uri="{FF2B5EF4-FFF2-40B4-BE49-F238E27FC236}">
                <a16:creationId xmlns:a16="http://schemas.microsoft.com/office/drawing/2014/main" id="{A54E7A85-9C64-4680-96DA-1C6632E3B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908" y="2991854"/>
            <a:ext cx="3990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ZuGE-MY2Yqi-nmnE9eacKGGbqrxCEZdM">
            <a:extLst>
              <a:ext uri="{FF2B5EF4-FFF2-40B4-BE49-F238E27FC236}">
                <a16:creationId xmlns:a16="http://schemas.microsoft.com/office/drawing/2014/main" id="{DE92C9E4-0196-46C5-A886-9D090341F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8908" y="3833890"/>
            <a:ext cx="389572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529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Припустимо, що в програмі потрібно організувати роботу з двома типами користувача: </a:t>
            </a:r>
            <a:r>
              <a:rPr lang="uk-UA" sz="1800" b="1" dirty="0">
                <a:highlight>
                  <a:srgbClr val="00FF00"/>
                </a:highlight>
              </a:rPr>
              <a:t>адміністратор</a:t>
            </a:r>
            <a:r>
              <a:rPr lang="uk-UA" sz="1800" dirty="0"/>
              <a:t> і </a:t>
            </a:r>
            <a:r>
              <a:rPr lang="uk-UA" sz="1800" b="1" dirty="0">
                <a:highlight>
                  <a:srgbClr val="00FF00"/>
                </a:highlight>
              </a:rPr>
              <a:t>стандартний користувач</a:t>
            </a:r>
            <a:r>
              <a:rPr lang="uk-UA" sz="1800" dirty="0"/>
              <a:t>. Логін адміністратора тільки один «</a:t>
            </a:r>
            <a:r>
              <a:rPr lang="en-US" sz="1800" dirty="0">
                <a:solidFill>
                  <a:schemeClr val="accent5">
                    <a:lumMod val="75000"/>
                  </a:schemeClr>
                </a:solidFill>
                <a:latin typeface="Consolas" panose="020B0609020204030204" pitchFamily="49" charset="0"/>
              </a:rPr>
              <a:t>Admin</a:t>
            </a:r>
            <a:r>
              <a:rPr lang="en-US" sz="1800" dirty="0"/>
              <a:t>», </a:t>
            </a:r>
            <a:r>
              <a:rPr lang="uk-UA" sz="1800" dirty="0"/>
              <a:t>а от до типу «Стандартний користувач» відноситься будь-який логін, що містить слово «</a:t>
            </a:r>
            <a:r>
              <a:rPr lang="en-US" sz="1800" dirty="0">
                <a:solidFill>
                  <a:schemeClr val="accent5">
                    <a:lumMod val="75000"/>
                  </a:schemeClr>
                </a:solidFill>
                <a:latin typeface="Consolas" panose="020B0609020204030204" pitchFamily="49" charset="0"/>
              </a:rPr>
              <a:t>user</a:t>
            </a:r>
            <a:r>
              <a:rPr lang="en-US" sz="1800" dirty="0"/>
              <a:t>» (</a:t>
            </a:r>
            <a:r>
              <a:rPr lang="uk-UA" sz="1800" dirty="0"/>
              <a:t>незалежно від регістру) з довжиною не більше 10 символів.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Програма пропонуватиме користувачу ввести логін. Якщо введений рядок збігається з рядком-логіном «</a:t>
            </a:r>
            <a:r>
              <a:rPr lang="en-US" sz="1800" dirty="0">
                <a:solidFill>
                  <a:schemeClr val="accent5">
                    <a:lumMod val="75000"/>
                  </a:schemeClr>
                </a:solidFill>
                <a:latin typeface="Consolas" panose="020B0609020204030204" pitchFamily="49" charset="0"/>
              </a:rPr>
              <a:t>Admin</a:t>
            </a:r>
            <a:r>
              <a:rPr lang="en-US" sz="1800" dirty="0"/>
              <a:t>», </a:t>
            </a:r>
            <a:r>
              <a:rPr lang="uk-UA" sz="1800" dirty="0"/>
              <a:t>то у користувача рівень доступу адміністратора. Інакше нам потрібно перевести введений логін користувача в нижній регістр, після чого виконати в ньому пошук </a:t>
            </a:r>
            <a:r>
              <a:rPr lang="uk-UA" sz="1800" dirty="0" err="1"/>
              <a:t>підрядка</a:t>
            </a:r>
            <a:r>
              <a:rPr lang="uk-UA" sz="1800" dirty="0"/>
              <a:t> «</a:t>
            </a:r>
            <a:r>
              <a:rPr lang="en-US" sz="1800" dirty="0">
                <a:solidFill>
                  <a:schemeClr val="accent5">
                    <a:lumMod val="75000"/>
                  </a:schemeClr>
                </a:solidFill>
                <a:latin typeface="Consolas" panose="020B0609020204030204" pitchFamily="49" charset="0"/>
              </a:rPr>
              <a:t>user</a:t>
            </a:r>
            <a:r>
              <a:rPr lang="en-US" sz="1800" dirty="0"/>
              <a:t>». </a:t>
            </a:r>
            <a:r>
              <a:rPr lang="uk-UA" sz="1800" dirty="0"/>
              <a:t>Якщо збіг буде знайдено, тоді користувачу буде надано рівень доступу «стандартний».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порівняння рядків будемо використовувати функцію </a:t>
            </a:r>
            <a:r>
              <a:rPr lang="en-US" sz="1800" dirty="0" err="1">
                <a:solidFill>
                  <a:schemeClr val="accent5">
                    <a:lumMod val="75000"/>
                  </a:schemeClr>
                </a:solidFill>
                <a:latin typeface="Consolas" panose="020B0609020204030204" pitchFamily="49" charset="0"/>
              </a:rPr>
              <a:t>strcmp</a:t>
            </a:r>
            <a:r>
              <a:rPr lang="en-US" sz="1800" dirty="0">
                <a:solidFill>
                  <a:schemeClr val="accent5">
                    <a:lumMod val="75000"/>
                  </a:schemeClr>
                </a:solidFill>
                <a:latin typeface="Consolas" panose="020B0609020204030204" pitchFamily="49" charset="0"/>
              </a:rPr>
              <a:t>()</a:t>
            </a:r>
            <a:r>
              <a:rPr lang="en-US" sz="1800" dirty="0"/>
              <a:t>, </a:t>
            </a:r>
            <a:r>
              <a:rPr lang="uk-UA" sz="1800" dirty="0"/>
              <a:t>оскільки для логіну «</a:t>
            </a:r>
            <a:r>
              <a:rPr lang="en-US" sz="1800" dirty="0">
                <a:solidFill>
                  <a:schemeClr val="accent5">
                    <a:lumMod val="75000"/>
                  </a:schemeClr>
                </a:solidFill>
                <a:latin typeface="Consolas" panose="020B0609020204030204" pitchFamily="49" charset="0"/>
              </a:rPr>
              <a:t>Admin</a:t>
            </a:r>
            <a:r>
              <a:rPr lang="en-US" sz="1800" dirty="0"/>
              <a:t>» </a:t>
            </a:r>
            <a:r>
              <a:rPr lang="uk-UA" sz="1800" dirty="0"/>
              <a:t>регістр має значення. А для пошуку </a:t>
            </a:r>
            <a:r>
              <a:rPr lang="uk-UA" sz="1800" dirty="0" err="1"/>
              <a:t>підрядка</a:t>
            </a:r>
            <a:r>
              <a:rPr lang="uk-UA" sz="1800" dirty="0"/>
              <a:t> у рядку, нам знадобиться функція </a:t>
            </a:r>
            <a:r>
              <a:rPr lang="en-US" sz="1800" dirty="0" err="1">
                <a:solidFill>
                  <a:schemeClr val="accent5">
                    <a:lumMod val="75000"/>
                  </a:schemeClr>
                </a:solidFill>
                <a:latin typeface="Consolas" panose="020B0609020204030204" pitchFamily="49" charset="0"/>
              </a:rPr>
              <a:t>strstr</a:t>
            </a:r>
            <a:r>
              <a:rPr lang="en-US" sz="1800" dirty="0">
                <a:solidFill>
                  <a:schemeClr val="accent5">
                    <a:lumMod val="75000"/>
                  </a:schemeClr>
                </a:solidFill>
                <a:latin typeface="Consolas" panose="020B0609020204030204" pitchFamily="49" charset="0"/>
              </a:rPr>
              <a:t>()</a:t>
            </a:r>
            <a:r>
              <a:rPr lang="en-US" sz="1800" dirty="0"/>
              <a:t>. </a:t>
            </a:r>
            <a:r>
              <a:rPr lang="uk-UA" sz="1800" dirty="0"/>
              <a:t>Ця функція повертає покажчик на перший символ частини рядків, що збігається, тобто, якщо результат роботи функції не дорівнює </a:t>
            </a:r>
            <a:r>
              <a:rPr lang="en-US" sz="1800" dirty="0">
                <a:solidFill>
                  <a:schemeClr val="accent5">
                    <a:lumMod val="75000"/>
                  </a:schemeClr>
                </a:solidFill>
                <a:latin typeface="Consolas" panose="020B0609020204030204" pitchFamily="49" charset="0"/>
              </a:rPr>
              <a:t>false</a:t>
            </a:r>
            <a:r>
              <a:rPr lang="en-US" sz="1800" dirty="0"/>
              <a:t>, </a:t>
            </a:r>
            <a:r>
              <a:rPr lang="uk-UA" sz="1800" dirty="0"/>
              <a:t>то </a:t>
            </a:r>
            <a:r>
              <a:rPr lang="uk-UA" sz="1800" dirty="0" err="1"/>
              <a:t>підрядок</a:t>
            </a:r>
            <a:r>
              <a:rPr lang="uk-UA" sz="1800" dirty="0"/>
              <a:t> входить до складу рядка.</a:t>
            </a:r>
          </a:p>
        </p:txBody>
      </p:sp>
    </p:spTree>
    <p:extLst>
      <p:ext uri="{BB962C8B-B14F-4D97-AF65-F5344CB8AC3E}">
        <p14:creationId xmlns:p14="http://schemas.microsoft.com/office/powerpoint/2010/main" val="3797900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8C43C0A-8944-499A-9D2E-1AE7546BB002}"/>
              </a:ext>
            </a:extLst>
          </p:cNvPr>
          <p:cNvPicPr>
            <a:picLocks noChangeAspect="1"/>
          </p:cNvPicPr>
          <p:nvPr/>
        </p:nvPicPr>
        <p:blipFill>
          <a:blip r:embed="rId2"/>
          <a:stretch>
            <a:fillRect/>
          </a:stretch>
        </p:blipFill>
        <p:spPr>
          <a:xfrm>
            <a:off x="1964502" y="807075"/>
            <a:ext cx="8262993" cy="6050924"/>
          </a:xfrm>
          <a:prstGeom prst="rect">
            <a:avLst/>
          </a:prstGeom>
        </p:spPr>
      </p:pic>
    </p:spTree>
    <p:extLst>
      <p:ext uri="{BB962C8B-B14F-4D97-AF65-F5344CB8AC3E}">
        <p14:creationId xmlns:p14="http://schemas.microsoft.com/office/powerpoint/2010/main" val="421468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додали в нашу функцію виведення порівнюваних логінів, щоб процес тестування був прозорішим.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Також зверніть увагу, що логін користувача передається у функцію через звичайний вказівник на масив символів (</a:t>
            </a:r>
            <a:r>
              <a:rPr lang="en-US" sz="1800" dirty="0"/>
              <a:t>char* </a:t>
            </a:r>
            <a:r>
              <a:rPr lang="en-US" sz="1800" dirty="0" err="1"/>
              <a:t>userLog</a:t>
            </a:r>
            <a:r>
              <a:rPr lang="en-US" sz="1800" dirty="0"/>
              <a:t>), </a:t>
            </a:r>
            <a:r>
              <a:rPr lang="uk-UA" sz="1800" dirty="0"/>
              <a:t>а не через вказівник на константний рядок (як логін адміністратора </a:t>
            </a:r>
            <a:r>
              <a:rPr lang="en-US" sz="1800" dirty="0" err="1"/>
              <a:t>constchar</a:t>
            </a:r>
            <a:r>
              <a:rPr lang="en-US" sz="1800" dirty="0"/>
              <a:t>* </a:t>
            </a:r>
            <a:r>
              <a:rPr lang="en-US" sz="1800" dirty="0" err="1"/>
              <a:t>adminLog</a:t>
            </a:r>
            <a:r>
              <a:rPr lang="en-US" sz="1800" dirty="0"/>
              <a:t> </a:t>
            </a:r>
            <a:r>
              <a:rPr lang="uk-UA" sz="1800" dirty="0"/>
              <a:t>і стандартний логін </a:t>
            </a:r>
            <a:r>
              <a:rPr lang="en-US" sz="1800" dirty="0" err="1"/>
              <a:t>constchar</a:t>
            </a:r>
            <a:r>
              <a:rPr lang="en-US" sz="1800" dirty="0"/>
              <a:t>* </a:t>
            </a:r>
            <a:r>
              <a:rPr lang="en-US" sz="1800" dirty="0" err="1"/>
              <a:t>standardLog</a:t>
            </a:r>
            <a:r>
              <a:rPr lang="en-US" sz="1800" dirty="0"/>
              <a:t>). </a:t>
            </a:r>
            <a:r>
              <a:rPr lang="uk-UA" sz="1800" dirty="0"/>
              <a:t>Це необхідно для того, щоб у тілі функції ми могли скористатися функцією _</a:t>
            </a:r>
            <a:r>
              <a:rPr lang="en-US" sz="1800" dirty="0" err="1"/>
              <a:t>strlwr_s</a:t>
            </a:r>
            <a:r>
              <a:rPr lang="en-US" sz="1800" dirty="0"/>
              <a:t>(), </a:t>
            </a:r>
            <a:r>
              <a:rPr lang="uk-UA" sz="1800" dirty="0"/>
              <a:t>яка перетворює початковий рядок, для переведення логіна користувача в нижній регістр.</a:t>
            </a:r>
          </a:p>
        </p:txBody>
      </p:sp>
    </p:spTree>
    <p:extLst>
      <p:ext uri="{BB962C8B-B14F-4D97-AF65-F5344CB8AC3E}">
        <p14:creationId xmlns:p14="http://schemas.microsoft.com/office/powerpoint/2010/main" val="1188543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A85414F-AAB3-4FC8-BD28-0F13FEE18805}"/>
              </a:ext>
            </a:extLst>
          </p:cNvPr>
          <p:cNvPicPr>
            <a:picLocks noChangeAspect="1"/>
          </p:cNvPicPr>
          <p:nvPr/>
        </p:nvPicPr>
        <p:blipFill>
          <a:blip r:embed="rId2"/>
          <a:stretch>
            <a:fillRect/>
          </a:stretch>
        </p:blipFill>
        <p:spPr>
          <a:xfrm>
            <a:off x="2299201" y="818967"/>
            <a:ext cx="5525863" cy="6039032"/>
          </a:xfrm>
          <a:prstGeom prst="rect">
            <a:avLst/>
          </a:prstGeom>
        </p:spPr>
      </p:pic>
      <p:pic>
        <p:nvPicPr>
          <p:cNvPr id="43010" name="Picture 2" descr="kbH-U-qGDuyuaTD9itYw5Vvy_9bOS-8g">
            <a:extLst>
              <a:ext uri="{FF2B5EF4-FFF2-40B4-BE49-F238E27FC236}">
                <a16:creationId xmlns:a16="http://schemas.microsoft.com/office/drawing/2014/main" id="{65E6FDB6-A0A0-4AE2-B7BD-E1F0EE075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218" y="2243137"/>
            <a:ext cx="2789800" cy="295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675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Незважаючи на те, що ми ввели коректний логін адміністратора, ми отримали результат "</a:t>
            </a:r>
            <a:r>
              <a:rPr lang="en-US" sz="1800" dirty="0"/>
              <a:t>Wrong login!", </a:t>
            </a:r>
            <a:r>
              <a:rPr lang="uk-UA" sz="1800" dirty="0"/>
              <a:t>що говорить про неправильну роботу програми.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Якщо уважно подивитися на виведені рядки в консоль, то можна помітити, що після виведення логіна користувача утворюється один зайвий, порожній рядок. Причому в програмі коду, який міг би його створити - немає.</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Ця особливість - це результат роботи функції </a:t>
            </a:r>
            <a:r>
              <a:rPr lang="en-US" sz="1800" dirty="0" err="1">
                <a:solidFill>
                  <a:schemeClr val="accent5">
                    <a:lumMod val="75000"/>
                  </a:schemeClr>
                </a:solidFill>
                <a:latin typeface="Consolas" panose="020B0609020204030204" pitchFamily="49" charset="0"/>
              </a:rPr>
              <a:t>fgets</a:t>
            </a:r>
            <a:r>
              <a:rPr lang="en-US" sz="1800" dirty="0">
                <a:solidFill>
                  <a:schemeClr val="accent5">
                    <a:lumMod val="75000"/>
                  </a:schemeClr>
                </a:solidFill>
                <a:latin typeface="Consolas" panose="020B0609020204030204" pitchFamily="49" charset="0"/>
              </a:rPr>
              <a:t>()</a:t>
            </a:r>
            <a:r>
              <a:rPr lang="en-US" sz="1800" dirty="0"/>
              <a:t>, </a:t>
            </a:r>
            <a:r>
              <a:rPr lang="uk-UA" sz="1800" dirty="0"/>
              <a:t>яка «додала» в кінець рядка логін користувача та символ переходу на новий рядок (фактично зайвий «</a:t>
            </a:r>
            <a:r>
              <a:rPr lang="en-US" sz="1800" dirty="0"/>
              <a:t>Enter»).</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усунення цієї проблеми нам потрібно, після введення логіна користувача, скопіювати значимі символи логіну до допоміжної змінної-масив символів. Для неї ми будемо виділяти пам'ять (створювати динамічний масив символів) відповідно довжині введеного логіна користувача, яку отримаємо за допомогою функції </a:t>
            </a:r>
            <a:r>
              <a:rPr lang="en-US" sz="1800" dirty="0" err="1">
                <a:solidFill>
                  <a:schemeClr val="accent5">
                    <a:lumMod val="75000"/>
                  </a:schemeClr>
                </a:solidFill>
                <a:latin typeface="Consolas" panose="020B0609020204030204" pitchFamily="49" charset="0"/>
              </a:rPr>
              <a:t>strlen</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spTree>
    <p:extLst>
      <p:ext uri="{BB962C8B-B14F-4D97-AF65-F5344CB8AC3E}">
        <p14:creationId xmlns:p14="http://schemas.microsoft.com/office/powerpoint/2010/main" val="199735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того, щоб розуміти, якому символу відповідає код, необхідні так звані </a:t>
            </a:r>
            <a:r>
              <a:rPr lang="uk-UA" sz="1800" b="1" dirty="0">
                <a:highlight>
                  <a:srgbClr val="00FF00"/>
                </a:highlight>
              </a:rPr>
              <a:t>таблиці кодування</a:t>
            </a:r>
            <a:r>
              <a:rPr lang="uk-UA" sz="1800" dirty="0"/>
              <a:t>, в яких кожному символу алфавіту (алфавітно-цифровому символу) поставлено у відповідність </a:t>
            </a:r>
            <a:r>
              <a:rPr lang="uk-UA" sz="1800" b="1" dirty="0">
                <a:highlight>
                  <a:srgbClr val="00FFFF"/>
                </a:highlight>
              </a:rPr>
              <a:t>набір числових значень</a:t>
            </a:r>
            <a:r>
              <a:rPr lang="uk-UA" sz="1800" dirty="0"/>
              <a:t> (</a:t>
            </a:r>
            <a:r>
              <a:rPr lang="uk-UA" sz="1800" b="1" dirty="0">
                <a:highlight>
                  <a:srgbClr val="00FFFF"/>
                </a:highlight>
              </a:rPr>
              <a:t>код</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Першою таблицею кодувань стала </a:t>
            </a:r>
            <a:r>
              <a:rPr lang="en-US" sz="1800" b="1" dirty="0">
                <a:highlight>
                  <a:srgbClr val="00FF00"/>
                </a:highlight>
              </a:rPr>
              <a:t>ASCII</a:t>
            </a:r>
            <a:r>
              <a:rPr lang="en-US" sz="1800" dirty="0"/>
              <a:t> (</a:t>
            </a:r>
            <a:r>
              <a:rPr lang="uk-UA" sz="1800" dirty="0"/>
              <a:t>від англ. </a:t>
            </a:r>
            <a:r>
              <a:rPr lang="en-US" sz="1800" b="1" dirty="0">
                <a:highlight>
                  <a:srgbClr val="00FF00"/>
                </a:highlight>
              </a:rPr>
              <a:t>American Standard Code for Information Interchange</a:t>
            </a:r>
            <a:r>
              <a:rPr lang="en-US" sz="1800" dirty="0"/>
              <a:t> - </a:t>
            </a:r>
            <a:r>
              <a:rPr lang="uk-UA" sz="1800" dirty="0"/>
              <a:t>Американський стандартний код для інформаційного обміну). Перша версія </a:t>
            </a:r>
            <a:r>
              <a:rPr lang="en-US" sz="1800" dirty="0"/>
              <a:t>ASCII </a:t>
            </a:r>
            <a:r>
              <a:rPr lang="uk-UA" sz="1800" dirty="0"/>
              <a:t>використовувала лише </a:t>
            </a:r>
            <a:r>
              <a:rPr lang="uk-UA" sz="1800" b="1" dirty="0"/>
              <a:t>7 біт </a:t>
            </a:r>
            <a:r>
              <a:rPr lang="uk-UA" sz="1800" dirty="0"/>
              <a:t>для представлення символу, відповідно потужність алфавіту була </a:t>
            </a:r>
            <a:r>
              <a:rPr lang="uk-UA" sz="1800" b="1" dirty="0"/>
              <a:t>127</a:t>
            </a:r>
            <a:r>
              <a:rPr lang="uk-UA" sz="1800" dirty="0"/>
              <a:t> символів мови.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Перші 32 коди в таблиці називаються керуючими </a:t>
            </a:r>
            <a:r>
              <a:rPr lang="uk-UA" sz="1800" dirty="0"/>
              <a:t>(використовуються для </a:t>
            </a:r>
            <a:r>
              <a:rPr lang="uk-UA" sz="1800" dirty="0" err="1"/>
              <a:t>форматованого</a:t>
            </a:r>
            <a:r>
              <a:rPr lang="uk-UA" sz="1800" dirty="0"/>
              <a:t> виведення тексту та інших службових цілей). </a:t>
            </a:r>
            <a:r>
              <a:rPr lang="uk-UA" sz="1800" b="1" dirty="0">
                <a:highlight>
                  <a:srgbClr val="00FF00"/>
                </a:highlight>
              </a:rPr>
              <a:t>Коди </a:t>
            </a:r>
            <a:r>
              <a:rPr lang="uk-UA" sz="1800" b="1" dirty="0" err="1">
                <a:highlight>
                  <a:srgbClr val="00FF00"/>
                </a:highlight>
              </a:rPr>
              <a:t>літерно</a:t>
            </a:r>
            <a:r>
              <a:rPr lang="uk-UA" sz="1800" b="1" dirty="0">
                <a:highlight>
                  <a:srgbClr val="00FF00"/>
                </a:highlight>
              </a:rPr>
              <a:t>-цифрових символів</a:t>
            </a:r>
            <a:r>
              <a:rPr lang="uk-UA" sz="1800" dirty="0"/>
              <a:t> знаходяться в діапазоні від </a:t>
            </a:r>
            <a:r>
              <a:rPr lang="uk-UA" sz="1800" dirty="0">
                <a:solidFill>
                  <a:schemeClr val="accent5">
                    <a:lumMod val="75000"/>
                  </a:schemeClr>
                </a:solidFill>
                <a:latin typeface="Consolas" panose="020B0609020204030204" pitchFamily="49" charset="0"/>
              </a:rPr>
              <a:t>32 до 126</a:t>
            </a:r>
            <a:r>
              <a:rPr lang="uk-UA" sz="1800" dirty="0"/>
              <a:t> (код </a:t>
            </a:r>
            <a:r>
              <a:rPr lang="uk-UA" sz="1800" dirty="0">
                <a:solidFill>
                  <a:schemeClr val="accent5">
                    <a:lumMod val="75000"/>
                  </a:schemeClr>
                </a:solidFill>
                <a:latin typeface="Consolas" panose="020B0609020204030204" pitchFamily="49" charset="0"/>
              </a:rPr>
              <a:t>127</a:t>
            </a:r>
            <a:r>
              <a:rPr lang="uk-UA" sz="1800" dirty="0"/>
              <a:t> не зайнятий жодним символом).</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4940088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Приклади</a:t>
            </a:r>
            <a:r>
              <a:rPr lang="ru-RU" sz="4400" b="1" dirty="0"/>
              <a:t> </a:t>
            </a:r>
            <a:r>
              <a:rPr lang="ru-RU" sz="4400" b="1" dirty="0" err="1"/>
              <a:t>використання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Давайте напишемо власну функцію копіювання значимої частини логіну (довжина якої нам вже відома) у новий рядок. При цьому слід пам'ятати, що наприкінці рядка має бути символ нуль-термінатора. Тому </a:t>
            </a:r>
            <a:r>
              <a:rPr lang="uk-UA" sz="1800" dirty="0" err="1"/>
              <a:t>посимвольне</a:t>
            </a:r>
            <a:r>
              <a:rPr lang="uk-UA" sz="1800" dirty="0"/>
              <a:t> копіювання потрібно проводити тільки до </a:t>
            </a:r>
            <a:r>
              <a:rPr lang="en-US" sz="1800" dirty="0">
                <a:solidFill>
                  <a:schemeClr val="accent5">
                    <a:lumMod val="75000"/>
                  </a:schemeClr>
                </a:solidFill>
                <a:latin typeface="Consolas" panose="020B0609020204030204" pitchFamily="49" charset="0"/>
              </a:rPr>
              <a:t>n - 1 </a:t>
            </a:r>
            <a:r>
              <a:rPr lang="uk-UA" sz="1800" dirty="0"/>
              <a:t>символу:</a:t>
            </a:r>
          </a:p>
        </p:txBody>
      </p:sp>
      <p:pic>
        <p:nvPicPr>
          <p:cNvPr id="5" name="Рисунок 4">
            <a:extLst>
              <a:ext uri="{FF2B5EF4-FFF2-40B4-BE49-F238E27FC236}">
                <a16:creationId xmlns:a16="http://schemas.microsoft.com/office/drawing/2014/main" id="{46FC417C-95BF-4471-B6A6-24C3E1C0EBD7}"/>
              </a:ext>
            </a:extLst>
          </p:cNvPr>
          <p:cNvPicPr>
            <a:picLocks noChangeAspect="1"/>
          </p:cNvPicPr>
          <p:nvPr/>
        </p:nvPicPr>
        <p:blipFill>
          <a:blip r:embed="rId2"/>
          <a:stretch>
            <a:fillRect/>
          </a:stretch>
        </p:blipFill>
        <p:spPr>
          <a:xfrm>
            <a:off x="3292997" y="2181593"/>
            <a:ext cx="5606006" cy="2811370"/>
          </a:xfrm>
          <a:prstGeom prst="rect">
            <a:avLst/>
          </a:prstGeom>
        </p:spPr>
      </p:pic>
    </p:spTree>
    <p:extLst>
      <p:ext uri="{BB962C8B-B14F-4D97-AF65-F5344CB8AC3E}">
        <p14:creationId xmlns:p14="http://schemas.microsoft.com/office/powerpoint/2010/main" val="1653786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08D15ED-9276-4F73-852A-843D50D574C5}"/>
              </a:ext>
            </a:extLst>
          </p:cNvPr>
          <p:cNvPicPr>
            <a:picLocks noChangeAspect="1"/>
          </p:cNvPicPr>
          <p:nvPr/>
        </p:nvPicPr>
        <p:blipFill>
          <a:blip r:embed="rId2"/>
          <a:stretch>
            <a:fillRect/>
          </a:stretch>
        </p:blipFill>
        <p:spPr>
          <a:xfrm>
            <a:off x="3079164" y="-1"/>
            <a:ext cx="6033671" cy="6858000"/>
          </a:xfrm>
          <a:prstGeom prst="rect">
            <a:avLst/>
          </a:prstGeom>
        </p:spPr>
      </p:pic>
      <p:pic>
        <p:nvPicPr>
          <p:cNvPr id="44034" name="Picture 2" descr="oKQlQJSPfnsUvTMqcnrLApIAvTeCXtn3">
            <a:extLst>
              <a:ext uri="{FF2B5EF4-FFF2-40B4-BE49-F238E27FC236}">
                <a16:creationId xmlns:a16="http://schemas.microsoft.com/office/drawing/2014/main" id="{00BA776F-90B9-4D57-BCA4-01AC286CB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6407" y="2819399"/>
            <a:ext cx="219075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k48QOUlafBAo8UeHkQwRSNAOkQVKdFu">
            <a:extLst>
              <a:ext uri="{FF2B5EF4-FFF2-40B4-BE49-F238E27FC236}">
                <a16:creationId xmlns:a16="http://schemas.microsoft.com/office/drawing/2014/main" id="{918087C7-8CA2-49B6-86EC-41A3CA32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92" y="895028"/>
            <a:ext cx="24384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9jiOVGQXce8p9MpxsffUbT8XfFyvukh6">
            <a:extLst>
              <a:ext uri="{FF2B5EF4-FFF2-40B4-BE49-F238E27FC236}">
                <a16:creationId xmlns:a16="http://schemas.microsoft.com/office/drawing/2014/main" id="{06E53A98-A4E8-49EB-BAEE-69F61A1FF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145" y="4038599"/>
            <a:ext cx="2428875"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7493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a:t>Стандартна </a:t>
            </a:r>
            <a:r>
              <a:rPr lang="ru-RU" sz="4400" b="1" dirty="0" err="1"/>
              <a:t>бібліотека</a:t>
            </a:r>
            <a:r>
              <a:rPr lang="ru-RU" sz="4400" b="1" dirty="0"/>
              <a:t> </a:t>
            </a:r>
            <a:r>
              <a:rPr lang="ru-RU" sz="4400" b="1" dirty="0" err="1"/>
              <a:t>введення-виведення</a:t>
            </a:r>
            <a:r>
              <a:rPr lang="ru-RU" sz="4400" b="1" dirty="0"/>
              <a:t> в </a:t>
            </a:r>
            <a:r>
              <a:rPr lang="ru-RU" sz="4400" b="1" dirty="0" err="1"/>
              <a:t>мові</a:t>
            </a:r>
            <a:r>
              <a:rPr lang="ru-RU" sz="4400" b="1" dirty="0"/>
              <a:t> </a:t>
            </a:r>
            <a:r>
              <a:rPr lang="en-US" sz="4400" b="1" dirty="0"/>
              <a:t>C. </a:t>
            </a:r>
            <a:r>
              <a:rPr lang="ru-RU" sz="4400" b="1" dirty="0" err="1"/>
              <a:t>Функції</a:t>
            </a:r>
            <a:r>
              <a:rPr lang="ru-RU" sz="4400" b="1" dirty="0"/>
              <a:t> </a:t>
            </a:r>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Однак</a:t>
            </a:r>
            <a:r>
              <a:rPr lang="ru-RU" sz="1800" dirty="0"/>
              <a:t>, у </a:t>
            </a:r>
            <a:r>
              <a:rPr lang="ru-RU" sz="1800" dirty="0" err="1"/>
              <a:t>ситуаціях</a:t>
            </a:r>
            <a:r>
              <a:rPr lang="ru-RU" sz="1800" dirty="0"/>
              <a:t>, коли </a:t>
            </a:r>
            <a:r>
              <a:rPr lang="ru-RU" sz="1800" dirty="0" err="1"/>
              <a:t>шаблони</a:t>
            </a:r>
            <a:r>
              <a:rPr lang="ru-RU" sz="1800" dirty="0"/>
              <a:t> для </a:t>
            </a:r>
            <a:r>
              <a:rPr lang="ru-RU" sz="1800" dirty="0" err="1"/>
              <a:t>відправки</a:t>
            </a:r>
            <a:r>
              <a:rPr lang="ru-RU" sz="1800" dirty="0"/>
              <a:t> </a:t>
            </a:r>
            <a:r>
              <a:rPr lang="ru-RU" sz="1800" dirty="0" err="1"/>
              <a:t>повідомлень</a:t>
            </a:r>
            <a:r>
              <a:rPr lang="ru-RU" sz="1800" dirty="0"/>
              <a:t> </a:t>
            </a:r>
            <a:r>
              <a:rPr lang="ru-RU" sz="1800" dirty="0" err="1"/>
              <a:t>однакові</a:t>
            </a:r>
            <a:r>
              <a:rPr lang="ru-RU" sz="1800" dirty="0"/>
              <a:t>, а </a:t>
            </a:r>
            <a:r>
              <a:rPr lang="ru-RU" sz="1800" dirty="0" err="1"/>
              <a:t>змінюються</a:t>
            </a:r>
            <a:r>
              <a:rPr lang="ru-RU" sz="1800" dirty="0"/>
              <a:t> </a:t>
            </a:r>
            <a:r>
              <a:rPr lang="ru-RU" sz="1800" dirty="0" err="1"/>
              <a:t>лише</a:t>
            </a:r>
            <a:r>
              <a:rPr lang="ru-RU" sz="1800" dirty="0"/>
              <a:t> </a:t>
            </a:r>
            <a:r>
              <a:rPr lang="ru-RU" sz="1800" dirty="0" err="1"/>
              <a:t>значення</a:t>
            </a:r>
            <a:r>
              <a:rPr lang="ru-RU" sz="1800" dirty="0"/>
              <a:t> </a:t>
            </a:r>
            <a:r>
              <a:rPr lang="ru-RU" sz="1800" dirty="0" err="1"/>
              <a:t>окремих</a:t>
            </a:r>
            <a:r>
              <a:rPr lang="ru-RU" sz="1800" dirty="0"/>
              <a:t> </a:t>
            </a:r>
            <a:r>
              <a:rPr lang="ru-RU" sz="1800" dirty="0" err="1"/>
              <a:t>змінних</a:t>
            </a:r>
            <a:r>
              <a:rPr lang="ru-RU" sz="1800" dirty="0"/>
              <a:t>, то </a:t>
            </a:r>
            <a:r>
              <a:rPr lang="ru-RU" sz="1800" dirty="0" err="1"/>
              <a:t>матиме</a:t>
            </a:r>
            <a:r>
              <a:rPr lang="ru-RU" sz="1800" dirty="0"/>
              <a:t> </a:t>
            </a:r>
            <a:r>
              <a:rPr lang="ru-RU" sz="1800" dirty="0" err="1"/>
              <a:t>місце</a:t>
            </a:r>
            <a:r>
              <a:rPr lang="ru-RU" sz="1800" dirty="0"/>
              <a:t> </a:t>
            </a:r>
            <a:r>
              <a:rPr lang="ru-RU" sz="1800" dirty="0" err="1"/>
              <a:t>дублювання</a:t>
            </a:r>
            <a:r>
              <a:rPr lang="ru-RU" sz="1800" dirty="0"/>
              <a:t> </a:t>
            </a:r>
            <a:r>
              <a:rPr lang="ru-RU" sz="1800" dirty="0" err="1"/>
              <a:t>досить</a:t>
            </a:r>
            <a:r>
              <a:rPr lang="ru-RU" sz="1800" dirty="0"/>
              <a:t> </a:t>
            </a:r>
            <a:r>
              <a:rPr lang="ru-RU" sz="1800" dirty="0" err="1"/>
              <a:t>довгих</a:t>
            </a:r>
            <a:r>
              <a:rPr lang="ru-RU" sz="1800" dirty="0"/>
              <a:t> </a:t>
            </a:r>
            <a:r>
              <a:rPr lang="ru-RU" sz="1800" dirty="0" err="1"/>
              <a:t>рядків</a:t>
            </a:r>
            <a:r>
              <a:rPr lang="ru-RU" sz="1800" dirty="0"/>
              <a:t> коду.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Наприклад</a:t>
            </a:r>
            <a:r>
              <a:rPr lang="ru-RU" sz="1800" dirty="0"/>
              <a:t>, </a:t>
            </a:r>
            <a:r>
              <a:rPr lang="ru-RU" sz="1800" dirty="0" err="1"/>
              <a:t>потрібно</a:t>
            </a:r>
            <a:r>
              <a:rPr lang="ru-RU" sz="1800" dirty="0"/>
              <a:t> </a:t>
            </a:r>
            <a:r>
              <a:rPr lang="ru-RU" sz="1800" dirty="0" err="1"/>
              <a:t>реалізувати</a:t>
            </a:r>
            <a:r>
              <a:rPr lang="ru-RU" sz="1800" dirty="0"/>
              <a:t> </a:t>
            </a:r>
            <a:r>
              <a:rPr lang="ru-RU" sz="1800" dirty="0" err="1"/>
              <a:t>таке</a:t>
            </a:r>
            <a:r>
              <a:rPr lang="ru-RU" sz="1800" dirty="0"/>
              <a:t> </a:t>
            </a:r>
            <a:r>
              <a:rPr lang="ru-RU" sz="1800" dirty="0" err="1"/>
              <a:t>виведення</a:t>
            </a:r>
            <a:r>
              <a:rPr lang="ru-RU" sz="1800" dirty="0"/>
              <a:t>, за </a:t>
            </a:r>
            <a:r>
              <a:rPr lang="ru-RU" sz="1800" dirty="0" err="1"/>
              <a:t>умови</a:t>
            </a:r>
            <a:r>
              <a:rPr lang="ru-RU" sz="1800" dirty="0"/>
              <a:t>, </a:t>
            </a:r>
            <a:r>
              <a:rPr lang="ru-RU" sz="1800" dirty="0" err="1"/>
              <a:t>що</a:t>
            </a:r>
            <a:r>
              <a:rPr lang="ru-RU" sz="1800" dirty="0"/>
              <a:t> </a:t>
            </a:r>
            <a:r>
              <a:rPr lang="ru-RU" sz="1800" dirty="0" err="1"/>
              <a:t>значення</a:t>
            </a:r>
            <a:r>
              <a:rPr lang="ru-RU" sz="1800" dirty="0"/>
              <a:t> </a:t>
            </a:r>
            <a:r>
              <a:rPr lang="ru-RU" sz="1800" dirty="0" err="1"/>
              <a:t>знаходяться</a:t>
            </a:r>
            <a:r>
              <a:rPr lang="ru-RU" sz="1800" dirty="0"/>
              <a:t> в </a:t>
            </a:r>
            <a:r>
              <a:rPr lang="ru-RU" sz="1800" dirty="0" err="1"/>
              <a:t>різних</a:t>
            </a:r>
            <a:r>
              <a:rPr lang="ru-RU" sz="1800" dirty="0"/>
              <a:t> </a:t>
            </a:r>
            <a:r>
              <a:rPr lang="ru-RU" sz="1800" dirty="0" err="1"/>
              <a:t>змінних</a:t>
            </a:r>
            <a:r>
              <a:rPr lang="ru-RU" sz="1800" dirty="0"/>
              <a:t> і </a:t>
            </a:r>
            <a:r>
              <a:rPr lang="ru-RU" sz="1800" dirty="0" err="1"/>
              <a:t>літералах</a:t>
            </a:r>
            <a:r>
              <a:rPr lang="ru-RU" sz="1800" dirty="0"/>
              <a:t>:</a:t>
            </a:r>
            <a:endParaRPr lang="uk-UA" sz="1800" dirty="0"/>
          </a:p>
        </p:txBody>
      </p:sp>
      <p:pic>
        <p:nvPicPr>
          <p:cNvPr id="5" name="Рисунок 4">
            <a:extLst>
              <a:ext uri="{FF2B5EF4-FFF2-40B4-BE49-F238E27FC236}">
                <a16:creationId xmlns:a16="http://schemas.microsoft.com/office/drawing/2014/main" id="{EE08B8BC-0CF3-49D0-B165-879B03BF616A}"/>
              </a:ext>
            </a:extLst>
          </p:cNvPr>
          <p:cNvPicPr>
            <a:picLocks noChangeAspect="1"/>
          </p:cNvPicPr>
          <p:nvPr/>
        </p:nvPicPr>
        <p:blipFill>
          <a:blip r:embed="rId2"/>
          <a:stretch>
            <a:fillRect/>
          </a:stretch>
        </p:blipFill>
        <p:spPr>
          <a:xfrm>
            <a:off x="1796004" y="1392363"/>
            <a:ext cx="8599990" cy="1866665"/>
          </a:xfrm>
          <a:prstGeom prst="rect">
            <a:avLst/>
          </a:prstGeom>
        </p:spPr>
      </p:pic>
      <p:pic>
        <p:nvPicPr>
          <p:cNvPr id="45058" name="Picture 2" descr="o-IyUFTQxdktlH3g7SsGEf64fjBCzfoi">
            <a:extLst>
              <a:ext uri="{FF2B5EF4-FFF2-40B4-BE49-F238E27FC236}">
                <a16:creationId xmlns:a16="http://schemas.microsoft.com/office/drawing/2014/main" id="{56FF9D4F-0898-4574-B1B2-2AEFA3420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806" y="1797753"/>
            <a:ext cx="4028203" cy="40143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QKlA_xFE-zWcDycDwJBSbEsMl9M6Ir8n">
            <a:extLst>
              <a:ext uri="{FF2B5EF4-FFF2-40B4-BE49-F238E27FC236}">
                <a16:creationId xmlns:a16="http://schemas.microsoft.com/office/drawing/2014/main" id="{7A243B0B-3606-40C5-AC55-1DDECDF72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139" y="5232394"/>
            <a:ext cx="4001721" cy="127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28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Неважко помітити, що рядки коду з командами </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&gt;&gt; </a:t>
            </a:r>
            <a:r>
              <a:rPr lang="uk-UA" sz="1800" dirty="0"/>
              <a:t>ідентичні, тобто було б зручно мати можливість </a:t>
            </a:r>
            <a:r>
              <a:rPr lang="uk-UA" sz="1800" b="1" dirty="0">
                <a:highlight>
                  <a:srgbClr val="00FF00"/>
                </a:highlight>
              </a:rPr>
              <a:t>створити загальний шаблон</a:t>
            </a:r>
            <a:r>
              <a:rPr lang="uk-UA" sz="1800" dirty="0"/>
              <a:t>, з точками-заповнювачами із значень змінних, літералів, викликів функцій і </a:t>
            </a:r>
            <a:r>
              <a:rPr lang="uk-UA" sz="1800" dirty="0" err="1"/>
              <a:t>т.д</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цього нам потрібно познайомитись із </a:t>
            </a:r>
            <a:r>
              <a:rPr lang="uk-UA" sz="1800" b="1" dirty="0">
                <a:highlight>
                  <a:srgbClr val="00FF00"/>
                </a:highlight>
              </a:rPr>
              <a:t>командою </a:t>
            </a:r>
            <a:r>
              <a:rPr lang="uk-UA" sz="1800" b="1" dirty="0" err="1">
                <a:highlight>
                  <a:srgbClr val="00FF00"/>
                </a:highlight>
              </a:rPr>
              <a:t>форматованого</a:t>
            </a:r>
            <a:r>
              <a:rPr lang="uk-UA" sz="1800" b="1" dirty="0">
                <a:highlight>
                  <a:srgbClr val="00FF00"/>
                </a:highlight>
              </a:rPr>
              <a:t> виведення</a:t>
            </a:r>
            <a:r>
              <a:rPr lang="uk-UA" sz="1800" dirty="0"/>
              <a:t> </a:t>
            </a:r>
            <a:r>
              <a:rPr lang="en-US" sz="1800" dirty="0" err="1">
                <a:solidFill>
                  <a:schemeClr val="accent5">
                    <a:lumMod val="75000"/>
                  </a:schemeClr>
                </a:solidFill>
                <a:latin typeface="Consolas" panose="020B0609020204030204" pitchFamily="49" charset="0"/>
              </a:rPr>
              <a:t>printf</a:t>
            </a:r>
            <a:r>
              <a:rPr lang="en-US" sz="1800" dirty="0">
                <a:solidFill>
                  <a:schemeClr val="accent5">
                    <a:lumMod val="75000"/>
                  </a:schemeClr>
                </a:solidFill>
                <a:latin typeface="Consolas" panose="020B0609020204030204" pitchFamily="49" charset="0"/>
              </a:rPr>
              <a:t>()</a:t>
            </a:r>
            <a:r>
              <a:rPr lang="en-US" sz="1800" dirty="0"/>
              <a:t>, </a:t>
            </a:r>
            <a:r>
              <a:rPr lang="uk-UA" sz="1800" dirty="0"/>
              <a:t>яка передає (записує) відформатований вказаним чином рядок у стандартний пристрій виведення (</a:t>
            </a:r>
            <a:r>
              <a:rPr lang="en-US" sz="1800" dirty="0" err="1">
                <a:solidFill>
                  <a:schemeClr val="accent5">
                    <a:lumMod val="75000"/>
                  </a:schemeClr>
                </a:solidFill>
                <a:latin typeface="Consolas" panose="020B0609020204030204" pitchFamily="49" charset="0"/>
              </a:rPr>
              <a:t>stdout</a:t>
            </a:r>
            <a:r>
              <a:rPr lang="en-US" sz="1800" dirty="0"/>
              <a:t>), </a:t>
            </a:r>
            <a:r>
              <a:rPr lang="uk-UA" sz="1800" dirty="0"/>
              <a:t>тобто виводить у консоль.</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Ця функція знаходиться у стандартній бібліотеці введення-виведення в мові </a:t>
            </a:r>
            <a:r>
              <a:rPr lang="en-US" sz="1800" dirty="0"/>
              <a:t>C - </a:t>
            </a:r>
            <a:r>
              <a:rPr lang="en-US" sz="1800" dirty="0">
                <a:solidFill>
                  <a:schemeClr val="accent5">
                    <a:lumMod val="75000"/>
                  </a:schemeClr>
                </a:solidFill>
                <a:latin typeface="Consolas" panose="020B0609020204030204" pitchFamily="49" charset="0"/>
              </a:rPr>
              <a:t>&lt;</a:t>
            </a:r>
            <a:r>
              <a:rPr lang="en-US" sz="1800" dirty="0" err="1">
                <a:solidFill>
                  <a:schemeClr val="accent5">
                    <a:lumMod val="75000"/>
                  </a:schemeClr>
                </a:solidFill>
                <a:latin typeface="Consolas" panose="020B0609020204030204" pitchFamily="49" charset="0"/>
              </a:rPr>
              <a:t>stdio.h</a:t>
            </a:r>
            <a:r>
              <a:rPr lang="en-US" sz="1800" dirty="0">
                <a:solidFill>
                  <a:schemeClr val="accent5">
                    <a:lumMod val="75000"/>
                  </a:schemeClr>
                </a:solidFill>
                <a:latin typeface="Consolas" panose="020B0609020204030204" pitchFamily="49" charset="0"/>
              </a:rPr>
              <a:t>&gt;</a:t>
            </a:r>
            <a:r>
              <a:rPr lang="en-US" sz="1800" dirty="0"/>
              <a:t>.</a:t>
            </a:r>
            <a:endParaRPr lang="uk-UA" sz="1800" dirty="0"/>
          </a:p>
        </p:txBody>
      </p:sp>
      <p:pic>
        <p:nvPicPr>
          <p:cNvPr id="5" name="Рисунок 4">
            <a:extLst>
              <a:ext uri="{FF2B5EF4-FFF2-40B4-BE49-F238E27FC236}">
                <a16:creationId xmlns:a16="http://schemas.microsoft.com/office/drawing/2014/main" id="{290A6E44-8467-460E-A04F-7DE02A500D29}"/>
              </a:ext>
            </a:extLst>
          </p:cNvPr>
          <p:cNvPicPr>
            <a:picLocks noChangeAspect="1"/>
          </p:cNvPicPr>
          <p:nvPr/>
        </p:nvPicPr>
        <p:blipFill>
          <a:blip r:embed="rId2"/>
          <a:stretch>
            <a:fillRect/>
          </a:stretch>
        </p:blipFill>
        <p:spPr>
          <a:xfrm>
            <a:off x="2812647" y="0"/>
            <a:ext cx="6566705" cy="2968511"/>
          </a:xfrm>
          <a:prstGeom prst="rect">
            <a:avLst/>
          </a:prstGeom>
        </p:spPr>
      </p:pic>
      <p:pic>
        <p:nvPicPr>
          <p:cNvPr id="9" name="Рисунок 8">
            <a:extLst>
              <a:ext uri="{FF2B5EF4-FFF2-40B4-BE49-F238E27FC236}">
                <a16:creationId xmlns:a16="http://schemas.microsoft.com/office/drawing/2014/main" id="{6EDC1561-8B08-4E4B-A802-D51FD893D19B}"/>
              </a:ext>
            </a:extLst>
          </p:cNvPr>
          <p:cNvPicPr>
            <a:picLocks noChangeAspect="1"/>
          </p:cNvPicPr>
          <p:nvPr/>
        </p:nvPicPr>
        <p:blipFill>
          <a:blip r:embed="rId3"/>
          <a:stretch>
            <a:fillRect/>
          </a:stretch>
        </p:blipFill>
        <p:spPr>
          <a:xfrm>
            <a:off x="3676890" y="5403502"/>
            <a:ext cx="4838218" cy="872125"/>
          </a:xfrm>
          <a:prstGeom prst="rect">
            <a:avLst/>
          </a:prstGeom>
        </p:spPr>
      </p:pic>
    </p:spTree>
    <p:extLst>
      <p:ext uri="{BB962C8B-B14F-4D97-AF65-F5344CB8AC3E}">
        <p14:creationId xmlns:p14="http://schemas.microsoft.com/office/powerpoint/2010/main" val="1005731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format</a:t>
            </a:r>
            <a:r>
              <a:rPr lang="en-US" sz="1800" dirty="0"/>
              <a:t> - </a:t>
            </a:r>
            <a:r>
              <a:rPr lang="uk-UA" sz="1800" dirty="0"/>
              <a:t>обов'язковий (завжди перший) аргумент - рядок формату, який може містити </a:t>
            </a:r>
            <a:r>
              <a:rPr lang="uk-UA" sz="1800" b="1" dirty="0">
                <a:highlight>
                  <a:srgbClr val="00FF00"/>
                </a:highlight>
              </a:rPr>
              <a:t>специфікатори формату </a:t>
            </a:r>
            <a:r>
              <a:rPr lang="uk-UA" sz="1800" dirty="0"/>
              <a:t>(символьні послідовності, що починаються із символу «</a:t>
            </a:r>
            <a:r>
              <a:rPr lang="uk-UA" sz="1800" dirty="0">
                <a:solidFill>
                  <a:schemeClr val="accent5">
                    <a:lumMod val="75000"/>
                  </a:schemeClr>
                </a:solidFill>
                <a:latin typeface="Consolas" panose="020B0609020204030204" pitchFamily="49" charset="0"/>
              </a:rPr>
              <a:t>%</a:t>
            </a:r>
            <a:r>
              <a:rPr lang="uk-UA" sz="1800" dirty="0"/>
              <a:t>»).</a:t>
            </a:r>
          </a:p>
          <a:p>
            <a:pPr marL="540000" indent="360000">
              <a:lnSpc>
                <a:spcPct val="150000"/>
              </a:lnSpc>
              <a:spcBef>
                <a:spcPts val="0"/>
              </a:spcBef>
              <a:buNone/>
            </a:pPr>
            <a:r>
              <a:rPr lang="uk-UA" sz="1800" dirty="0"/>
              <a:t>Також команда </a:t>
            </a:r>
            <a:r>
              <a:rPr lang="en-US" sz="1800" dirty="0" err="1">
                <a:solidFill>
                  <a:schemeClr val="accent5">
                    <a:lumMod val="75000"/>
                  </a:schemeClr>
                </a:solidFill>
                <a:latin typeface="Consolas" panose="020B0609020204030204" pitchFamily="49" charset="0"/>
              </a:rPr>
              <a:t>printf</a:t>
            </a:r>
            <a:r>
              <a:rPr lang="en-US" sz="1800" dirty="0"/>
              <a:t> </a:t>
            </a:r>
            <a:r>
              <a:rPr lang="uk-UA" sz="1800" dirty="0"/>
              <a:t>може містити додаткові аргументи (наприклад, імена змінних, виклики функцій), значення яких форматуються вказаним чином і вставляються у результуючий рядок, замінюючи відповідні до них специфікатори.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Виведення</a:t>
            </a:r>
            <a:r>
              <a:rPr lang="ru-RU" sz="1800" dirty="0"/>
              <a:t> </a:t>
            </a:r>
            <a:r>
              <a:rPr lang="ru-RU" sz="1800" dirty="0" err="1"/>
              <a:t>значення</a:t>
            </a:r>
            <a:r>
              <a:rPr lang="ru-RU" sz="1800" dirty="0"/>
              <a:t> </a:t>
            </a:r>
            <a:r>
              <a:rPr lang="ru-RU" sz="1800" dirty="0" err="1"/>
              <a:t>цілочислової</a:t>
            </a:r>
            <a:r>
              <a:rPr lang="ru-RU" sz="1800" dirty="0"/>
              <a:t> </a:t>
            </a:r>
            <a:r>
              <a:rPr lang="ru-RU" sz="1800" dirty="0" err="1"/>
              <a:t>змінної</a:t>
            </a:r>
            <a:r>
              <a:rPr lang="ru-RU" sz="1800" dirty="0"/>
              <a:t> </a:t>
            </a:r>
            <a:r>
              <a:rPr lang="ru-RU" sz="1800" dirty="0" err="1"/>
              <a:t>всередині</a:t>
            </a:r>
            <a:r>
              <a:rPr lang="ru-RU" sz="1800" dirty="0"/>
              <a:t> </a:t>
            </a:r>
            <a:r>
              <a:rPr lang="ru-RU" sz="1800" dirty="0" err="1"/>
              <a:t>текстової</a:t>
            </a:r>
            <a:r>
              <a:rPr lang="ru-RU" sz="1800" dirty="0"/>
              <a:t> </a:t>
            </a:r>
            <a:r>
              <a:rPr lang="ru-RU" sz="1800" dirty="0" err="1"/>
              <a:t>інформації</a:t>
            </a:r>
            <a:r>
              <a:rPr lang="ru-RU" sz="1800" dirty="0"/>
              <a:t> (рядкового </a:t>
            </a:r>
            <a:r>
              <a:rPr lang="ru-RU" sz="1800" dirty="0" err="1"/>
              <a:t>літералу</a:t>
            </a:r>
            <a:r>
              <a:rPr lang="ru-RU" sz="1800" dirty="0"/>
              <a:t>):</a:t>
            </a:r>
            <a:endParaRPr lang="uk-UA" sz="1800" dirty="0"/>
          </a:p>
        </p:txBody>
      </p:sp>
      <p:pic>
        <p:nvPicPr>
          <p:cNvPr id="4" name="Рисунок 3">
            <a:extLst>
              <a:ext uri="{FF2B5EF4-FFF2-40B4-BE49-F238E27FC236}">
                <a16:creationId xmlns:a16="http://schemas.microsoft.com/office/drawing/2014/main" id="{FDD76641-E87D-40FB-BAF4-4FBD933E0520}"/>
              </a:ext>
            </a:extLst>
          </p:cNvPr>
          <p:cNvPicPr>
            <a:picLocks noChangeAspect="1"/>
          </p:cNvPicPr>
          <p:nvPr/>
        </p:nvPicPr>
        <p:blipFill>
          <a:blip r:embed="rId2"/>
          <a:stretch>
            <a:fillRect/>
          </a:stretch>
        </p:blipFill>
        <p:spPr>
          <a:xfrm>
            <a:off x="3676890" y="567743"/>
            <a:ext cx="4838218" cy="872125"/>
          </a:xfrm>
          <a:prstGeom prst="rect">
            <a:avLst/>
          </a:prstGeom>
        </p:spPr>
      </p:pic>
      <p:pic>
        <p:nvPicPr>
          <p:cNvPr id="46082" name="Picture 2" descr="rW1w8vsYB6AwSMdes8Wa18YoWTaSBZEw">
            <a:extLst>
              <a:ext uri="{FF2B5EF4-FFF2-40B4-BE49-F238E27FC236}">
                <a16:creationId xmlns:a16="http://schemas.microsoft.com/office/drawing/2014/main" id="{87A1572B-46BA-495C-AD7D-EB4EFE953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413" y="3429000"/>
            <a:ext cx="3273174" cy="777192"/>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E3DBA4DA-6984-4ADD-A0F7-5D7C1CE44D92}"/>
              </a:ext>
            </a:extLst>
          </p:cNvPr>
          <p:cNvPicPr>
            <a:picLocks noChangeAspect="1"/>
          </p:cNvPicPr>
          <p:nvPr/>
        </p:nvPicPr>
        <p:blipFill>
          <a:blip r:embed="rId4"/>
          <a:stretch>
            <a:fillRect/>
          </a:stretch>
        </p:blipFill>
        <p:spPr>
          <a:xfrm>
            <a:off x="3934456" y="5140461"/>
            <a:ext cx="4323085" cy="1209456"/>
          </a:xfrm>
          <a:prstGeom prst="rect">
            <a:avLst/>
          </a:prstGeom>
        </p:spPr>
      </p:pic>
      <p:pic>
        <p:nvPicPr>
          <p:cNvPr id="46084" name="Picture 4" descr="WAopYRqfJoeA6EhyvB72kepO1-3FsU96">
            <a:extLst>
              <a:ext uri="{FF2B5EF4-FFF2-40B4-BE49-F238E27FC236}">
                <a16:creationId xmlns:a16="http://schemas.microsoft.com/office/drawing/2014/main" id="{B27BC4D1-477A-438E-9660-31AA951D29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5108" y="5705012"/>
            <a:ext cx="1463113" cy="58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19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цьому</a:t>
            </a:r>
            <a:r>
              <a:rPr lang="ru-RU" sz="1800" dirty="0"/>
              <a:t> </a:t>
            </a:r>
            <a:r>
              <a:rPr lang="ru-RU" sz="1800" dirty="0" err="1"/>
              <a:t>прикладі</a:t>
            </a:r>
            <a:r>
              <a:rPr lang="ru-RU" sz="1800" dirty="0"/>
              <a:t> нам </a:t>
            </a:r>
            <a:r>
              <a:rPr lang="ru-RU" sz="1800" dirty="0" err="1"/>
              <a:t>вже</a:t>
            </a:r>
            <a:r>
              <a:rPr lang="ru-RU" sz="1800" dirty="0"/>
              <a:t> </a:t>
            </a:r>
            <a:r>
              <a:rPr lang="ru-RU" sz="1800" dirty="0" err="1"/>
              <a:t>знадобився</a:t>
            </a:r>
            <a:r>
              <a:rPr lang="ru-RU" sz="1800" dirty="0"/>
              <a:t> </a:t>
            </a:r>
            <a:r>
              <a:rPr lang="ru-RU" sz="1800" dirty="0" err="1"/>
              <a:t>специфікатор</a:t>
            </a:r>
            <a:r>
              <a:rPr lang="ru-RU" sz="1800" dirty="0"/>
              <a:t> формату </a:t>
            </a:r>
            <a:r>
              <a:rPr lang="ru-RU" sz="1800" dirty="0">
                <a:solidFill>
                  <a:schemeClr val="accent5">
                    <a:lumMod val="75000"/>
                  </a:schemeClr>
                </a:solidFill>
                <a:latin typeface="Consolas" panose="020B0609020204030204" pitchFamily="49" charset="0"/>
              </a:rPr>
              <a:t>%d</a:t>
            </a:r>
            <a:r>
              <a:rPr lang="ru-RU" sz="1800" dirty="0"/>
              <a:t>. Давайте </a:t>
            </a:r>
            <a:r>
              <a:rPr lang="ru-RU" sz="1800" dirty="0" err="1"/>
              <a:t>розберемося</a:t>
            </a:r>
            <a:r>
              <a:rPr lang="ru-RU" sz="1800" dirty="0"/>
              <a:t>, як </a:t>
            </a:r>
            <a:r>
              <a:rPr lang="ru-RU" sz="1800" dirty="0" err="1"/>
              <a:t>це</a:t>
            </a:r>
            <a:r>
              <a:rPr lang="ru-RU" sz="1800" dirty="0"/>
              <a:t> </a:t>
            </a:r>
            <a:r>
              <a:rPr lang="ru-RU" sz="1800" dirty="0" err="1"/>
              <a:t>працює</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Як ми </a:t>
            </a:r>
            <a:r>
              <a:rPr lang="ru-RU" sz="1800" dirty="0" err="1"/>
              <a:t>вже</a:t>
            </a:r>
            <a:r>
              <a:rPr lang="ru-RU" sz="1800" dirty="0"/>
              <a:t> </a:t>
            </a:r>
            <a:r>
              <a:rPr lang="ru-RU" sz="1800" dirty="0" err="1"/>
              <a:t>знаємо</a:t>
            </a:r>
            <a:r>
              <a:rPr lang="ru-RU" sz="1800" dirty="0"/>
              <a:t>, </a:t>
            </a:r>
            <a:r>
              <a:rPr lang="ru-RU" sz="1800" b="1" dirty="0" err="1">
                <a:highlight>
                  <a:srgbClr val="00FF00"/>
                </a:highlight>
              </a:rPr>
              <a:t>специфікатори</a:t>
            </a:r>
            <a:r>
              <a:rPr lang="ru-RU" sz="1800" dirty="0"/>
              <a:t> </a:t>
            </a:r>
            <a:r>
              <a:rPr lang="ru-RU" sz="1800" dirty="0" err="1"/>
              <a:t>починаються</a:t>
            </a:r>
            <a:r>
              <a:rPr lang="ru-RU" sz="1800" dirty="0"/>
              <a:t> з символу "</a:t>
            </a:r>
            <a:r>
              <a:rPr lang="ru-RU" sz="1800" dirty="0">
                <a:solidFill>
                  <a:schemeClr val="accent5">
                    <a:lumMod val="75000"/>
                  </a:schemeClr>
                </a:solidFill>
                <a:latin typeface="Consolas" panose="020B0609020204030204" pitchFamily="49" charset="0"/>
              </a:rPr>
              <a:t>%</a:t>
            </a:r>
            <a:r>
              <a:rPr lang="ru-RU" sz="1800" dirty="0"/>
              <a:t>", </a:t>
            </a:r>
            <a:r>
              <a:rPr lang="ru-RU" sz="1800" dirty="0" err="1"/>
              <a:t>після</a:t>
            </a:r>
            <a:r>
              <a:rPr lang="ru-RU" sz="1800" dirty="0"/>
              <a:t> </a:t>
            </a:r>
            <a:r>
              <a:rPr lang="ru-RU" sz="1800" dirty="0" err="1"/>
              <a:t>якого</a:t>
            </a:r>
            <a:r>
              <a:rPr lang="ru-RU" sz="1800" dirty="0"/>
              <a:t> </a:t>
            </a:r>
            <a:r>
              <a:rPr lang="ru-RU" sz="1800" dirty="0" err="1"/>
              <a:t>йде</a:t>
            </a:r>
            <a:r>
              <a:rPr lang="ru-RU" sz="1800" dirty="0"/>
              <a:t> </a:t>
            </a:r>
            <a:r>
              <a:rPr lang="ru-RU" sz="1800" dirty="0" err="1"/>
              <a:t>значення</a:t>
            </a:r>
            <a:r>
              <a:rPr lang="ru-RU" sz="1800" dirty="0"/>
              <a:t> </a:t>
            </a:r>
            <a:r>
              <a:rPr lang="ru-RU" sz="1800" dirty="0" err="1"/>
              <a:t>специфікатора</a:t>
            </a:r>
            <a:r>
              <a:rPr lang="ru-RU" sz="1800" dirty="0"/>
              <a:t>, </a:t>
            </a:r>
            <a:r>
              <a:rPr lang="ru-RU" sz="1800" dirty="0" err="1"/>
              <a:t>що</a:t>
            </a:r>
            <a:r>
              <a:rPr lang="ru-RU" sz="1800" dirty="0"/>
              <a:t> </a:t>
            </a:r>
            <a:r>
              <a:rPr lang="ru-RU" sz="1800" b="1" dirty="0" err="1">
                <a:highlight>
                  <a:srgbClr val="00FF00"/>
                </a:highlight>
              </a:rPr>
              <a:t>залежить</a:t>
            </a:r>
            <a:r>
              <a:rPr lang="ru-RU" sz="1800" b="1" dirty="0">
                <a:highlight>
                  <a:srgbClr val="00FF00"/>
                </a:highlight>
              </a:rPr>
              <a:t> </a:t>
            </a:r>
            <a:r>
              <a:rPr lang="ru-RU" sz="1800" b="1" dirty="0" err="1">
                <a:highlight>
                  <a:srgbClr val="00FF00"/>
                </a:highlight>
              </a:rPr>
              <a:t>від</a:t>
            </a:r>
            <a:r>
              <a:rPr lang="ru-RU" sz="1800" b="1" dirty="0">
                <a:highlight>
                  <a:srgbClr val="00FF00"/>
                </a:highlight>
              </a:rPr>
              <a:t> типу </a:t>
            </a:r>
            <a:r>
              <a:rPr lang="ru-RU" sz="1800" b="1" dirty="0" err="1">
                <a:highlight>
                  <a:srgbClr val="00FF00"/>
                </a:highlight>
              </a:rPr>
              <a:t>виведеної</a:t>
            </a:r>
            <a:r>
              <a:rPr lang="ru-RU" sz="1800" b="1" dirty="0">
                <a:highlight>
                  <a:srgbClr val="00FF00"/>
                </a:highlight>
              </a:rPr>
              <a:t> </a:t>
            </a:r>
            <a:r>
              <a:rPr lang="ru-RU" sz="1800" b="1" dirty="0" err="1">
                <a:highlight>
                  <a:srgbClr val="00FF00"/>
                </a:highlight>
              </a:rPr>
              <a:t>інформації</a:t>
            </a:r>
            <a:r>
              <a:rPr lang="ru-RU" sz="1800" b="1" dirty="0">
                <a:highlight>
                  <a:srgbClr val="00FF00"/>
                </a:highlight>
              </a:rPr>
              <a:t> </a:t>
            </a:r>
            <a:r>
              <a:rPr lang="ru-RU" sz="1800" dirty="0"/>
              <a:t>(у </a:t>
            </a:r>
            <a:r>
              <a:rPr lang="ru-RU" sz="1800" dirty="0" err="1"/>
              <a:t>цьому</a:t>
            </a:r>
            <a:r>
              <a:rPr lang="ru-RU" sz="1800" dirty="0"/>
              <a:t> </a:t>
            </a:r>
            <a:r>
              <a:rPr lang="ru-RU" sz="1800" dirty="0" err="1"/>
              <a:t>місці</a:t>
            </a:r>
            <a:r>
              <a:rPr lang="ru-RU" sz="1800" dirty="0"/>
              <a:t> рядка формату). У </a:t>
            </a:r>
            <a:r>
              <a:rPr lang="ru-RU" sz="1800" dirty="0" err="1"/>
              <a:t>нашому</a:t>
            </a:r>
            <a:r>
              <a:rPr lang="ru-RU" sz="1800" dirty="0"/>
              <a:t> </a:t>
            </a:r>
            <a:r>
              <a:rPr lang="ru-RU" sz="1800" dirty="0" err="1"/>
              <a:t>прикладі</a:t>
            </a:r>
            <a:r>
              <a:rPr lang="ru-RU" sz="1800" dirty="0"/>
              <a:t> </a:t>
            </a:r>
            <a:r>
              <a:rPr lang="ru-RU" sz="1800" dirty="0" err="1"/>
              <a:t>змінна</a:t>
            </a:r>
            <a:r>
              <a:rPr lang="ru-RU" sz="1800" dirty="0"/>
              <a:t> </a:t>
            </a:r>
            <a:r>
              <a:rPr lang="ru-RU" sz="1800" dirty="0">
                <a:solidFill>
                  <a:schemeClr val="accent5">
                    <a:lumMod val="75000"/>
                  </a:schemeClr>
                </a:solidFill>
                <a:latin typeface="Consolas" panose="020B0609020204030204" pitchFamily="49" charset="0"/>
              </a:rPr>
              <a:t>x</a:t>
            </a:r>
            <a:r>
              <a:rPr lang="ru-RU" sz="1800" dirty="0"/>
              <a:t> є </a:t>
            </a:r>
            <a:r>
              <a:rPr lang="ru-RU" sz="1800" dirty="0" err="1"/>
              <a:t>цілочисловою</a:t>
            </a:r>
            <a:r>
              <a:rPr lang="ru-RU" sz="1800" dirty="0"/>
              <a:t>, тому ми </a:t>
            </a:r>
            <a:r>
              <a:rPr lang="ru-RU" sz="1800" dirty="0" err="1"/>
              <a:t>можемо</a:t>
            </a:r>
            <a:r>
              <a:rPr lang="ru-RU" sz="1800" dirty="0"/>
              <a:t> </a:t>
            </a:r>
            <a:r>
              <a:rPr lang="ru-RU" sz="1800" dirty="0" err="1"/>
              <a:t>використовувати</a:t>
            </a:r>
            <a:r>
              <a:rPr lang="ru-RU" sz="1800" dirty="0"/>
              <a:t> </a:t>
            </a:r>
            <a:r>
              <a:rPr lang="ru-RU" sz="1800" dirty="0" err="1"/>
              <a:t>значення</a:t>
            </a:r>
            <a:r>
              <a:rPr lang="ru-RU" sz="1800" dirty="0"/>
              <a:t> </a:t>
            </a:r>
            <a:r>
              <a:rPr lang="ru-RU" sz="1800" dirty="0" err="1"/>
              <a:t>специфікатора</a:t>
            </a:r>
            <a:r>
              <a:rPr lang="ru-RU" sz="1800" dirty="0"/>
              <a:t> «</a:t>
            </a:r>
            <a:r>
              <a:rPr lang="ru-RU" sz="1800" dirty="0">
                <a:solidFill>
                  <a:schemeClr val="accent5">
                    <a:lumMod val="75000"/>
                  </a:schemeClr>
                </a:solidFill>
                <a:latin typeface="Consolas" panose="020B0609020204030204" pitchFamily="49" charset="0"/>
              </a:rPr>
              <a:t>d</a:t>
            </a:r>
            <a:r>
              <a:rPr lang="ru-RU" sz="1800" dirty="0"/>
              <a:t>».</a:t>
            </a:r>
            <a:endParaRPr lang="en-US"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При </a:t>
            </a:r>
            <a:r>
              <a:rPr lang="ru-RU" sz="1800" dirty="0" err="1"/>
              <a:t>виконанні</a:t>
            </a:r>
            <a:r>
              <a:rPr lang="ru-RU" sz="1800" dirty="0"/>
              <a:t> </a:t>
            </a:r>
            <a:r>
              <a:rPr lang="ru-RU" sz="1800" dirty="0" err="1"/>
              <a:t>команди</a:t>
            </a:r>
            <a:r>
              <a:rPr lang="ru-RU" sz="1800" dirty="0"/>
              <a:t> </a:t>
            </a:r>
            <a:r>
              <a:rPr lang="ru-RU" sz="1800" dirty="0" err="1">
                <a:solidFill>
                  <a:schemeClr val="accent5">
                    <a:lumMod val="75000"/>
                  </a:schemeClr>
                </a:solidFill>
                <a:latin typeface="Consolas" panose="020B0609020204030204" pitchFamily="49" charset="0"/>
              </a:rPr>
              <a:t>printf</a:t>
            </a:r>
            <a:r>
              <a:rPr lang="ru-RU" sz="1800" dirty="0">
                <a:solidFill>
                  <a:schemeClr val="accent5">
                    <a:lumMod val="75000"/>
                  </a:schemeClr>
                </a:solidFill>
                <a:latin typeface="Consolas" panose="020B0609020204030204" pitchFamily="49" charset="0"/>
              </a:rPr>
              <a:t>()</a:t>
            </a:r>
            <a:r>
              <a:rPr lang="ru-RU" sz="1800" dirty="0"/>
              <a:t>, </a:t>
            </a:r>
            <a:r>
              <a:rPr lang="ru-RU" sz="1800" dirty="0" err="1"/>
              <a:t>значення</a:t>
            </a:r>
            <a:r>
              <a:rPr lang="ru-RU" sz="1800" dirty="0"/>
              <a:t> другого аргументу (</a:t>
            </a:r>
            <a:r>
              <a:rPr lang="ru-RU" sz="1800" dirty="0" err="1"/>
              <a:t>змінної</a:t>
            </a:r>
            <a:r>
              <a:rPr lang="ru-RU" sz="1800" dirty="0">
                <a:solidFill>
                  <a:schemeClr val="accent5">
                    <a:lumMod val="75000"/>
                  </a:schemeClr>
                </a:solidFill>
                <a:latin typeface="Consolas" panose="020B0609020204030204" pitchFamily="49" charset="0"/>
              </a:rPr>
              <a:t> х</a:t>
            </a:r>
            <a:r>
              <a:rPr lang="ru-RU" sz="1800" dirty="0"/>
              <a:t>) буде </a:t>
            </a:r>
            <a:r>
              <a:rPr lang="ru-RU" sz="1800" dirty="0" err="1"/>
              <a:t>перетворено</a:t>
            </a:r>
            <a:r>
              <a:rPr lang="ru-RU" sz="1800" dirty="0"/>
              <a:t> </a:t>
            </a:r>
            <a:r>
              <a:rPr lang="ru-RU" sz="1800" dirty="0" err="1"/>
              <a:t>відповідно</a:t>
            </a:r>
            <a:r>
              <a:rPr lang="ru-RU" sz="1800" dirty="0"/>
              <a:t> до </a:t>
            </a:r>
            <a:r>
              <a:rPr lang="ru-RU" sz="1800" dirty="0" err="1"/>
              <a:t>специфікатора</a:t>
            </a:r>
            <a:r>
              <a:rPr lang="ru-RU" sz="1800" dirty="0"/>
              <a:t> </a:t>
            </a:r>
            <a:r>
              <a:rPr lang="ru-RU" sz="1800" dirty="0">
                <a:solidFill>
                  <a:schemeClr val="accent5">
                    <a:lumMod val="75000"/>
                  </a:schemeClr>
                </a:solidFill>
                <a:latin typeface="Consolas" panose="020B0609020204030204" pitchFamily="49" charset="0"/>
              </a:rPr>
              <a:t>%d </a:t>
            </a:r>
            <a:r>
              <a:rPr lang="ru-RU" sz="1800" dirty="0"/>
              <a:t>у </a:t>
            </a:r>
            <a:r>
              <a:rPr lang="ru-RU" sz="1800" dirty="0" err="1"/>
              <a:t>цілочисловий</a:t>
            </a:r>
            <a:r>
              <a:rPr lang="ru-RU" sz="1800" dirty="0"/>
              <a:t> тип і </a:t>
            </a:r>
            <a:r>
              <a:rPr lang="ru-RU" sz="1800" dirty="0" err="1"/>
              <a:t>чітко</a:t>
            </a:r>
            <a:r>
              <a:rPr lang="ru-RU" sz="1800" dirty="0"/>
              <a:t> </a:t>
            </a:r>
            <a:r>
              <a:rPr lang="ru-RU" sz="1800" b="1" dirty="0" err="1">
                <a:highlight>
                  <a:srgbClr val="00FF00"/>
                </a:highlight>
              </a:rPr>
              <a:t>підставлено</a:t>
            </a:r>
            <a:r>
              <a:rPr lang="ru-RU" sz="1800" b="1" dirty="0">
                <a:highlight>
                  <a:srgbClr val="00FF00"/>
                </a:highlight>
              </a:rPr>
              <a:t> у рядок формату </a:t>
            </a:r>
            <a:r>
              <a:rPr lang="ru-RU" sz="1800" b="1" dirty="0" err="1">
                <a:highlight>
                  <a:srgbClr val="00FF00"/>
                </a:highlight>
              </a:rPr>
              <a:t>замість</a:t>
            </a:r>
            <a:r>
              <a:rPr lang="ru-RU" sz="1800" b="1" dirty="0">
                <a:highlight>
                  <a:srgbClr val="00FF00"/>
                </a:highlight>
              </a:rPr>
              <a:t> </a:t>
            </a:r>
            <a:r>
              <a:rPr lang="ru-RU" sz="1800" b="1" dirty="0" err="1">
                <a:highlight>
                  <a:srgbClr val="00FF00"/>
                </a:highlight>
              </a:rPr>
              <a:t>специфікатора</a:t>
            </a:r>
            <a:r>
              <a:rPr lang="ru-RU" sz="1800" dirty="0"/>
              <a:t>, </a:t>
            </a:r>
            <a:r>
              <a:rPr lang="ru-RU" sz="1800" dirty="0" err="1"/>
              <a:t>тобто</a:t>
            </a:r>
            <a:r>
              <a:rPr lang="ru-RU" sz="1800" dirty="0"/>
              <a:t> буде </a:t>
            </a:r>
            <a:r>
              <a:rPr lang="ru-RU" sz="1800" dirty="0" err="1"/>
              <a:t>утворено</a:t>
            </a:r>
            <a:r>
              <a:rPr lang="ru-RU" sz="1800" dirty="0"/>
              <a:t> рядок "</a:t>
            </a:r>
            <a:r>
              <a:rPr lang="ru-RU" sz="1800" dirty="0">
                <a:solidFill>
                  <a:schemeClr val="accent5">
                    <a:lumMod val="75000"/>
                  </a:schemeClr>
                </a:solidFill>
                <a:latin typeface="Consolas" panose="020B0609020204030204" pitchFamily="49" charset="0"/>
              </a:rPr>
              <a:t>x = 10</a:t>
            </a:r>
            <a:r>
              <a:rPr lang="ru-RU" sz="1800" dirty="0"/>
              <a:t>", </a:t>
            </a:r>
            <a:r>
              <a:rPr lang="ru-RU" sz="1800" dirty="0" err="1"/>
              <a:t>який</a:t>
            </a:r>
            <a:r>
              <a:rPr lang="ru-RU" sz="1800" dirty="0"/>
              <a:t> і </a:t>
            </a:r>
            <a:r>
              <a:rPr lang="ru-RU" sz="1800" dirty="0" err="1"/>
              <a:t>виведеться</a:t>
            </a:r>
            <a:r>
              <a:rPr lang="ru-RU" sz="1800" dirty="0"/>
              <a:t> в консоль.</a:t>
            </a:r>
            <a:endParaRPr lang="uk-UA" sz="1800" dirty="0"/>
          </a:p>
        </p:txBody>
      </p:sp>
      <p:pic>
        <p:nvPicPr>
          <p:cNvPr id="5" name="Рисунок 4">
            <a:extLst>
              <a:ext uri="{FF2B5EF4-FFF2-40B4-BE49-F238E27FC236}">
                <a16:creationId xmlns:a16="http://schemas.microsoft.com/office/drawing/2014/main" id="{D2EFB9E1-5FAC-46E8-8BC6-BA90E398979C}"/>
              </a:ext>
            </a:extLst>
          </p:cNvPr>
          <p:cNvPicPr>
            <a:picLocks noChangeAspect="1"/>
          </p:cNvPicPr>
          <p:nvPr/>
        </p:nvPicPr>
        <p:blipFill>
          <a:blip r:embed="rId2"/>
          <a:stretch>
            <a:fillRect/>
          </a:stretch>
        </p:blipFill>
        <p:spPr>
          <a:xfrm>
            <a:off x="3882371" y="4738692"/>
            <a:ext cx="4427257" cy="1548250"/>
          </a:xfrm>
          <a:prstGeom prst="rect">
            <a:avLst/>
          </a:prstGeom>
        </p:spPr>
      </p:pic>
      <p:pic>
        <p:nvPicPr>
          <p:cNvPr id="47106" name="Picture 2" descr="L7vrxBwLpVf-9jX5kH5gFRPONZgru_7F">
            <a:extLst>
              <a:ext uri="{FF2B5EF4-FFF2-40B4-BE49-F238E27FC236}">
                <a16:creationId xmlns:a16="http://schemas.microsoft.com/office/drawing/2014/main" id="{004A435C-B441-4B92-BECE-A4C5C9DC6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006" y="5735597"/>
            <a:ext cx="2709390" cy="52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424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_</a:t>
            </a:r>
            <a:r>
              <a:rPr lang="ru-RU" sz="1800" dirty="0" err="1"/>
              <a:t>Тепер</a:t>
            </a:r>
            <a:r>
              <a:rPr lang="ru-RU" sz="1800" dirty="0"/>
              <a:t> </a:t>
            </a:r>
            <a:r>
              <a:rPr lang="ru-RU" sz="1800" dirty="0" err="1"/>
              <a:t>познайомимося</a:t>
            </a:r>
            <a:r>
              <a:rPr lang="ru-RU" sz="1800" dirty="0"/>
              <a:t> з </a:t>
            </a:r>
            <a:r>
              <a:rPr lang="ru-RU" sz="1800" dirty="0" err="1"/>
              <a:t>найбільш</a:t>
            </a:r>
            <a:r>
              <a:rPr lang="ru-RU" sz="1800" dirty="0"/>
              <a:t> </a:t>
            </a:r>
            <a:r>
              <a:rPr lang="ru-RU" sz="1800" dirty="0" err="1"/>
              <a:t>поширеними</a:t>
            </a:r>
            <a:r>
              <a:rPr lang="ru-RU" sz="1800" dirty="0"/>
              <a:t> </a:t>
            </a:r>
            <a:r>
              <a:rPr lang="ru-RU" sz="1800" dirty="0" err="1"/>
              <a:t>значеннями</a:t>
            </a:r>
            <a:r>
              <a:rPr lang="ru-RU" sz="1800" dirty="0"/>
              <a:t> </a:t>
            </a:r>
            <a:r>
              <a:rPr lang="ru-RU" sz="1800" dirty="0" err="1"/>
              <a:t>специфікаторів</a:t>
            </a:r>
            <a:r>
              <a:rPr lang="ru-RU" sz="1800" dirty="0"/>
              <a:t> для </a:t>
            </a:r>
            <a:r>
              <a:rPr lang="ru-RU" sz="1800" dirty="0" err="1"/>
              <a:t>роботи</a:t>
            </a:r>
            <a:r>
              <a:rPr lang="ru-RU" sz="1800" dirty="0"/>
              <a:t> з </a:t>
            </a:r>
            <a:r>
              <a:rPr lang="ru-RU" sz="1800" dirty="0" err="1"/>
              <a:t>різними</a:t>
            </a:r>
            <a:r>
              <a:rPr lang="ru-RU" sz="1800" dirty="0"/>
              <a:t> типами </a:t>
            </a:r>
            <a:r>
              <a:rPr lang="ru-RU" sz="1800" dirty="0" err="1"/>
              <a:t>даних</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%c </a:t>
            </a:r>
            <a:r>
              <a:rPr lang="ru-RU" sz="1800" dirty="0"/>
              <a:t>- </a:t>
            </a:r>
            <a:r>
              <a:rPr lang="ru-RU" sz="1800" dirty="0" err="1"/>
              <a:t>виведення</a:t>
            </a:r>
            <a:r>
              <a:rPr lang="ru-RU" sz="1800" dirty="0"/>
              <a:t> одного символу;</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%d</a:t>
            </a:r>
            <a:r>
              <a:rPr lang="ru-RU" sz="1800" dirty="0"/>
              <a:t> - </a:t>
            </a:r>
            <a:r>
              <a:rPr lang="ru-RU" sz="1800" dirty="0" err="1"/>
              <a:t>виведення</a:t>
            </a:r>
            <a:r>
              <a:rPr lang="ru-RU" sz="1800" dirty="0"/>
              <a:t> знакового </a:t>
            </a:r>
            <a:r>
              <a:rPr lang="ru-RU" sz="1800" dirty="0" err="1"/>
              <a:t>цілого</a:t>
            </a:r>
            <a:r>
              <a:rPr lang="ru-RU" sz="1800" dirty="0"/>
              <a:t> в </a:t>
            </a:r>
            <a:r>
              <a:rPr lang="ru-RU" sz="1800" dirty="0" err="1"/>
              <a:t>десятковому</a:t>
            </a:r>
            <a:r>
              <a:rPr lang="ru-RU" sz="1800" dirty="0"/>
              <a:t> </a:t>
            </a:r>
            <a:r>
              <a:rPr lang="ru-RU" sz="1800" dirty="0" err="1"/>
              <a:t>представленні</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%u </a:t>
            </a:r>
            <a:r>
              <a:rPr lang="ru-RU" sz="1800" dirty="0"/>
              <a:t>- </a:t>
            </a:r>
            <a:r>
              <a:rPr lang="ru-RU" sz="1800" dirty="0" err="1"/>
              <a:t>виведення</a:t>
            </a:r>
            <a:r>
              <a:rPr lang="ru-RU" sz="1800" dirty="0"/>
              <a:t> беззнакового </a:t>
            </a:r>
            <a:r>
              <a:rPr lang="ru-RU" sz="1800" dirty="0" err="1"/>
              <a:t>цілого</a:t>
            </a:r>
            <a:r>
              <a:rPr lang="ru-RU" sz="1800" dirty="0"/>
              <a:t> в </a:t>
            </a:r>
            <a:r>
              <a:rPr lang="ru-RU" sz="1800" dirty="0" err="1"/>
              <a:t>десятковому</a:t>
            </a:r>
            <a:r>
              <a:rPr lang="ru-RU" sz="1800" dirty="0"/>
              <a:t> </a:t>
            </a:r>
            <a:r>
              <a:rPr lang="ru-RU" sz="1800" dirty="0" err="1"/>
              <a:t>представленні</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%х</a:t>
            </a:r>
            <a:r>
              <a:rPr lang="ru-RU" sz="1800" dirty="0"/>
              <a:t> - </a:t>
            </a:r>
            <a:r>
              <a:rPr lang="ru-RU" sz="1800" dirty="0" err="1"/>
              <a:t>виведення</a:t>
            </a:r>
            <a:r>
              <a:rPr lang="ru-RU" sz="1800" dirty="0"/>
              <a:t> беззнакового </a:t>
            </a:r>
            <a:r>
              <a:rPr lang="ru-RU" sz="1800" dirty="0" err="1"/>
              <a:t>цілого</a:t>
            </a:r>
            <a:r>
              <a:rPr lang="ru-RU" sz="1800" dirty="0"/>
              <a:t> у </a:t>
            </a:r>
            <a:r>
              <a:rPr lang="ru-RU" sz="1800" dirty="0" err="1"/>
              <a:t>шістнадцятковому</a:t>
            </a:r>
            <a:r>
              <a:rPr lang="ru-RU" sz="1800" dirty="0"/>
              <a:t> </a:t>
            </a:r>
            <a:r>
              <a:rPr lang="ru-RU" sz="1800" dirty="0" err="1"/>
              <a:t>представленні</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%f </a:t>
            </a:r>
            <a:r>
              <a:rPr lang="ru-RU" sz="1800" dirty="0"/>
              <a:t>- </a:t>
            </a:r>
            <a:r>
              <a:rPr lang="ru-RU" sz="1800" dirty="0" err="1"/>
              <a:t>виведення</a:t>
            </a:r>
            <a:r>
              <a:rPr lang="ru-RU" sz="1800" dirty="0"/>
              <a:t> </a:t>
            </a:r>
            <a:r>
              <a:rPr lang="ru-RU" sz="1800" dirty="0" err="1"/>
              <a:t>дійсного</a:t>
            </a:r>
            <a:r>
              <a:rPr lang="ru-RU" sz="1800" dirty="0"/>
              <a:t> числа в </a:t>
            </a:r>
            <a:r>
              <a:rPr lang="ru-RU" sz="1800" dirty="0" err="1"/>
              <a:t>десятковому</a:t>
            </a:r>
            <a:r>
              <a:rPr lang="ru-RU" sz="1800" dirty="0"/>
              <a:t> </a:t>
            </a:r>
            <a:r>
              <a:rPr lang="ru-RU" sz="1800" dirty="0" err="1"/>
              <a:t>представленні</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%а</a:t>
            </a:r>
            <a:r>
              <a:rPr lang="ru-RU" sz="1800" dirty="0"/>
              <a:t> - </a:t>
            </a:r>
            <a:r>
              <a:rPr lang="ru-RU" sz="1800" dirty="0" err="1"/>
              <a:t>виведення</a:t>
            </a:r>
            <a:r>
              <a:rPr lang="ru-RU" sz="1800" dirty="0"/>
              <a:t> </a:t>
            </a:r>
            <a:r>
              <a:rPr lang="ru-RU" sz="1800" dirty="0" err="1"/>
              <a:t>дійсне</a:t>
            </a:r>
            <a:r>
              <a:rPr lang="ru-RU" sz="1800" dirty="0"/>
              <a:t> число в </a:t>
            </a:r>
            <a:r>
              <a:rPr lang="ru-RU" sz="1800" dirty="0" err="1"/>
              <a:t>шістнадцятковому</a:t>
            </a:r>
            <a:r>
              <a:rPr lang="ru-RU" sz="1800" dirty="0"/>
              <a:t> </a:t>
            </a:r>
            <a:r>
              <a:rPr lang="ru-RU" sz="1800" dirty="0" err="1"/>
              <a:t>представленні</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%s </a:t>
            </a:r>
            <a:r>
              <a:rPr lang="ru-RU" sz="1800" dirty="0"/>
              <a:t>- </a:t>
            </a:r>
            <a:r>
              <a:rPr lang="ru-RU" sz="1800" dirty="0" err="1"/>
              <a:t>виведення</a:t>
            </a:r>
            <a:r>
              <a:rPr lang="ru-RU" sz="1800" dirty="0"/>
              <a:t> рядка </a:t>
            </a:r>
            <a:r>
              <a:rPr lang="ru-RU" sz="1800" dirty="0" err="1"/>
              <a:t>символів</a:t>
            </a:r>
            <a:r>
              <a:rPr lang="ru-RU" sz="1800" dirty="0"/>
              <a:t> (для </a:t>
            </a:r>
            <a:r>
              <a:rPr lang="ru-RU" sz="1800" dirty="0" err="1"/>
              <a:t>рядкових</a:t>
            </a:r>
            <a:r>
              <a:rPr lang="ru-RU" sz="1800" dirty="0"/>
              <a:t> </a:t>
            </a:r>
            <a:r>
              <a:rPr lang="ru-RU" sz="1800" dirty="0" err="1"/>
              <a:t>змінних</a:t>
            </a:r>
            <a:r>
              <a:rPr lang="ru-RU" sz="1800" dirty="0"/>
              <a:t>);</a:t>
            </a:r>
          </a:p>
          <a:p>
            <a:pPr marL="825750" indent="-285750">
              <a:lnSpc>
                <a:spcPct val="150000"/>
              </a:lnSpc>
              <a:spcBef>
                <a:spcPts val="0"/>
              </a:spcBef>
            </a:pPr>
            <a:r>
              <a:rPr lang="ru-RU" sz="1800" dirty="0">
                <a:solidFill>
                  <a:schemeClr val="accent5">
                    <a:lumMod val="75000"/>
                  </a:schemeClr>
                </a:solidFill>
                <a:latin typeface="Consolas" panose="020B0609020204030204" pitchFamily="49" charset="0"/>
              </a:rPr>
              <a:t>%%</a:t>
            </a:r>
            <a:r>
              <a:rPr lang="ru-RU" sz="1800" dirty="0"/>
              <a:t> - </a:t>
            </a:r>
            <a:r>
              <a:rPr lang="ru-RU" sz="1800" dirty="0" err="1"/>
              <a:t>виведення</a:t>
            </a:r>
            <a:r>
              <a:rPr lang="ru-RU" sz="1800" dirty="0"/>
              <a:t> символу </a:t>
            </a:r>
            <a:r>
              <a:rPr lang="ru-RU" sz="1800" dirty="0" err="1"/>
              <a:t>відсотка</a:t>
            </a:r>
            <a:r>
              <a:rPr lang="ru-RU" sz="1800" dirty="0"/>
              <a:t> («</a:t>
            </a:r>
            <a:r>
              <a:rPr lang="ru-RU" sz="1800" dirty="0" err="1"/>
              <a:t>екранування</a:t>
            </a:r>
            <a:r>
              <a:rPr lang="ru-RU" sz="1800" dirty="0"/>
              <a:t>» %).</a:t>
            </a:r>
            <a:endParaRPr lang="uk-UA" sz="1800" dirty="0"/>
          </a:p>
        </p:txBody>
      </p:sp>
      <p:pic>
        <p:nvPicPr>
          <p:cNvPr id="5" name="Рисунок 4">
            <a:extLst>
              <a:ext uri="{FF2B5EF4-FFF2-40B4-BE49-F238E27FC236}">
                <a16:creationId xmlns:a16="http://schemas.microsoft.com/office/drawing/2014/main" id="{21D73F6A-8B56-49E3-A31A-4B8B89959A5B}"/>
              </a:ext>
            </a:extLst>
          </p:cNvPr>
          <p:cNvPicPr>
            <a:picLocks noChangeAspect="1"/>
          </p:cNvPicPr>
          <p:nvPr/>
        </p:nvPicPr>
        <p:blipFill>
          <a:blip r:embed="rId2"/>
          <a:stretch>
            <a:fillRect/>
          </a:stretch>
        </p:blipFill>
        <p:spPr>
          <a:xfrm>
            <a:off x="1064871" y="685254"/>
            <a:ext cx="4942390" cy="890266"/>
          </a:xfrm>
          <a:prstGeom prst="rect">
            <a:avLst/>
          </a:prstGeom>
        </p:spPr>
      </p:pic>
      <p:pic>
        <p:nvPicPr>
          <p:cNvPr id="48130" name="Picture 2" descr="xGM3aOzy1ad-oRlSEi2fzwVGk5Qx2YCP">
            <a:extLst>
              <a:ext uri="{FF2B5EF4-FFF2-40B4-BE49-F238E27FC236}">
                <a16:creationId xmlns:a16="http://schemas.microsoft.com/office/drawing/2014/main" id="{8AB02601-F676-4B9D-BD6B-CA35ED875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285" y="857691"/>
            <a:ext cx="1492601" cy="64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7086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BEE8B6B-00CF-4409-9B92-503610A77E09}"/>
              </a:ext>
            </a:extLst>
          </p:cNvPr>
          <p:cNvPicPr>
            <a:picLocks noChangeAspect="1"/>
          </p:cNvPicPr>
          <p:nvPr/>
        </p:nvPicPr>
        <p:blipFill>
          <a:blip r:embed="rId2"/>
          <a:stretch>
            <a:fillRect/>
          </a:stretch>
        </p:blipFill>
        <p:spPr>
          <a:xfrm>
            <a:off x="314201" y="882869"/>
            <a:ext cx="6609633" cy="5975131"/>
          </a:xfrm>
          <a:prstGeom prst="rect">
            <a:avLst/>
          </a:prstGeom>
        </p:spPr>
      </p:pic>
      <p:pic>
        <p:nvPicPr>
          <p:cNvPr id="49154" name="Picture 2" descr="_IKDLcvGG2o8tm90odhIs-OvxHNvJq47">
            <a:extLst>
              <a:ext uri="{FF2B5EF4-FFF2-40B4-BE49-F238E27FC236}">
                <a16:creationId xmlns:a16="http://schemas.microsoft.com/office/drawing/2014/main" id="{FE80843A-6FF6-43D4-B9B6-F710AB80C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4" y="2590800"/>
            <a:ext cx="580072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5953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a:t>
            </a:r>
            <a:r>
              <a:rPr lang="ru-RU" sz="1800" dirty="0" err="1"/>
              <a:t>бачимо</a:t>
            </a:r>
            <a:r>
              <a:rPr lang="ru-RU" sz="1800" dirty="0"/>
              <a:t>, одну й ту ж </a:t>
            </a:r>
            <a:r>
              <a:rPr lang="ru-RU" sz="1800" dirty="0" err="1"/>
              <a:t>змінну</a:t>
            </a:r>
            <a:r>
              <a:rPr lang="ru-RU" sz="1800" dirty="0"/>
              <a:t> </a:t>
            </a:r>
            <a:r>
              <a:rPr lang="ru-RU" sz="1800" dirty="0" err="1"/>
              <a:t>можна</a:t>
            </a:r>
            <a:r>
              <a:rPr lang="ru-RU" sz="1800" dirty="0"/>
              <a:t> </a:t>
            </a:r>
            <a:r>
              <a:rPr lang="ru-RU" sz="1800" dirty="0" err="1"/>
              <a:t>вивести</a:t>
            </a:r>
            <a:r>
              <a:rPr lang="ru-RU" sz="1800" dirty="0"/>
              <a:t> за </a:t>
            </a:r>
            <a:r>
              <a:rPr lang="ru-RU" sz="1800" dirty="0" err="1"/>
              <a:t>допомогою</a:t>
            </a:r>
            <a:r>
              <a:rPr lang="ru-RU" sz="1800" dirty="0"/>
              <a:t> </a:t>
            </a:r>
            <a:r>
              <a:rPr lang="ru-RU" sz="1800" dirty="0" err="1"/>
              <a:t>різних</a:t>
            </a:r>
            <a:r>
              <a:rPr lang="ru-RU" sz="1800" dirty="0"/>
              <a:t> </a:t>
            </a:r>
            <a:r>
              <a:rPr lang="ru-RU" sz="1800" dirty="0" err="1"/>
              <a:t>специфікаторів</a:t>
            </a:r>
            <a:r>
              <a:rPr lang="ru-RU" sz="1800" dirty="0"/>
              <a:t> в </a:t>
            </a:r>
            <a:r>
              <a:rPr lang="ru-RU" sz="1800" dirty="0" err="1"/>
              <a:t>різних</a:t>
            </a:r>
            <a:r>
              <a:rPr lang="ru-RU" sz="1800" dirty="0"/>
              <a:t> форматах (</a:t>
            </a:r>
            <a:r>
              <a:rPr lang="ru-RU" sz="1800" dirty="0" err="1"/>
              <a:t>наприклад</a:t>
            </a:r>
            <a:r>
              <a:rPr lang="ru-RU" sz="1800" dirty="0"/>
              <a:t>, </a:t>
            </a:r>
            <a:r>
              <a:rPr lang="ru-RU" sz="1800" dirty="0" err="1"/>
              <a:t>змінна</a:t>
            </a:r>
            <a:r>
              <a:rPr lang="ru-RU" sz="1800" dirty="0"/>
              <a:t> </a:t>
            </a:r>
            <a:r>
              <a:rPr lang="ru-RU" sz="1800" dirty="0">
                <a:solidFill>
                  <a:schemeClr val="accent5">
                    <a:lumMod val="75000"/>
                  </a:schemeClr>
                </a:solidFill>
                <a:latin typeface="Consolas" panose="020B0609020204030204" pitchFamily="49" charset="0"/>
              </a:rPr>
              <a:t>x</a:t>
            </a:r>
            <a:r>
              <a:rPr lang="ru-RU" sz="1800" dirty="0"/>
              <a:t> </a:t>
            </a:r>
            <a:r>
              <a:rPr lang="ru-RU" sz="1800" dirty="0" err="1"/>
              <a:t>була</a:t>
            </a:r>
            <a:r>
              <a:rPr lang="ru-RU" sz="1800" dirty="0"/>
              <a:t> </a:t>
            </a:r>
            <a:r>
              <a:rPr lang="ru-RU" sz="1800" dirty="0" err="1"/>
              <a:t>виведена</a:t>
            </a:r>
            <a:r>
              <a:rPr lang="ru-RU" sz="1800" dirty="0"/>
              <a:t> в </a:t>
            </a:r>
            <a:r>
              <a:rPr lang="ru-RU" sz="1800" dirty="0" err="1"/>
              <a:t>десятковому</a:t>
            </a:r>
            <a:r>
              <a:rPr lang="ru-RU" sz="1800" dirty="0"/>
              <a:t> і </a:t>
            </a:r>
            <a:r>
              <a:rPr lang="ru-RU" sz="1800" dirty="0" err="1"/>
              <a:t>шістнадцятковому</a:t>
            </a:r>
            <a:r>
              <a:rPr lang="ru-RU" sz="1800" dirty="0"/>
              <a:t> </a:t>
            </a:r>
            <a:r>
              <a:rPr lang="ru-RU" sz="1800" dirty="0" err="1"/>
              <a:t>представленні</a:t>
            </a:r>
            <a:r>
              <a:rPr lang="ru-RU" sz="1800" dirty="0"/>
              <a:t> без будь-</a:t>
            </a:r>
            <a:r>
              <a:rPr lang="ru-RU" sz="1800" dirty="0" err="1"/>
              <a:t>яких</a:t>
            </a:r>
            <a:r>
              <a:rPr lang="ru-RU" sz="1800" dirty="0"/>
              <a:t> </a:t>
            </a:r>
            <a:r>
              <a:rPr lang="ru-RU" sz="1800" dirty="0" err="1"/>
              <a:t>додаткових</a:t>
            </a:r>
            <a:r>
              <a:rPr lang="ru-RU" sz="1800" dirty="0"/>
              <a:t> команд для </a:t>
            </a:r>
            <a:r>
              <a:rPr lang="ru-RU" sz="1800" dirty="0" err="1"/>
              <a:t>конвертації</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Так само ми </a:t>
            </a:r>
            <a:r>
              <a:rPr lang="ru-RU" sz="1800" dirty="0" err="1"/>
              <a:t>можемо</a:t>
            </a:r>
            <a:r>
              <a:rPr lang="ru-RU" sz="1800" dirty="0"/>
              <a:t> </a:t>
            </a:r>
            <a:r>
              <a:rPr lang="ru-RU" sz="1800" dirty="0" err="1"/>
              <a:t>вивести</a:t>
            </a:r>
            <a:r>
              <a:rPr lang="ru-RU" sz="1800" dirty="0"/>
              <a:t> й ASCII-код символу '</a:t>
            </a:r>
            <a:r>
              <a:rPr lang="ru-RU" sz="1800" dirty="0">
                <a:solidFill>
                  <a:schemeClr val="accent5">
                    <a:lumMod val="75000"/>
                  </a:schemeClr>
                </a:solidFill>
                <a:latin typeface="Consolas" panose="020B0609020204030204" pitchFamily="49" charset="0"/>
              </a:rPr>
              <a:t>S</a:t>
            </a:r>
            <a:r>
              <a:rPr lang="ru-RU" sz="1800" dirty="0"/>
              <a:t>' </a:t>
            </a:r>
            <a:r>
              <a:rPr lang="ru-RU" sz="1800" dirty="0" err="1"/>
              <a:t>зі</a:t>
            </a:r>
            <a:r>
              <a:rPr lang="ru-RU" sz="1800" dirty="0"/>
              <a:t> </a:t>
            </a:r>
            <a:r>
              <a:rPr lang="ru-RU" sz="1800" dirty="0" err="1"/>
              <a:t>змінної</a:t>
            </a:r>
            <a:r>
              <a:rPr lang="ru-RU" sz="1800" dirty="0"/>
              <a:t> '</a:t>
            </a:r>
            <a:r>
              <a:rPr lang="ru-RU" sz="1800" dirty="0">
                <a:solidFill>
                  <a:schemeClr val="accent5">
                    <a:lumMod val="75000"/>
                  </a:schemeClr>
                </a:solidFill>
                <a:latin typeface="Consolas" panose="020B0609020204030204" pitchFamily="49" charset="0"/>
              </a:rPr>
              <a:t>c</a:t>
            </a:r>
            <a:r>
              <a:rPr lang="ru-RU" sz="1800" dirty="0"/>
              <a:t>' просто </a:t>
            </a:r>
            <a:r>
              <a:rPr lang="ru-RU" sz="1800" dirty="0" err="1"/>
              <a:t>змінивши</a:t>
            </a:r>
            <a:r>
              <a:rPr lang="ru-RU" sz="1800" dirty="0"/>
              <a:t> </a:t>
            </a:r>
            <a:r>
              <a:rPr lang="ru-RU" sz="1800" dirty="0" err="1"/>
              <a:t>специфікатор</a:t>
            </a:r>
            <a:r>
              <a:rPr lang="ru-RU" sz="1800" dirty="0"/>
              <a:t>:</a:t>
            </a:r>
            <a:endParaRPr lang="uk-UA" sz="1800" dirty="0"/>
          </a:p>
        </p:txBody>
      </p:sp>
      <p:pic>
        <p:nvPicPr>
          <p:cNvPr id="5" name="Рисунок 4">
            <a:extLst>
              <a:ext uri="{FF2B5EF4-FFF2-40B4-BE49-F238E27FC236}">
                <a16:creationId xmlns:a16="http://schemas.microsoft.com/office/drawing/2014/main" id="{60670C4A-1E1C-4565-B9CC-38ADD51A215F}"/>
              </a:ext>
            </a:extLst>
          </p:cNvPr>
          <p:cNvPicPr>
            <a:picLocks noChangeAspect="1"/>
          </p:cNvPicPr>
          <p:nvPr/>
        </p:nvPicPr>
        <p:blipFill>
          <a:blip r:embed="rId2"/>
          <a:stretch>
            <a:fillRect/>
          </a:stretch>
        </p:blipFill>
        <p:spPr>
          <a:xfrm>
            <a:off x="833378" y="2972964"/>
            <a:ext cx="5845215" cy="912071"/>
          </a:xfrm>
          <a:prstGeom prst="rect">
            <a:avLst/>
          </a:prstGeom>
        </p:spPr>
      </p:pic>
      <p:pic>
        <p:nvPicPr>
          <p:cNvPr id="50178" name="Picture 2" descr="BCNo39fq76VNI4ADvWXKngGPc8izf4vO">
            <a:extLst>
              <a:ext uri="{FF2B5EF4-FFF2-40B4-BE49-F238E27FC236}">
                <a16:creationId xmlns:a16="http://schemas.microsoft.com/office/drawing/2014/main" id="{2BE2AC40-8A4E-4587-BE07-2C86BFBEE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426" y="3245643"/>
            <a:ext cx="3350989" cy="36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175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90F42B23-CB4C-4C7E-B16F-8A0E4EABFF58}"/>
              </a:ext>
            </a:extLst>
          </p:cNvPr>
          <p:cNvPicPr>
            <a:picLocks noChangeAspect="1"/>
          </p:cNvPicPr>
          <p:nvPr/>
        </p:nvPicPr>
        <p:blipFill>
          <a:blip r:embed="rId2"/>
          <a:stretch>
            <a:fillRect/>
          </a:stretch>
        </p:blipFill>
        <p:spPr>
          <a:xfrm>
            <a:off x="1728537" y="1026377"/>
            <a:ext cx="8734924" cy="5299187"/>
          </a:xfrm>
          <a:prstGeom prst="rect">
            <a:avLst/>
          </a:prstGeom>
        </p:spPr>
      </p:pic>
      <p:pic>
        <p:nvPicPr>
          <p:cNvPr id="51202" name="Picture 2" descr="4N_Zv2PrzeWzaHAAQSp8VUI4Y8OoWvfK">
            <a:extLst>
              <a:ext uri="{FF2B5EF4-FFF2-40B4-BE49-F238E27FC236}">
                <a16:creationId xmlns:a16="http://schemas.microsoft.com/office/drawing/2014/main" id="{EF1AA603-2EFC-41E4-A3B4-3D8095575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106" y="5423835"/>
            <a:ext cx="4519548" cy="115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713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Робота з рядками у </a:t>
            </a:r>
            <a:r>
              <a:rPr lang="ru-RU" b="1" dirty="0" err="1"/>
              <a:t>стилі</a:t>
            </a:r>
            <a:r>
              <a:rPr lang="ru-RU" b="1" dirty="0"/>
              <a:t> </a:t>
            </a:r>
            <a:r>
              <a:rPr lang="ru-RU" b="1" dirty="0" err="1"/>
              <a:t>мови</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Крім символів латинського алфавіту, таблиця містила </a:t>
            </a:r>
            <a:r>
              <a:rPr lang="uk-UA" sz="1800" b="1" dirty="0">
                <a:highlight>
                  <a:srgbClr val="FFFF00"/>
                </a:highlight>
              </a:rPr>
              <a:t>цифри</a:t>
            </a:r>
            <a:r>
              <a:rPr lang="uk-UA" sz="1800" dirty="0"/>
              <a:t>, </a:t>
            </a:r>
            <a:r>
              <a:rPr lang="uk-UA" sz="1800" b="1" dirty="0">
                <a:highlight>
                  <a:srgbClr val="FFFF00"/>
                </a:highlight>
              </a:rPr>
              <a:t>арифметичні знаки</a:t>
            </a:r>
            <a:r>
              <a:rPr lang="uk-UA" sz="1800" dirty="0"/>
              <a:t>, </a:t>
            </a:r>
            <a:r>
              <a:rPr lang="uk-UA" sz="1800" b="1" dirty="0">
                <a:highlight>
                  <a:srgbClr val="FFFF00"/>
                </a:highlight>
              </a:rPr>
              <a:t>розділові знаки</a:t>
            </a:r>
            <a:r>
              <a:rPr lang="uk-UA" sz="1800" dirty="0"/>
              <a:t>, </a:t>
            </a:r>
            <a:r>
              <a:rPr lang="uk-UA" sz="1800" b="1" dirty="0">
                <a:highlight>
                  <a:srgbClr val="FFFF00"/>
                </a:highlight>
              </a:rPr>
              <a:t>символи пробілу</a:t>
            </a:r>
            <a:r>
              <a:rPr lang="uk-UA" sz="1800" dirty="0"/>
              <a:t>, </a:t>
            </a:r>
            <a:r>
              <a:rPr lang="uk-UA" sz="1800" b="1" dirty="0">
                <a:highlight>
                  <a:srgbClr val="FFFF00"/>
                </a:highlight>
              </a:rPr>
              <a:t>дужки</a:t>
            </a:r>
            <a:r>
              <a:rPr lang="uk-UA" sz="1800" dirty="0"/>
              <a:t> тощо. Наприклад, код латинського символу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A" - 65</a:t>
            </a:r>
            <a:r>
              <a:rPr lang="en-US" sz="1800" dirty="0"/>
              <a:t>, </a:t>
            </a:r>
            <a:r>
              <a:rPr lang="uk-UA" sz="1800" dirty="0"/>
              <a:t>а </a:t>
            </a:r>
            <a:r>
              <a:rPr lang="uk-UA" sz="1800" dirty="0">
                <a:solidFill>
                  <a:schemeClr val="accent5">
                    <a:lumMod val="75000"/>
                  </a:schemeClr>
                </a:solidFill>
                <a:latin typeface="Consolas" panose="020B0609020204030204" pitchFamily="49" charset="0"/>
              </a:rPr>
              <a:t>"В" - 66</a:t>
            </a:r>
            <a:r>
              <a:rPr lang="uk-UA" sz="1800" dirty="0"/>
              <a:t>. Оскільки символ </a:t>
            </a:r>
            <a:r>
              <a:rPr lang="uk-UA" sz="1800" dirty="0">
                <a:solidFill>
                  <a:schemeClr val="accent5">
                    <a:lumMod val="75000"/>
                  </a:schemeClr>
                </a:solidFill>
                <a:latin typeface="Consolas" panose="020B0609020204030204" pitchFamily="49" charset="0"/>
              </a:rPr>
              <a:t>"В"</a:t>
            </a:r>
            <a:r>
              <a:rPr lang="uk-UA" sz="1800" dirty="0"/>
              <a:t> йде в алфавіті після символу </a:t>
            </a:r>
            <a:r>
              <a:rPr lang="uk-UA" sz="1800" dirty="0">
                <a:solidFill>
                  <a:schemeClr val="accent5">
                    <a:lumMod val="75000"/>
                  </a:schemeClr>
                </a:solidFill>
                <a:latin typeface="Consolas" panose="020B0609020204030204" pitchFamily="49" charset="0"/>
              </a:rPr>
              <a:t>"А"</a:t>
            </a:r>
            <a:r>
              <a:rPr lang="uk-UA" sz="1800" dirty="0"/>
              <a:t>, то його числовий код більший.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Коди малих символів відрізняються від кодів великих</a:t>
            </a:r>
            <a:r>
              <a:rPr lang="uk-UA" sz="1800" dirty="0"/>
              <a:t>, наприклад, код </a:t>
            </a:r>
            <a:r>
              <a:rPr lang="uk-UA" sz="1800" dirty="0">
                <a:solidFill>
                  <a:schemeClr val="accent5">
                    <a:lumMod val="75000"/>
                  </a:schemeClr>
                </a:solidFill>
                <a:latin typeface="Consolas" panose="020B0609020204030204" pitchFamily="49" charset="0"/>
              </a:rPr>
              <a:t>«а»</a:t>
            </a:r>
            <a:r>
              <a:rPr lang="uk-UA" sz="1800" dirty="0"/>
              <a:t> - це </a:t>
            </a:r>
            <a:r>
              <a:rPr lang="uk-UA" sz="1800" dirty="0">
                <a:solidFill>
                  <a:schemeClr val="accent5">
                    <a:lumMod val="75000"/>
                  </a:schemeClr>
                </a:solidFill>
                <a:latin typeface="Consolas" panose="020B0609020204030204" pitchFamily="49" charset="0"/>
              </a:rPr>
              <a:t>97</a:t>
            </a:r>
            <a:r>
              <a:rPr lang="uk-UA" sz="1800" dirty="0"/>
              <a:t>. Якщо символ є цифрою, це не означає, що його код збігається з його значенням. Наприклад, код цифри </a:t>
            </a:r>
            <a:r>
              <a:rPr lang="uk-UA" sz="1800" dirty="0">
                <a:solidFill>
                  <a:schemeClr val="accent5">
                    <a:lumMod val="75000"/>
                  </a:schemeClr>
                </a:solidFill>
                <a:latin typeface="Consolas" panose="020B0609020204030204" pitchFamily="49" charset="0"/>
              </a:rPr>
              <a:t>"0"</a:t>
            </a:r>
            <a:r>
              <a:rPr lang="uk-UA" sz="1800" dirty="0"/>
              <a:t> - це </a:t>
            </a:r>
            <a:r>
              <a:rPr lang="uk-UA" sz="1800" dirty="0">
                <a:solidFill>
                  <a:schemeClr val="accent5">
                    <a:lumMod val="75000"/>
                  </a:schemeClr>
                </a:solidFill>
                <a:latin typeface="Consolas" panose="020B0609020204030204" pitchFamily="49" charset="0"/>
              </a:rPr>
              <a:t>48</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Наступні</a:t>
            </a:r>
            <a:r>
              <a:rPr lang="ru-RU" sz="1800" dirty="0"/>
              <a:t> два рядки коду </a:t>
            </a:r>
            <a:r>
              <a:rPr lang="ru-RU" sz="1800" dirty="0" err="1"/>
              <a:t>виконують</a:t>
            </a:r>
            <a:r>
              <a:rPr lang="ru-RU" sz="1800" dirty="0"/>
              <a:t> </a:t>
            </a:r>
            <a:r>
              <a:rPr lang="ru-RU" sz="1800" dirty="0" err="1"/>
              <a:t>однакову</a:t>
            </a:r>
            <a:r>
              <a:rPr lang="ru-RU" sz="1800" dirty="0"/>
              <a:t> </a:t>
            </a:r>
            <a:r>
              <a:rPr lang="ru-RU" sz="1800" dirty="0" err="1"/>
              <a:t>дію</a:t>
            </a:r>
            <a:r>
              <a:rPr lang="ru-RU" sz="1800" dirty="0"/>
              <a:t> - у </a:t>
            </a:r>
            <a:r>
              <a:rPr lang="ru-RU" sz="1800" dirty="0" err="1"/>
              <a:t>змінні</a:t>
            </a:r>
            <a:r>
              <a:rPr lang="ru-RU" sz="1800" dirty="0"/>
              <a:t> символьного типу (</a:t>
            </a:r>
            <a:r>
              <a:rPr lang="ru-RU" sz="1800" dirty="0" err="1">
                <a:solidFill>
                  <a:schemeClr val="accent5">
                    <a:lumMod val="75000"/>
                  </a:schemeClr>
                </a:solidFill>
                <a:latin typeface="Consolas" panose="020B0609020204030204" pitchFamily="49" charset="0"/>
              </a:rPr>
              <a:t>char</a:t>
            </a:r>
            <a:r>
              <a:rPr lang="ru-RU" sz="1800" dirty="0"/>
              <a:t>) </a:t>
            </a:r>
            <a:r>
              <a:rPr lang="ru-RU" sz="1800" dirty="0">
                <a:solidFill>
                  <a:schemeClr val="accent5">
                    <a:lumMod val="75000"/>
                  </a:schemeClr>
                </a:solidFill>
                <a:latin typeface="Consolas" panose="020B0609020204030204" pitchFamily="49" charset="0"/>
              </a:rPr>
              <a:t>ch1</a:t>
            </a:r>
            <a:r>
              <a:rPr lang="ru-RU" sz="1800" dirty="0"/>
              <a:t>, </a:t>
            </a:r>
            <a:r>
              <a:rPr lang="ru-RU" sz="1800" dirty="0">
                <a:solidFill>
                  <a:schemeClr val="accent5">
                    <a:lumMod val="75000"/>
                  </a:schemeClr>
                </a:solidFill>
                <a:latin typeface="Consolas" panose="020B0609020204030204" pitchFamily="49" charset="0"/>
              </a:rPr>
              <a:t>ch2</a:t>
            </a:r>
            <a:r>
              <a:rPr lang="ru-RU" sz="1800" dirty="0"/>
              <a:t> заноситься </a:t>
            </a:r>
            <a:r>
              <a:rPr lang="ru-RU" sz="1800" dirty="0" err="1"/>
              <a:t>ціле</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97</a:t>
            </a:r>
            <a:r>
              <a:rPr lang="ru-RU" sz="1800" dirty="0"/>
              <a:t>:</a:t>
            </a:r>
            <a:endParaRPr lang="uk-UA" sz="1800" dirty="0"/>
          </a:p>
        </p:txBody>
      </p:sp>
      <p:pic>
        <p:nvPicPr>
          <p:cNvPr id="5" name="Рисунок 4">
            <a:extLst>
              <a:ext uri="{FF2B5EF4-FFF2-40B4-BE49-F238E27FC236}">
                <a16:creationId xmlns:a16="http://schemas.microsoft.com/office/drawing/2014/main" id="{1718ED38-4ACD-43C6-9488-1875415DE702}"/>
              </a:ext>
            </a:extLst>
          </p:cNvPr>
          <p:cNvPicPr>
            <a:picLocks noChangeAspect="1"/>
          </p:cNvPicPr>
          <p:nvPr/>
        </p:nvPicPr>
        <p:blipFill>
          <a:blip r:embed="rId2"/>
          <a:stretch>
            <a:fillRect/>
          </a:stretch>
        </p:blipFill>
        <p:spPr>
          <a:xfrm>
            <a:off x="3203172" y="4782217"/>
            <a:ext cx="5785656" cy="1619983"/>
          </a:xfrm>
          <a:prstGeom prst="rect">
            <a:avLst/>
          </a:prstGeom>
        </p:spPr>
      </p:pic>
    </p:spTree>
    <p:extLst>
      <p:ext uri="{BB962C8B-B14F-4D97-AF65-F5344CB8AC3E}">
        <p14:creationId xmlns:p14="http://schemas.microsoft.com/office/powerpoint/2010/main" val="1361171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Ще однією корисною особливістю, що надається функцією </a:t>
            </a:r>
            <a:r>
              <a:rPr lang="en-US" sz="1800" dirty="0" err="1">
                <a:solidFill>
                  <a:schemeClr val="accent5">
                    <a:lumMod val="75000"/>
                  </a:schemeClr>
                </a:solidFill>
                <a:latin typeface="Consolas" panose="020B0609020204030204" pitchFamily="49" charset="0"/>
              </a:rPr>
              <a:t>printf</a:t>
            </a:r>
            <a:r>
              <a:rPr lang="en-US" sz="1800" dirty="0">
                <a:solidFill>
                  <a:schemeClr val="accent5">
                    <a:lumMod val="75000"/>
                  </a:schemeClr>
                </a:solidFill>
                <a:latin typeface="Consolas" panose="020B0609020204030204" pitchFamily="49" charset="0"/>
              </a:rPr>
              <a:t>()</a:t>
            </a:r>
            <a:r>
              <a:rPr lang="en-US" sz="1800" dirty="0"/>
              <a:t>, </a:t>
            </a:r>
            <a:r>
              <a:rPr lang="uk-UA" sz="1800" dirty="0"/>
              <a:t>є </a:t>
            </a:r>
            <a:r>
              <a:rPr lang="uk-UA" sz="1800" b="1" dirty="0">
                <a:highlight>
                  <a:srgbClr val="00FF00"/>
                </a:highlight>
              </a:rPr>
              <a:t>можливість налаштування точності речового числа </a:t>
            </a:r>
            <a:r>
              <a:rPr lang="uk-UA" sz="1800" dirty="0"/>
              <a:t>(кількості знаків, виведених після символу «</a:t>
            </a:r>
            <a:r>
              <a:rPr lang="uk-UA" sz="1800" dirty="0">
                <a:solidFill>
                  <a:schemeClr val="accent5">
                    <a:lumMod val="75000"/>
                  </a:schemeClr>
                </a:solidFill>
                <a:latin typeface="Consolas" panose="020B0609020204030204" pitchFamily="49" charset="0"/>
              </a:rPr>
              <a:t>.</a:t>
            </a:r>
            <a:r>
              <a:rPr lang="uk-UA" sz="1800" dirty="0"/>
              <a:t>» у дрібній частині числа).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 прикладу вище можна помітити, що за замовчуванням число знаків дорівнює шести. Давайте подивимося, яким чином ми можемо налаштувати цю точність (у нашому прикладі буде достатньо двох знаків у дрібній частині, тобто </a:t>
            </a:r>
            <a:r>
              <a:rPr lang="uk-UA" sz="1800" dirty="0">
                <a:solidFill>
                  <a:schemeClr val="accent5">
                    <a:lumMod val="75000"/>
                  </a:schemeClr>
                </a:solidFill>
                <a:latin typeface="Consolas" panose="020B0609020204030204" pitchFamily="49" charset="0"/>
              </a:rPr>
              <a:t>10.25</a:t>
            </a:r>
            <a:r>
              <a:rPr lang="uk-UA" sz="1800" dirty="0"/>
              <a:t> замість </a:t>
            </a:r>
            <a:r>
              <a:rPr lang="uk-UA" sz="1800" dirty="0">
                <a:solidFill>
                  <a:schemeClr val="accent5">
                    <a:lumMod val="75000"/>
                  </a:schemeClr>
                </a:solidFill>
                <a:latin typeface="Consolas" panose="020B0609020204030204" pitchFamily="49" charset="0"/>
              </a:rPr>
              <a:t>10.250000</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Кожна</a:t>
            </a:r>
            <a:r>
              <a:rPr lang="ru-RU" sz="1800" dirty="0"/>
              <a:t> з </a:t>
            </a:r>
            <a:r>
              <a:rPr lang="ru-RU" sz="1800" dirty="0" err="1"/>
              <a:t>частин</a:t>
            </a:r>
            <a:r>
              <a:rPr lang="ru-RU" sz="1800" dirty="0"/>
              <a:t> у </a:t>
            </a:r>
            <a:r>
              <a:rPr lang="ru-RU" sz="1800" dirty="0" err="1"/>
              <a:t>квадратних</a:t>
            </a:r>
            <a:r>
              <a:rPr lang="ru-RU" sz="1800" dirty="0"/>
              <a:t> дужках [] - </a:t>
            </a:r>
            <a:r>
              <a:rPr lang="ru-RU" sz="1800" dirty="0" err="1"/>
              <a:t>опціональна</a:t>
            </a:r>
            <a:r>
              <a:rPr lang="ru-RU" sz="1800" dirty="0"/>
              <a:t>, </a:t>
            </a:r>
            <a:r>
              <a:rPr lang="ru-RU" sz="1800" dirty="0" err="1"/>
              <a:t>тобто</a:t>
            </a:r>
            <a:r>
              <a:rPr lang="ru-RU" sz="1800" dirty="0"/>
              <a:t> </a:t>
            </a:r>
            <a:r>
              <a:rPr lang="ru-RU" sz="1800" dirty="0" err="1"/>
              <a:t>може</a:t>
            </a:r>
            <a:r>
              <a:rPr lang="ru-RU" sz="1800" dirty="0"/>
              <a:t> бути задана </a:t>
            </a:r>
            <a:r>
              <a:rPr lang="ru-RU" sz="1800" dirty="0" err="1"/>
              <a:t>лише</a:t>
            </a:r>
            <a:r>
              <a:rPr lang="ru-RU" sz="1800" dirty="0"/>
              <a:t> за </a:t>
            </a:r>
            <a:r>
              <a:rPr lang="ru-RU" sz="1800" dirty="0" err="1"/>
              <a:t>необхідності</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Обов'язкові</a:t>
            </a:r>
            <a:r>
              <a:rPr lang="ru-RU" sz="1800" dirty="0"/>
              <a:t> </a:t>
            </a:r>
            <a:r>
              <a:rPr lang="ru-RU" sz="1800" dirty="0" err="1"/>
              <a:t>лише</a:t>
            </a:r>
            <a:r>
              <a:rPr lang="ru-RU" sz="1800" dirty="0"/>
              <a:t> символ "%" і </a:t>
            </a:r>
            <a:r>
              <a:rPr lang="ru-RU" sz="1800" dirty="0" err="1"/>
              <a:t>значення</a:t>
            </a:r>
            <a:r>
              <a:rPr lang="ru-RU" sz="1800" dirty="0"/>
              <a:t> </a:t>
            </a:r>
            <a:r>
              <a:rPr lang="ru-RU" sz="1800" dirty="0" err="1"/>
              <a:t>специфікатора</a:t>
            </a:r>
            <a:r>
              <a:rPr lang="ru-RU" sz="1800" dirty="0"/>
              <a:t> (</a:t>
            </a:r>
            <a:r>
              <a:rPr lang="ru-RU" sz="1800" dirty="0" err="1"/>
              <a:t>specifier</a:t>
            </a:r>
            <a:r>
              <a:rPr lang="ru-RU" sz="1800" dirty="0"/>
              <a:t>), з </a:t>
            </a:r>
            <a:r>
              <a:rPr lang="ru-RU" sz="1800" dirty="0" err="1"/>
              <a:t>якими</a:t>
            </a:r>
            <a:r>
              <a:rPr lang="ru-RU" sz="1800" dirty="0"/>
              <a:t> ми </a:t>
            </a:r>
            <a:r>
              <a:rPr lang="ru-RU" sz="1800" dirty="0" err="1"/>
              <a:t>вже</a:t>
            </a:r>
            <a:r>
              <a:rPr lang="ru-RU" sz="1800" dirty="0"/>
              <a:t> </a:t>
            </a:r>
            <a:r>
              <a:rPr lang="ru-RU" sz="1800" dirty="0" err="1"/>
              <a:t>знайомі</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4C89B1FB-3515-48DD-83A9-CA35A23DA683}"/>
              </a:ext>
            </a:extLst>
          </p:cNvPr>
          <p:cNvPicPr>
            <a:picLocks noChangeAspect="1"/>
          </p:cNvPicPr>
          <p:nvPr/>
        </p:nvPicPr>
        <p:blipFill>
          <a:blip r:embed="rId2"/>
          <a:stretch>
            <a:fillRect/>
          </a:stretch>
        </p:blipFill>
        <p:spPr>
          <a:xfrm>
            <a:off x="3776240" y="3429000"/>
            <a:ext cx="4639520" cy="723938"/>
          </a:xfrm>
          <a:prstGeom prst="rect">
            <a:avLst/>
          </a:prstGeom>
        </p:spPr>
      </p:pic>
    </p:spTree>
    <p:extLst>
      <p:ext uri="{BB962C8B-B14F-4D97-AF65-F5344CB8AC3E}">
        <p14:creationId xmlns:p14="http://schemas.microsoft.com/office/powerpoint/2010/main" val="3524169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Для </a:t>
            </a:r>
            <a:r>
              <a:rPr lang="ru-RU" sz="1800" dirty="0" err="1"/>
              <a:t>задання</a:t>
            </a:r>
            <a:r>
              <a:rPr lang="ru-RU" sz="1800" dirty="0"/>
              <a:t> </a:t>
            </a:r>
            <a:r>
              <a:rPr lang="ru-RU" sz="1800" dirty="0" err="1"/>
              <a:t>точності</a:t>
            </a:r>
            <a:r>
              <a:rPr lang="ru-RU" sz="1800" dirty="0"/>
              <a:t> </a:t>
            </a:r>
            <a:r>
              <a:rPr lang="ru-RU" sz="1800" dirty="0" err="1"/>
              <a:t>дробової</a:t>
            </a:r>
            <a:r>
              <a:rPr lang="ru-RU" sz="1800" dirty="0"/>
              <a:t> </a:t>
            </a:r>
            <a:r>
              <a:rPr lang="ru-RU" sz="1800" dirty="0" err="1"/>
              <a:t>частини</a:t>
            </a:r>
            <a:r>
              <a:rPr lang="ru-RU" sz="1800" dirty="0"/>
              <a:t> </a:t>
            </a:r>
            <a:r>
              <a:rPr lang="ru-RU" sz="1800" dirty="0" err="1"/>
              <a:t>дійсного</a:t>
            </a:r>
            <a:r>
              <a:rPr lang="ru-RU" sz="1800" dirty="0"/>
              <a:t> числа, ми </a:t>
            </a:r>
            <a:r>
              <a:rPr lang="ru-RU" sz="1800" dirty="0" err="1"/>
              <a:t>маємо</a:t>
            </a:r>
            <a:r>
              <a:rPr lang="ru-RU" sz="1800" dirty="0"/>
              <a:t> </a:t>
            </a:r>
            <a:r>
              <a:rPr lang="ru-RU" sz="1800" dirty="0" err="1"/>
              <a:t>після</a:t>
            </a:r>
            <a:r>
              <a:rPr lang="ru-RU" sz="1800" dirty="0"/>
              <a:t> символу "</a:t>
            </a:r>
            <a:r>
              <a:rPr lang="ru-RU" sz="1800" dirty="0">
                <a:solidFill>
                  <a:schemeClr val="accent5">
                    <a:lumMod val="75000"/>
                  </a:schemeClr>
                </a:solidFill>
                <a:latin typeface="Consolas" panose="020B0609020204030204" pitchFamily="49" charset="0"/>
              </a:rPr>
              <a:t>%</a:t>
            </a:r>
            <a:r>
              <a:rPr lang="ru-RU" sz="1800" dirty="0"/>
              <a:t>" (і до </a:t>
            </a:r>
            <a:r>
              <a:rPr lang="ru-RU" sz="1800" dirty="0" err="1"/>
              <a:t>значення</a:t>
            </a:r>
            <a:r>
              <a:rPr lang="ru-RU" sz="1800" dirty="0"/>
              <a:t> </a:t>
            </a:r>
            <a:r>
              <a:rPr lang="ru-RU" sz="1800" dirty="0" err="1"/>
              <a:t>специфікатора</a:t>
            </a:r>
            <a:r>
              <a:rPr lang="ru-RU" sz="1800" dirty="0"/>
              <a:t> </a:t>
            </a:r>
            <a:r>
              <a:rPr lang="ru-RU" sz="1800" dirty="0">
                <a:solidFill>
                  <a:schemeClr val="accent5">
                    <a:lumMod val="75000"/>
                  </a:schemeClr>
                </a:solidFill>
                <a:latin typeface="Consolas" panose="020B0609020204030204" pitchFamily="49" charset="0"/>
              </a:rPr>
              <a:t>f</a:t>
            </a:r>
            <a:r>
              <a:rPr lang="ru-RU" sz="1800" dirty="0"/>
              <a:t>, </a:t>
            </a:r>
            <a:r>
              <a:rPr lang="ru-RU" sz="1800" dirty="0" err="1"/>
              <a:t>оскільки</a:t>
            </a:r>
            <a:r>
              <a:rPr lang="ru-RU" sz="1800" dirty="0"/>
              <a:t> </a:t>
            </a:r>
            <a:r>
              <a:rPr lang="ru-RU" sz="1800" dirty="0" err="1"/>
              <a:t>маємо</a:t>
            </a:r>
            <a:r>
              <a:rPr lang="ru-RU" sz="1800" dirty="0"/>
              <a:t> </a:t>
            </a:r>
            <a:r>
              <a:rPr lang="ru-RU" sz="1800" dirty="0" err="1"/>
              <a:t>дійсне</a:t>
            </a:r>
            <a:r>
              <a:rPr lang="ru-RU" sz="1800" dirty="0"/>
              <a:t> число) </a:t>
            </a:r>
            <a:r>
              <a:rPr lang="ru-RU" sz="1800" dirty="0" err="1"/>
              <a:t>поставити</a:t>
            </a:r>
            <a:r>
              <a:rPr lang="ru-RU" sz="1800" dirty="0"/>
              <a:t> знак «</a:t>
            </a:r>
            <a:r>
              <a:rPr lang="ru-RU" sz="1800" dirty="0">
                <a:solidFill>
                  <a:schemeClr val="accent5">
                    <a:lumMod val="75000"/>
                  </a:schemeClr>
                </a:solidFill>
                <a:latin typeface="Consolas" panose="020B0609020204030204" pitchFamily="49" charset="0"/>
              </a:rPr>
              <a:t>.</a:t>
            </a:r>
            <a:r>
              <a:rPr lang="ru-RU" sz="1800" dirty="0"/>
              <a:t>», і числом </a:t>
            </a:r>
            <a:r>
              <a:rPr lang="ru-RU" sz="1800" dirty="0" err="1"/>
              <a:t>вказати</a:t>
            </a:r>
            <a:r>
              <a:rPr lang="ru-RU" sz="1800" dirty="0"/>
              <a:t> </a:t>
            </a:r>
            <a:r>
              <a:rPr lang="ru-RU" sz="1800" dirty="0" err="1"/>
              <a:t>потрібну</a:t>
            </a:r>
            <a:r>
              <a:rPr lang="ru-RU" sz="1800" dirty="0"/>
              <a:t> </a:t>
            </a:r>
            <a:r>
              <a:rPr lang="ru-RU" sz="1800" dirty="0" err="1"/>
              <a:t>кількість</a:t>
            </a:r>
            <a:r>
              <a:rPr lang="ru-RU" sz="1800" dirty="0"/>
              <a:t> </a:t>
            </a:r>
            <a:r>
              <a:rPr lang="ru-RU" sz="1800" dirty="0" err="1"/>
              <a:t>знаків</a:t>
            </a:r>
            <a:r>
              <a:rPr lang="ru-RU" sz="1800" dirty="0"/>
              <a:t>.</a:t>
            </a:r>
          </a:p>
          <a:p>
            <a:pPr marL="540000" indent="360000">
              <a:lnSpc>
                <a:spcPct val="150000"/>
              </a:lnSpc>
              <a:spcBef>
                <a:spcPts val="0"/>
              </a:spcBef>
              <a:buNone/>
            </a:pPr>
            <a:r>
              <a:rPr lang="ru-RU" sz="1800" dirty="0" err="1"/>
              <a:t>Наприклад</a:t>
            </a:r>
            <a:r>
              <a:rPr lang="ru-RU" sz="1800" dirty="0"/>
              <a:t>, давайте </a:t>
            </a:r>
            <a:r>
              <a:rPr lang="ru-RU" sz="1800" dirty="0" err="1"/>
              <a:t>скористаємося</a:t>
            </a:r>
            <a:r>
              <a:rPr lang="ru-RU" sz="1800" dirty="0"/>
              <a:t> такими </a:t>
            </a:r>
            <a:r>
              <a:rPr lang="ru-RU" sz="1800" dirty="0" err="1"/>
              <a:t>специфікаторами</a:t>
            </a:r>
            <a:r>
              <a:rPr lang="ru-RU" sz="1800" dirty="0"/>
              <a:t>:</a:t>
            </a:r>
          </a:p>
          <a:p>
            <a:pPr marL="825750" indent="-285750">
              <a:lnSpc>
                <a:spcPct val="150000"/>
              </a:lnSpc>
              <a:spcBef>
                <a:spcPts val="0"/>
              </a:spcBef>
            </a:pPr>
            <a:r>
              <a:rPr lang="ru-RU" sz="1800" dirty="0"/>
              <a:t>«</a:t>
            </a:r>
            <a:r>
              <a:rPr lang="ru-RU" sz="1800" dirty="0">
                <a:solidFill>
                  <a:schemeClr val="accent5">
                    <a:lumMod val="75000"/>
                  </a:schemeClr>
                </a:solidFill>
                <a:latin typeface="Consolas" panose="020B0609020204030204" pitchFamily="49" charset="0"/>
              </a:rPr>
              <a:t>%.2f</a:t>
            </a:r>
            <a:r>
              <a:rPr lang="ru-RU" sz="1800" dirty="0"/>
              <a:t>» - два знака в дробной части;</a:t>
            </a:r>
          </a:p>
          <a:p>
            <a:pPr marL="825750" indent="-285750">
              <a:lnSpc>
                <a:spcPct val="150000"/>
              </a:lnSpc>
              <a:spcBef>
                <a:spcPts val="0"/>
              </a:spcBef>
            </a:pPr>
            <a:r>
              <a:rPr lang="ru-RU" sz="1800" dirty="0"/>
              <a:t>«</a:t>
            </a:r>
            <a:r>
              <a:rPr lang="ru-RU" sz="1800" dirty="0">
                <a:solidFill>
                  <a:schemeClr val="accent5">
                    <a:lumMod val="75000"/>
                  </a:schemeClr>
                </a:solidFill>
                <a:latin typeface="Consolas" panose="020B0609020204030204" pitchFamily="49" charset="0"/>
              </a:rPr>
              <a:t>%.5f</a:t>
            </a:r>
            <a:r>
              <a:rPr lang="ru-RU" sz="1800" dirty="0"/>
              <a:t>» - пять знаков в дробной части.</a:t>
            </a:r>
            <a:endParaRPr lang="uk-UA" sz="1800" dirty="0"/>
          </a:p>
        </p:txBody>
      </p:sp>
      <p:pic>
        <p:nvPicPr>
          <p:cNvPr id="5" name="Рисунок 4">
            <a:extLst>
              <a:ext uri="{FF2B5EF4-FFF2-40B4-BE49-F238E27FC236}">
                <a16:creationId xmlns:a16="http://schemas.microsoft.com/office/drawing/2014/main" id="{240F3E95-D22D-4F78-B9D8-5AC5EC6CEC4D}"/>
              </a:ext>
            </a:extLst>
          </p:cNvPr>
          <p:cNvPicPr>
            <a:picLocks noChangeAspect="1"/>
          </p:cNvPicPr>
          <p:nvPr/>
        </p:nvPicPr>
        <p:blipFill>
          <a:blip r:embed="rId2"/>
          <a:stretch>
            <a:fillRect/>
          </a:stretch>
        </p:blipFill>
        <p:spPr>
          <a:xfrm>
            <a:off x="2258991" y="3429000"/>
            <a:ext cx="7674015" cy="1942454"/>
          </a:xfrm>
          <a:prstGeom prst="rect">
            <a:avLst/>
          </a:prstGeom>
        </p:spPr>
      </p:pic>
      <p:pic>
        <p:nvPicPr>
          <p:cNvPr id="52226" name="Picture 2" descr="7PzuBTl3gPTLFRtxo9WLftjKa-X55BNy">
            <a:extLst>
              <a:ext uri="{FF2B5EF4-FFF2-40B4-BE49-F238E27FC236}">
                <a16:creationId xmlns:a16="http://schemas.microsoft.com/office/drawing/2014/main" id="{D0D3E084-AC86-4DD5-BBCE-B2F49673E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0" y="5628833"/>
            <a:ext cx="6200775"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60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Специфікатор</a:t>
            </a:r>
            <a:r>
              <a:rPr lang="ru-RU" sz="1800" dirty="0"/>
              <a:t> не просто не </a:t>
            </a:r>
            <a:r>
              <a:rPr lang="ru-RU" sz="1800" dirty="0" err="1"/>
              <a:t>виводить</a:t>
            </a:r>
            <a:r>
              <a:rPr lang="ru-RU" sz="1800" dirty="0"/>
              <a:t> </a:t>
            </a:r>
            <a:r>
              <a:rPr lang="ru-RU" sz="1800" dirty="0" err="1"/>
              <a:t>ті</a:t>
            </a:r>
            <a:r>
              <a:rPr lang="ru-RU" sz="1800" dirty="0"/>
              <a:t> знаки </a:t>
            </a:r>
            <a:r>
              <a:rPr lang="ru-RU" sz="1800" dirty="0" err="1"/>
              <a:t>дробової</a:t>
            </a:r>
            <a:r>
              <a:rPr lang="ru-RU" sz="1800" dirty="0"/>
              <a:t> </a:t>
            </a:r>
            <a:r>
              <a:rPr lang="ru-RU" sz="1800" dirty="0" err="1"/>
              <a:t>частини</a:t>
            </a:r>
            <a:r>
              <a:rPr lang="ru-RU" sz="1800" dirty="0"/>
              <a:t> числа, </a:t>
            </a:r>
            <a:r>
              <a:rPr lang="ru-RU" sz="1800" dirty="0" err="1"/>
              <a:t>які</a:t>
            </a:r>
            <a:r>
              <a:rPr lang="ru-RU" sz="1800" dirty="0"/>
              <a:t> </a:t>
            </a:r>
            <a:r>
              <a:rPr lang="ru-RU" sz="1800" dirty="0" err="1"/>
              <a:t>перевищують</a:t>
            </a:r>
            <a:r>
              <a:rPr lang="ru-RU" sz="1800" dirty="0"/>
              <a:t> </a:t>
            </a:r>
            <a:r>
              <a:rPr lang="ru-RU" sz="1800" dirty="0" err="1"/>
              <a:t>вказану</a:t>
            </a:r>
            <a:r>
              <a:rPr lang="ru-RU" sz="1800" dirty="0"/>
              <a:t> </a:t>
            </a:r>
            <a:r>
              <a:rPr lang="ru-RU" sz="1800" dirty="0" err="1"/>
              <a:t>точність</a:t>
            </a:r>
            <a:r>
              <a:rPr lang="ru-RU" sz="1800" dirty="0"/>
              <a:t>, а </a:t>
            </a:r>
            <a:r>
              <a:rPr lang="ru-RU" sz="1800" dirty="0" err="1"/>
              <a:t>виконує</a:t>
            </a:r>
            <a:r>
              <a:rPr lang="ru-RU" sz="1800" dirty="0"/>
              <a:t> </a:t>
            </a:r>
            <a:r>
              <a:rPr lang="ru-RU" sz="1800" b="1" dirty="0" err="1">
                <a:highlight>
                  <a:srgbClr val="00FF00"/>
                </a:highlight>
              </a:rPr>
              <a:t>операцію</a:t>
            </a:r>
            <a:r>
              <a:rPr lang="ru-RU" sz="1800" b="1" dirty="0">
                <a:highlight>
                  <a:srgbClr val="00FF00"/>
                </a:highlight>
              </a:rPr>
              <a:t> </a:t>
            </a:r>
            <a:r>
              <a:rPr lang="ru-RU" sz="1800" b="1" dirty="0" err="1">
                <a:highlight>
                  <a:srgbClr val="00FF00"/>
                </a:highlight>
              </a:rPr>
              <a:t>округлення</a:t>
            </a:r>
            <a:r>
              <a:rPr lang="ru-RU" sz="1800" b="1" dirty="0">
                <a:highlight>
                  <a:srgbClr val="00FF00"/>
                </a:highlight>
              </a:rPr>
              <a:t> </a:t>
            </a:r>
            <a:r>
              <a:rPr lang="ru-RU" sz="1800" dirty="0"/>
              <a:t>числа за правилами математики.</a:t>
            </a:r>
            <a:endParaRPr lang="uk-UA" sz="1800" dirty="0"/>
          </a:p>
        </p:txBody>
      </p:sp>
      <p:pic>
        <p:nvPicPr>
          <p:cNvPr id="5" name="Рисунок 4">
            <a:extLst>
              <a:ext uri="{FF2B5EF4-FFF2-40B4-BE49-F238E27FC236}">
                <a16:creationId xmlns:a16="http://schemas.microsoft.com/office/drawing/2014/main" id="{8EBEACE9-4C0B-4B6F-AC89-1F1BC4E8A649}"/>
              </a:ext>
            </a:extLst>
          </p:cNvPr>
          <p:cNvPicPr>
            <a:picLocks noChangeAspect="1"/>
          </p:cNvPicPr>
          <p:nvPr/>
        </p:nvPicPr>
        <p:blipFill>
          <a:blip r:embed="rId2"/>
          <a:stretch>
            <a:fillRect/>
          </a:stretch>
        </p:blipFill>
        <p:spPr>
          <a:xfrm>
            <a:off x="2149032" y="1884155"/>
            <a:ext cx="7893934" cy="1141783"/>
          </a:xfrm>
          <a:prstGeom prst="rect">
            <a:avLst/>
          </a:prstGeom>
        </p:spPr>
      </p:pic>
      <p:pic>
        <p:nvPicPr>
          <p:cNvPr id="53250" name="Picture 2" descr="SNzpslkYGZPMAL4mNZDnhQ3q4ypvxGhm">
            <a:extLst>
              <a:ext uri="{FF2B5EF4-FFF2-40B4-BE49-F238E27FC236}">
                <a16:creationId xmlns:a16="http://schemas.microsoft.com/office/drawing/2014/main" id="{12B10D68-AEC9-4A1C-8F9D-C3EF919A5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49" y="3219450"/>
            <a:ext cx="57531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59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Окрім функції </a:t>
            </a:r>
            <a:r>
              <a:rPr lang="uk-UA" sz="1800" dirty="0" err="1"/>
              <a:t>форматованого</a:t>
            </a:r>
            <a:r>
              <a:rPr lang="uk-UA" sz="1800" dirty="0"/>
              <a:t> виведення </a:t>
            </a:r>
            <a:r>
              <a:rPr lang="en-US" sz="1800" dirty="0" err="1">
                <a:solidFill>
                  <a:schemeClr val="accent5">
                    <a:lumMod val="75000"/>
                  </a:schemeClr>
                </a:solidFill>
                <a:latin typeface="Consolas" panose="020B0609020204030204" pitchFamily="49" charset="0"/>
              </a:rPr>
              <a:t>printf</a:t>
            </a:r>
            <a:r>
              <a:rPr lang="en-US" sz="1800" dirty="0">
                <a:solidFill>
                  <a:schemeClr val="accent5">
                    <a:lumMod val="75000"/>
                  </a:schemeClr>
                </a:solidFill>
                <a:latin typeface="Consolas" panose="020B0609020204030204" pitchFamily="49" charset="0"/>
              </a:rPr>
              <a:t>()</a:t>
            </a:r>
            <a:r>
              <a:rPr lang="en-US" sz="1800" dirty="0"/>
              <a:t>, </a:t>
            </a:r>
            <a:r>
              <a:rPr lang="uk-UA" sz="1800" dirty="0"/>
              <a:t>у стандартній бібліотеці введення-виведення передбачено функцію для </a:t>
            </a:r>
            <a:r>
              <a:rPr lang="uk-UA" sz="1800" dirty="0" err="1"/>
              <a:t>форматованого</a:t>
            </a:r>
            <a:r>
              <a:rPr lang="uk-UA" sz="1800" dirty="0"/>
              <a:t> введення - </a:t>
            </a:r>
            <a:r>
              <a:rPr lang="en-US" sz="1800" dirty="0" err="1">
                <a:solidFill>
                  <a:schemeClr val="accent5">
                    <a:lumMod val="75000"/>
                  </a:schemeClr>
                </a:solidFill>
                <a:latin typeface="Consolas" panose="020B0609020204030204" pitchFamily="49" charset="0"/>
              </a:rPr>
              <a:t>scanf</a:t>
            </a:r>
            <a:r>
              <a:rPr lang="en-US" sz="1800" dirty="0">
                <a:solidFill>
                  <a:schemeClr val="accent5">
                    <a:lumMod val="75000"/>
                  </a:schemeClr>
                </a:solidFill>
                <a:latin typeface="Consolas" panose="020B0609020204030204" pitchFamily="49" charset="0"/>
              </a:rPr>
              <a:t>()</a:t>
            </a:r>
            <a:r>
              <a:rPr lang="en-US" sz="1800" dirty="0"/>
              <a:t>. </a:t>
            </a:r>
            <a:r>
              <a:rPr lang="uk-UA" sz="1800" dirty="0"/>
              <a:t>Функція </a:t>
            </a:r>
            <a:r>
              <a:rPr lang="en-US" sz="1800" dirty="0" err="1">
                <a:solidFill>
                  <a:schemeClr val="accent5">
                    <a:lumMod val="75000"/>
                  </a:schemeClr>
                </a:solidFill>
                <a:latin typeface="Consolas" panose="020B0609020204030204" pitchFamily="49" charset="0"/>
              </a:rPr>
              <a:t>scanf</a:t>
            </a:r>
            <a:r>
              <a:rPr lang="en-US" sz="1800" dirty="0">
                <a:solidFill>
                  <a:schemeClr val="accent5">
                    <a:lumMod val="75000"/>
                  </a:schemeClr>
                </a:solidFill>
                <a:latin typeface="Consolas" panose="020B0609020204030204" pitchFamily="49" charset="0"/>
              </a:rPr>
              <a:t>() </a:t>
            </a:r>
            <a:r>
              <a:rPr lang="uk-UA" sz="1800" dirty="0"/>
              <a:t>у </a:t>
            </a:r>
            <a:r>
              <a:rPr lang="en-US" sz="1800" dirty="0"/>
              <a:t>C++ </a:t>
            </a:r>
            <a:r>
              <a:rPr lang="uk-UA" sz="1800" dirty="0"/>
              <a:t>використовується для читання даних зі стандартного введення (</a:t>
            </a:r>
            <a:r>
              <a:rPr lang="en-US" sz="1800" dirty="0">
                <a:solidFill>
                  <a:schemeClr val="accent5">
                    <a:lumMod val="75000"/>
                  </a:schemeClr>
                </a:solidFill>
                <a:latin typeface="Consolas" panose="020B0609020204030204" pitchFamily="49" charset="0"/>
              </a:rPr>
              <a:t>stdin</a:t>
            </a:r>
            <a:r>
              <a:rPr lang="en-US" sz="1800" dirty="0"/>
              <a:t>), </a:t>
            </a:r>
            <a:r>
              <a:rPr lang="uk-UA" sz="1800" dirty="0"/>
              <a:t>тобто з клавіатури. Прочитані дані зберігаються у змінних, які задаються аргументами функції. Як і в ситуації з </a:t>
            </a:r>
            <a:r>
              <a:rPr lang="en-US" sz="1800" dirty="0" err="1">
                <a:solidFill>
                  <a:schemeClr val="accent5">
                    <a:lumMod val="75000"/>
                  </a:schemeClr>
                </a:solidFill>
                <a:latin typeface="Consolas" panose="020B0609020204030204" pitchFamily="49" charset="0"/>
              </a:rPr>
              <a:t>printf</a:t>
            </a:r>
            <a:r>
              <a:rPr lang="en-US" sz="1800" dirty="0">
                <a:solidFill>
                  <a:schemeClr val="accent5">
                    <a:lumMod val="75000"/>
                  </a:schemeClr>
                </a:solidFill>
                <a:latin typeface="Consolas" panose="020B0609020204030204" pitchFamily="49" charset="0"/>
              </a:rPr>
              <a:t>()</a:t>
            </a:r>
            <a:r>
              <a:rPr lang="en-US" sz="1800" dirty="0"/>
              <a:t>, </a:t>
            </a:r>
            <a:r>
              <a:rPr lang="uk-UA" sz="1800" dirty="0"/>
              <a:t>перед використанням функції </a:t>
            </a:r>
            <a:r>
              <a:rPr lang="en-US" sz="1800" dirty="0" err="1">
                <a:solidFill>
                  <a:schemeClr val="accent5">
                    <a:lumMod val="75000"/>
                  </a:schemeClr>
                </a:solidFill>
                <a:latin typeface="Consolas" panose="020B0609020204030204" pitchFamily="49" charset="0"/>
              </a:rPr>
              <a:t>scanf</a:t>
            </a:r>
            <a:r>
              <a:rPr lang="en-US" sz="1800" dirty="0">
                <a:solidFill>
                  <a:schemeClr val="accent5">
                    <a:lumMod val="75000"/>
                  </a:schemeClr>
                </a:solidFill>
                <a:latin typeface="Consolas" panose="020B0609020204030204" pitchFamily="49" charset="0"/>
              </a:rPr>
              <a:t>()</a:t>
            </a:r>
            <a:r>
              <a:rPr lang="en-US" sz="1800" dirty="0"/>
              <a:t> </a:t>
            </a:r>
            <a:r>
              <a:rPr lang="uk-UA" sz="1800" dirty="0"/>
              <a:t>потрібно підключити файл стандартної бібліотеки введення-виведення </a:t>
            </a:r>
            <a:r>
              <a:rPr lang="uk-UA" sz="1800" dirty="0">
                <a:solidFill>
                  <a:schemeClr val="accent5">
                    <a:lumMod val="75000"/>
                  </a:schemeClr>
                </a:solidFill>
                <a:latin typeface="Consolas" panose="020B0609020204030204" pitchFamily="49" charset="0"/>
              </a:rPr>
              <a:t>&lt;</a:t>
            </a:r>
            <a:r>
              <a:rPr lang="en-US" sz="1800" dirty="0" err="1">
                <a:solidFill>
                  <a:schemeClr val="accent5">
                    <a:lumMod val="75000"/>
                  </a:schemeClr>
                </a:solidFill>
                <a:latin typeface="Consolas" panose="020B0609020204030204" pitchFamily="49" charset="0"/>
              </a:rPr>
              <a:t>stdio.h</a:t>
            </a:r>
            <a:r>
              <a:rPr lang="en-US" sz="1800" dirty="0">
                <a:solidFill>
                  <a:schemeClr val="accent5">
                    <a:lumMod val="75000"/>
                  </a:schemeClr>
                </a:solidFill>
                <a:latin typeface="Consolas" panose="020B0609020204030204" pitchFamily="49" charset="0"/>
              </a:rPr>
              <a:t>&gt;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format</a:t>
            </a:r>
            <a:r>
              <a:rPr lang="en-US" sz="1800" dirty="0"/>
              <a:t> - </a:t>
            </a:r>
            <a:r>
              <a:rPr lang="uk-UA" sz="1800" dirty="0"/>
              <a:t>перший та обов'язковий аргумент функції, представлений рядком формату (називається також керуючим рядком).</a:t>
            </a:r>
          </a:p>
          <a:p>
            <a:pPr marL="540000" indent="360000">
              <a:lnSpc>
                <a:spcPct val="150000"/>
              </a:lnSpc>
              <a:spcBef>
                <a:spcPts val="0"/>
              </a:spcBef>
              <a:buNone/>
            </a:pPr>
            <a:r>
              <a:rPr lang="uk-UA" sz="1800" dirty="0"/>
              <a:t>Основним компонентом у цьому рядку є специфікатор формату, що також починається із символу "%" (список можливих специфікаторів збігається зі специфікаторами функції </a:t>
            </a:r>
            <a:r>
              <a:rPr lang="en-US" sz="1800" dirty="0" err="1">
                <a:solidFill>
                  <a:schemeClr val="accent5">
                    <a:lumMod val="75000"/>
                  </a:schemeClr>
                </a:solidFill>
                <a:latin typeface="Consolas" panose="020B0609020204030204" pitchFamily="49" charset="0"/>
              </a:rPr>
              <a:t>printf</a:t>
            </a:r>
            <a:r>
              <a:rPr lang="en-US" sz="1800" dirty="0"/>
              <a:t>: </a:t>
            </a:r>
            <a:r>
              <a:rPr lang="en-US" sz="1800" dirty="0">
                <a:solidFill>
                  <a:schemeClr val="accent5">
                    <a:lumMod val="75000"/>
                  </a:schemeClr>
                </a:solidFill>
                <a:latin typeface="Consolas" panose="020B0609020204030204" pitchFamily="49" charset="0"/>
              </a:rPr>
              <a:t>%d</a:t>
            </a:r>
            <a:r>
              <a:rPr lang="en-US" sz="1800" dirty="0"/>
              <a:t>, </a:t>
            </a:r>
            <a:r>
              <a:rPr lang="en-US" sz="1800" dirty="0">
                <a:solidFill>
                  <a:schemeClr val="accent5">
                    <a:lumMod val="75000"/>
                  </a:schemeClr>
                </a:solidFill>
                <a:latin typeface="Consolas" panose="020B0609020204030204" pitchFamily="49" charset="0"/>
              </a:rPr>
              <a:t>%</a:t>
            </a:r>
            <a:r>
              <a:rPr lang="en-US" sz="1800" dirty="0"/>
              <a:t>, </a:t>
            </a:r>
            <a:r>
              <a:rPr lang="en-US" sz="1800" dirty="0">
                <a:solidFill>
                  <a:schemeClr val="accent5">
                    <a:lumMod val="75000"/>
                  </a:schemeClr>
                </a:solidFill>
                <a:latin typeface="Consolas" panose="020B0609020204030204" pitchFamily="49" charset="0"/>
              </a:rPr>
              <a:t>c</a:t>
            </a:r>
            <a:r>
              <a:rPr lang="en-US" sz="1800" dirty="0"/>
              <a:t> </a:t>
            </a:r>
            <a:r>
              <a:rPr lang="en-US" sz="1800" dirty="0">
                <a:solidFill>
                  <a:schemeClr val="accent5">
                    <a:lumMod val="75000"/>
                  </a:schemeClr>
                </a:solidFill>
                <a:latin typeface="Consolas" panose="020B0609020204030204" pitchFamily="49" charset="0"/>
              </a:rPr>
              <a:t>%s</a:t>
            </a:r>
            <a:r>
              <a:rPr lang="en-US" sz="1800" dirty="0"/>
              <a:t> </a:t>
            </a:r>
            <a:r>
              <a:rPr lang="uk-UA" sz="1800" dirty="0"/>
              <a:t>і т. д.), і який повідомляє функції </a:t>
            </a:r>
            <a:r>
              <a:rPr lang="en-US" sz="1800" dirty="0" err="1">
                <a:solidFill>
                  <a:schemeClr val="accent5">
                    <a:lumMod val="75000"/>
                  </a:schemeClr>
                </a:solidFill>
                <a:latin typeface="Consolas" panose="020B0609020204030204" pitchFamily="49" charset="0"/>
              </a:rPr>
              <a:t>scanf</a:t>
            </a:r>
            <a:r>
              <a:rPr lang="en-US" sz="1800" dirty="0">
                <a:solidFill>
                  <a:schemeClr val="accent5">
                    <a:lumMod val="75000"/>
                  </a:schemeClr>
                </a:solidFill>
                <a:latin typeface="Consolas" panose="020B0609020204030204" pitchFamily="49" charset="0"/>
              </a:rPr>
              <a:t>() </a:t>
            </a:r>
            <a:r>
              <a:rPr lang="uk-UA" sz="1800" dirty="0"/>
              <a:t>дані якого типу будуть зчитані у змінні, адреси яких надаються в інших аргументах функції - </a:t>
            </a:r>
            <a:r>
              <a:rPr lang="en-US" sz="1800" dirty="0" err="1">
                <a:solidFill>
                  <a:schemeClr val="accent5">
                    <a:lumMod val="75000"/>
                  </a:schemeClr>
                </a:solidFill>
                <a:latin typeface="Consolas" panose="020B0609020204030204" pitchFamily="49" charset="0"/>
              </a:rPr>
              <a:t>argsList</a:t>
            </a:r>
            <a:r>
              <a:rPr lang="en-US" sz="1800" dirty="0"/>
              <a:t>.</a:t>
            </a:r>
          </a:p>
        </p:txBody>
      </p:sp>
      <p:pic>
        <p:nvPicPr>
          <p:cNvPr id="5" name="Рисунок 4">
            <a:extLst>
              <a:ext uri="{FF2B5EF4-FFF2-40B4-BE49-F238E27FC236}">
                <a16:creationId xmlns:a16="http://schemas.microsoft.com/office/drawing/2014/main" id="{79C1B633-9AEB-4067-9D95-A3F1B1C53D1A}"/>
              </a:ext>
            </a:extLst>
          </p:cNvPr>
          <p:cNvPicPr>
            <a:picLocks noChangeAspect="1"/>
          </p:cNvPicPr>
          <p:nvPr/>
        </p:nvPicPr>
        <p:blipFill>
          <a:blip r:embed="rId2"/>
          <a:stretch>
            <a:fillRect/>
          </a:stretch>
        </p:blipFill>
        <p:spPr>
          <a:xfrm>
            <a:off x="3590080" y="3028572"/>
            <a:ext cx="5011838" cy="829273"/>
          </a:xfrm>
          <a:prstGeom prst="rect">
            <a:avLst/>
          </a:prstGeom>
        </p:spPr>
      </p:pic>
    </p:spTree>
    <p:extLst>
      <p:ext uri="{BB962C8B-B14F-4D97-AF65-F5344CB8AC3E}">
        <p14:creationId xmlns:p14="http://schemas.microsoft.com/office/powerpoint/2010/main" val="3510906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sz="4400" b="1" dirty="0" err="1"/>
              <a:t>scanf</a:t>
            </a:r>
            <a:r>
              <a:rPr lang="en-US" sz="4400" b="1" dirty="0"/>
              <a:t>, </a:t>
            </a:r>
            <a:r>
              <a:rPr lang="en-US" sz="4400" b="1" dirty="0" err="1"/>
              <a:t>printf</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Для </a:t>
            </a:r>
            <a:r>
              <a:rPr lang="ru-RU" sz="1800" dirty="0" err="1"/>
              <a:t>отримання</a:t>
            </a:r>
            <a:r>
              <a:rPr lang="ru-RU" sz="1800" dirty="0"/>
              <a:t> </a:t>
            </a:r>
            <a:r>
              <a:rPr lang="ru-RU" sz="1800" dirty="0" err="1"/>
              <a:t>адреси</a:t>
            </a:r>
            <a:r>
              <a:rPr lang="ru-RU" sz="1800" dirty="0"/>
              <a:t> </a:t>
            </a:r>
            <a:r>
              <a:rPr lang="ru-RU" sz="1800" dirty="0" err="1"/>
              <a:t>змінної</a:t>
            </a:r>
            <a:r>
              <a:rPr lang="ru-RU" sz="1800" dirty="0"/>
              <a:t>, за </a:t>
            </a:r>
            <a:r>
              <a:rPr lang="ru-RU" sz="1800" dirty="0" err="1"/>
              <a:t>якою</a:t>
            </a:r>
            <a:r>
              <a:rPr lang="ru-RU" sz="1800" dirty="0"/>
              <a:t> </a:t>
            </a:r>
            <a:r>
              <a:rPr lang="ru-RU" sz="1800" dirty="0" err="1"/>
              <a:t>відбуватиметься</a:t>
            </a:r>
            <a:r>
              <a:rPr lang="ru-RU" sz="1800" dirty="0"/>
              <a:t> </a:t>
            </a:r>
            <a:r>
              <a:rPr lang="ru-RU" sz="1800" dirty="0" err="1"/>
              <a:t>запис</a:t>
            </a:r>
            <a:r>
              <a:rPr lang="ru-RU" sz="1800" dirty="0"/>
              <a:t> </a:t>
            </a:r>
            <a:r>
              <a:rPr lang="ru-RU" sz="1800" dirty="0" err="1"/>
              <a:t>даних</a:t>
            </a:r>
            <a:r>
              <a:rPr lang="ru-RU" sz="1800" dirty="0"/>
              <a:t>, </a:t>
            </a:r>
            <a:r>
              <a:rPr lang="ru-RU" sz="1800" dirty="0" err="1"/>
              <a:t>використовується</a:t>
            </a:r>
            <a:r>
              <a:rPr lang="ru-RU" sz="1800" dirty="0"/>
              <a:t> оператор </a:t>
            </a:r>
            <a:r>
              <a:rPr lang="ru-RU" sz="1800" dirty="0" err="1"/>
              <a:t>отримання</a:t>
            </a:r>
            <a:r>
              <a:rPr lang="ru-RU" sz="1800" dirty="0"/>
              <a:t> </a:t>
            </a:r>
            <a:r>
              <a:rPr lang="ru-RU" sz="1800" dirty="0" err="1"/>
              <a:t>адреси</a:t>
            </a:r>
            <a:r>
              <a:rPr lang="ru-RU" sz="1800" dirty="0"/>
              <a:t> </a:t>
            </a:r>
            <a:r>
              <a:rPr lang="ru-RU" sz="1800" dirty="0">
                <a:solidFill>
                  <a:schemeClr val="accent5">
                    <a:lumMod val="75000"/>
                  </a:schemeClr>
                </a:solidFill>
                <a:latin typeface="Consolas" panose="020B0609020204030204" pitchFamily="49" charset="0"/>
              </a:rPr>
              <a:t>&amp;</a:t>
            </a:r>
            <a:r>
              <a:rPr lang="ru-RU" sz="1800" dirty="0"/>
              <a:t>, </a:t>
            </a:r>
            <a:r>
              <a:rPr lang="ru-RU" sz="1800" dirty="0" err="1"/>
              <a:t>після</a:t>
            </a:r>
            <a:r>
              <a:rPr lang="ru-RU" sz="1800" dirty="0"/>
              <a:t> </a:t>
            </a:r>
            <a:r>
              <a:rPr lang="ru-RU" sz="1800" dirty="0" err="1"/>
              <a:t>якого</a:t>
            </a:r>
            <a:r>
              <a:rPr lang="ru-RU" sz="1800" dirty="0"/>
              <a:t> </a:t>
            </a:r>
            <a:r>
              <a:rPr lang="ru-RU" sz="1800" dirty="0" err="1"/>
              <a:t>вказується</a:t>
            </a:r>
            <a:r>
              <a:rPr lang="ru-RU" sz="1800" dirty="0"/>
              <a:t> </a:t>
            </a:r>
            <a:r>
              <a:rPr lang="ru-RU" sz="1800" dirty="0" err="1"/>
              <a:t>ім'я</a:t>
            </a:r>
            <a:r>
              <a:rPr lang="ru-RU" sz="1800" dirty="0"/>
              <a:t> </a:t>
            </a:r>
            <a:r>
              <a:rPr lang="ru-RU" sz="1800" dirty="0" err="1"/>
              <a:t>змінної</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Звісно</a:t>
            </a:r>
            <a:r>
              <a:rPr lang="ru-RU" sz="1800" dirty="0"/>
              <a:t>, </a:t>
            </a:r>
            <a:r>
              <a:rPr lang="ru-RU" sz="1800" dirty="0" err="1"/>
              <a:t>змінна</a:t>
            </a:r>
            <a:r>
              <a:rPr lang="ru-RU" sz="1800" dirty="0"/>
              <a:t> х </a:t>
            </a:r>
            <a:r>
              <a:rPr lang="ru-RU" sz="1800" dirty="0" err="1"/>
              <a:t>має</a:t>
            </a:r>
            <a:r>
              <a:rPr lang="ru-RU" sz="1800" dirty="0"/>
              <a:t> бути </a:t>
            </a:r>
            <a:r>
              <a:rPr lang="ru-RU" sz="1800" dirty="0" err="1"/>
              <a:t>оголошена</a:t>
            </a:r>
            <a:r>
              <a:rPr lang="ru-RU" sz="1800" dirty="0"/>
              <a:t> до </a:t>
            </a:r>
            <a:r>
              <a:rPr lang="ru-RU" sz="1800" dirty="0" err="1"/>
              <a:t>її</a:t>
            </a:r>
            <a:r>
              <a:rPr lang="ru-RU" sz="1800" dirty="0"/>
              <a:t> </a:t>
            </a:r>
            <a:r>
              <a:rPr lang="ru-RU" sz="1800" dirty="0" err="1"/>
              <a:t>використання</a:t>
            </a:r>
            <a:r>
              <a:rPr lang="ru-RU" sz="1800" dirty="0"/>
              <a:t> у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scanf</a:t>
            </a:r>
            <a:r>
              <a:rPr lang="ru-RU" sz="1800" dirty="0">
                <a:solidFill>
                  <a:schemeClr val="accent5">
                    <a:lumMod val="75000"/>
                  </a:schemeClr>
                </a:solidFill>
                <a:latin typeface="Consolas" panose="020B0609020204030204" pitchFamily="49" charset="0"/>
              </a:rPr>
              <a:t>()</a:t>
            </a:r>
            <a:r>
              <a:rPr lang="ru-RU" sz="1800" dirty="0"/>
              <a:t>.</a:t>
            </a:r>
          </a:p>
          <a:p>
            <a:pPr marL="540000" indent="360000">
              <a:lnSpc>
                <a:spcPct val="150000"/>
              </a:lnSpc>
              <a:spcBef>
                <a:spcPts val="0"/>
              </a:spcBef>
              <a:buNone/>
            </a:pPr>
            <a:r>
              <a:rPr lang="ru-RU" sz="1800" dirty="0"/>
              <a:t>При </a:t>
            </a:r>
            <a:r>
              <a:rPr lang="ru-RU" sz="1800" dirty="0" err="1"/>
              <a:t>зчитуванні</a:t>
            </a:r>
            <a:r>
              <a:rPr lang="ru-RU" sz="1800" dirty="0"/>
              <a:t> рядка (до </a:t>
            </a:r>
            <a:r>
              <a:rPr lang="ru-RU" sz="1800" dirty="0" err="1"/>
              <a:t>масиву</a:t>
            </a:r>
            <a:r>
              <a:rPr lang="ru-RU" sz="1800" dirty="0"/>
              <a:t> </a:t>
            </a:r>
            <a:r>
              <a:rPr lang="ru-RU" sz="1800" dirty="0" err="1"/>
              <a:t>символів</a:t>
            </a:r>
            <a:r>
              <a:rPr lang="ru-RU" sz="1800" dirty="0"/>
              <a:t>) </a:t>
            </a:r>
            <a:r>
              <a:rPr lang="ru-RU" sz="1800" dirty="0" err="1"/>
              <a:t>використовувати</a:t>
            </a:r>
            <a:r>
              <a:rPr lang="ru-RU" sz="1800" dirty="0"/>
              <a:t> оператор </a:t>
            </a:r>
            <a:r>
              <a:rPr lang="ru-RU" sz="1800" dirty="0" err="1"/>
              <a:t>отримання</a:t>
            </a:r>
            <a:r>
              <a:rPr lang="ru-RU" sz="1800" dirty="0"/>
              <a:t> </a:t>
            </a:r>
            <a:r>
              <a:rPr lang="ru-RU" sz="1800" dirty="0" err="1"/>
              <a:t>адреси</a:t>
            </a:r>
            <a:r>
              <a:rPr lang="ru-RU" sz="1800" dirty="0"/>
              <a:t> </a:t>
            </a:r>
            <a:r>
              <a:rPr lang="ru-RU" sz="1800" dirty="0">
                <a:solidFill>
                  <a:schemeClr val="accent5">
                    <a:lumMod val="75000"/>
                  </a:schemeClr>
                </a:solidFill>
                <a:latin typeface="Consolas" panose="020B0609020204030204" pitchFamily="49" charset="0"/>
              </a:rPr>
              <a:t>&amp;</a:t>
            </a:r>
            <a:r>
              <a:rPr lang="ru-RU" sz="1800" dirty="0"/>
              <a:t> перед </a:t>
            </a:r>
            <a:r>
              <a:rPr lang="ru-RU" sz="1800" dirty="0" err="1"/>
              <a:t>ім'ям</a:t>
            </a:r>
            <a:r>
              <a:rPr lang="ru-RU" sz="1800" dirty="0"/>
              <a:t> </a:t>
            </a:r>
            <a:r>
              <a:rPr lang="ru-RU" sz="1800" dirty="0" err="1"/>
              <a:t>масиву</a:t>
            </a:r>
            <a:r>
              <a:rPr lang="ru-RU" sz="1800" dirty="0"/>
              <a:t> не </a:t>
            </a:r>
            <a:r>
              <a:rPr lang="ru-RU" sz="1800" dirty="0" err="1"/>
              <a:t>потрібно</a:t>
            </a:r>
            <a:r>
              <a:rPr lang="ru-RU" sz="1800" dirty="0"/>
              <a:t>:</a:t>
            </a:r>
            <a:endParaRPr lang="uk-UA" sz="1800" dirty="0"/>
          </a:p>
        </p:txBody>
      </p:sp>
      <p:pic>
        <p:nvPicPr>
          <p:cNvPr id="5" name="Рисунок 4">
            <a:extLst>
              <a:ext uri="{FF2B5EF4-FFF2-40B4-BE49-F238E27FC236}">
                <a16:creationId xmlns:a16="http://schemas.microsoft.com/office/drawing/2014/main" id="{5E8116DF-0732-439B-B27B-E2D41015FA0E}"/>
              </a:ext>
            </a:extLst>
          </p:cNvPr>
          <p:cNvPicPr>
            <a:picLocks noChangeAspect="1"/>
          </p:cNvPicPr>
          <p:nvPr/>
        </p:nvPicPr>
        <p:blipFill>
          <a:blip r:embed="rId2"/>
          <a:stretch>
            <a:fillRect/>
          </a:stretch>
        </p:blipFill>
        <p:spPr>
          <a:xfrm>
            <a:off x="3812923" y="1807195"/>
            <a:ext cx="4566153" cy="1277458"/>
          </a:xfrm>
          <a:prstGeom prst="rect">
            <a:avLst/>
          </a:prstGeom>
        </p:spPr>
      </p:pic>
      <p:pic>
        <p:nvPicPr>
          <p:cNvPr id="7" name="Рисунок 6">
            <a:extLst>
              <a:ext uri="{FF2B5EF4-FFF2-40B4-BE49-F238E27FC236}">
                <a16:creationId xmlns:a16="http://schemas.microsoft.com/office/drawing/2014/main" id="{B2F69424-E3F0-46A7-A734-6EB40AC4F201}"/>
              </a:ext>
            </a:extLst>
          </p:cNvPr>
          <p:cNvPicPr>
            <a:picLocks noChangeAspect="1"/>
          </p:cNvPicPr>
          <p:nvPr/>
        </p:nvPicPr>
        <p:blipFill>
          <a:blip r:embed="rId3"/>
          <a:stretch>
            <a:fillRect/>
          </a:stretch>
        </p:blipFill>
        <p:spPr>
          <a:xfrm>
            <a:off x="4044417" y="4309534"/>
            <a:ext cx="4103166" cy="1147930"/>
          </a:xfrm>
          <a:prstGeom prst="rect">
            <a:avLst/>
          </a:prstGeom>
        </p:spPr>
      </p:pic>
    </p:spTree>
    <p:extLst>
      <p:ext uri="{BB962C8B-B14F-4D97-AF65-F5344CB8AC3E}">
        <p14:creationId xmlns:p14="http://schemas.microsoft.com/office/powerpoint/2010/main" val="7835089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CFD42C7-5948-4D43-A3F4-5992A245257A}"/>
              </a:ext>
            </a:extLst>
          </p:cNvPr>
          <p:cNvPicPr>
            <a:picLocks noChangeAspect="1"/>
          </p:cNvPicPr>
          <p:nvPr/>
        </p:nvPicPr>
        <p:blipFill>
          <a:blip r:embed="rId2"/>
          <a:stretch>
            <a:fillRect/>
          </a:stretch>
        </p:blipFill>
        <p:spPr>
          <a:xfrm>
            <a:off x="1995884" y="0"/>
            <a:ext cx="6906244" cy="6858000"/>
          </a:xfrm>
          <a:prstGeom prst="rect">
            <a:avLst/>
          </a:prstGeom>
        </p:spPr>
      </p:pic>
      <p:pic>
        <p:nvPicPr>
          <p:cNvPr id="54274" name="Picture 2" descr="op4kB9LJip_9x04LiIVqfakwhWfLTbB5">
            <a:extLst>
              <a:ext uri="{FF2B5EF4-FFF2-40B4-BE49-F238E27FC236}">
                <a16:creationId xmlns:a16="http://schemas.microsoft.com/office/drawing/2014/main" id="{1BF60466-B554-4B61-AB32-6A14F144B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4482" y="2688009"/>
            <a:ext cx="2841486" cy="14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906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Потрібно зазначити, що на відміну від функції </a:t>
            </a:r>
            <a:r>
              <a:rPr lang="en-US" sz="1800" dirty="0" err="1">
                <a:solidFill>
                  <a:schemeClr val="accent5">
                    <a:lumMod val="75000"/>
                  </a:schemeClr>
                </a:solidFill>
                <a:latin typeface="Consolas" panose="020B0609020204030204" pitchFamily="49" charset="0"/>
              </a:rPr>
              <a:t>fgets</a:t>
            </a:r>
            <a:r>
              <a:rPr lang="en-US" sz="1800" dirty="0">
                <a:solidFill>
                  <a:schemeClr val="accent5">
                    <a:lumMod val="75000"/>
                  </a:schemeClr>
                </a:solidFill>
                <a:latin typeface="Consolas" panose="020B0609020204030204" pitchFamily="49" charset="0"/>
              </a:rPr>
              <a:t>()</a:t>
            </a:r>
            <a:r>
              <a:rPr lang="en-US" sz="1800" dirty="0"/>
              <a:t>, </a:t>
            </a:r>
            <a:r>
              <a:rPr lang="uk-UA" sz="1800" dirty="0"/>
              <a:t>яка при зчитуванні рядка створювала нам труднощі через символ, що додається в кінці '\</a:t>
            </a:r>
            <a:r>
              <a:rPr lang="en-US" sz="1800" dirty="0"/>
              <a:t>n', </a:t>
            </a:r>
            <a:r>
              <a:rPr lang="uk-UA" sz="1800" dirty="0"/>
              <a:t>то тепер таких незручностей при роботі з функцією </a:t>
            </a:r>
            <a:r>
              <a:rPr lang="en-US" sz="1800" dirty="0" err="1">
                <a:solidFill>
                  <a:schemeClr val="accent5">
                    <a:lumMod val="75000"/>
                  </a:schemeClr>
                </a:solidFill>
                <a:latin typeface="Consolas" panose="020B0609020204030204" pitchFamily="49" charset="0"/>
              </a:rPr>
              <a:t>scanf</a:t>
            </a:r>
            <a:r>
              <a:rPr lang="en-US" sz="1800" dirty="0">
                <a:solidFill>
                  <a:schemeClr val="accent5">
                    <a:lumMod val="75000"/>
                  </a:schemeClr>
                </a:solidFill>
                <a:latin typeface="Consolas" panose="020B0609020204030204" pitchFamily="49" charset="0"/>
              </a:rPr>
              <a:t>() </a:t>
            </a:r>
            <a:r>
              <a:rPr lang="uk-UA" sz="1800" dirty="0"/>
              <a:t>не виникає.</a:t>
            </a:r>
          </a:p>
        </p:txBody>
      </p:sp>
    </p:spTree>
    <p:extLst>
      <p:ext uri="{BB962C8B-B14F-4D97-AF65-F5344CB8AC3E}">
        <p14:creationId xmlns:p14="http://schemas.microsoft.com/office/powerpoint/2010/main" val="3641540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malloc</a:t>
            </a:r>
            <a:r>
              <a:rPr lang="en-US" sz="1800" dirty="0"/>
              <a:t>.</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calloc</a:t>
            </a:r>
            <a:r>
              <a:rPr lang="en-US" sz="1800" dirty="0"/>
              <a:t>.</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realloc</a:t>
            </a:r>
            <a:r>
              <a:rPr lang="en-US" sz="1800" dirty="0"/>
              <a:t>.</a:t>
            </a:r>
          </a:p>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free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Припустимо</a:t>
            </a:r>
            <a:r>
              <a:rPr lang="ru-RU" sz="1800" dirty="0"/>
              <a:t>, </a:t>
            </a:r>
            <a:r>
              <a:rPr lang="ru-RU" sz="1800" dirty="0" err="1"/>
              <a:t>що</a:t>
            </a:r>
            <a:r>
              <a:rPr lang="ru-RU" sz="1800" dirty="0"/>
              <a:t> нам </a:t>
            </a:r>
            <a:r>
              <a:rPr lang="ru-RU" sz="1800" dirty="0" err="1"/>
              <a:t>потрібно</a:t>
            </a:r>
            <a:r>
              <a:rPr lang="ru-RU" sz="1800" dirty="0"/>
              <a:t> </a:t>
            </a:r>
            <a:r>
              <a:rPr lang="ru-RU" sz="1800" dirty="0" err="1"/>
              <a:t>запакувати</a:t>
            </a:r>
            <a:r>
              <a:rPr lang="ru-RU" sz="1800" dirty="0"/>
              <a:t> </a:t>
            </a:r>
            <a:r>
              <a:rPr lang="ru-RU" sz="1800" dirty="0" err="1"/>
              <a:t>подарунок</a:t>
            </a:r>
            <a:r>
              <a:rPr lang="ru-RU" sz="1800" dirty="0"/>
              <a:t> у коробку, але </a:t>
            </a:r>
            <a:r>
              <a:rPr lang="ru-RU" sz="1800" dirty="0" err="1"/>
              <a:t>він</a:t>
            </a:r>
            <a:r>
              <a:rPr lang="ru-RU" sz="1800" dirty="0"/>
              <a:t> </a:t>
            </a:r>
            <a:r>
              <a:rPr lang="ru-RU" sz="1800" dirty="0" err="1"/>
              <a:t>ще</a:t>
            </a:r>
            <a:r>
              <a:rPr lang="ru-RU" sz="1800" dirty="0"/>
              <a:t> не </a:t>
            </a:r>
            <a:r>
              <a:rPr lang="ru-RU" sz="1800" dirty="0" err="1"/>
              <a:t>куплений</a:t>
            </a:r>
            <a:r>
              <a:rPr lang="ru-RU" sz="1800" dirty="0"/>
              <a:t> і ми </a:t>
            </a:r>
            <a:r>
              <a:rPr lang="ru-RU" sz="1800" dirty="0" err="1"/>
              <a:t>маємо</a:t>
            </a:r>
            <a:r>
              <a:rPr lang="ru-RU" sz="1800" dirty="0"/>
              <a:t> </a:t>
            </a:r>
            <a:r>
              <a:rPr lang="ru-RU" sz="1800" dirty="0" err="1"/>
              <a:t>лише</a:t>
            </a:r>
            <a:r>
              <a:rPr lang="ru-RU" sz="1800" dirty="0"/>
              <a:t> </a:t>
            </a:r>
            <a:r>
              <a:rPr lang="ru-RU" sz="1800" dirty="0" err="1"/>
              <a:t>приблизне</a:t>
            </a:r>
            <a:r>
              <a:rPr lang="ru-RU" sz="1800" dirty="0"/>
              <a:t> </a:t>
            </a:r>
            <a:r>
              <a:rPr lang="ru-RU" sz="1800" dirty="0" err="1"/>
              <a:t>уявлення</a:t>
            </a:r>
            <a:r>
              <a:rPr lang="ru-RU" sz="1800" dirty="0"/>
              <a:t> про </a:t>
            </a:r>
            <a:r>
              <a:rPr lang="ru-RU" sz="1800" dirty="0" err="1"/>
              <a:t>його</a:t>
            </a:r>
            <a:r>
              <a:rPr lang="ru-RU" sz="1800" dirty="0"/>
              <a:t> </a:t>
            </a:r>
            <a:r>
              <a:rPr lang="ru-RU" sz="1800" dirty="0" err="1"/>
              <a:t>розмір</a:t>
            </a:r>
            <a:r>
              <a:rPr lang="ru-RU" sz="1800" dirty="0"/>
              <a:t>. </a:t>
            </a:r>
            <a:r>
              <a:rPr lang="ru-RU" sz="1800" dirty="0" err="1"/>
              <a:t>Звичайно</a:t>
            </a:r>
            <a:r>
              <a:rPr lang="ru-RU" sz="1800" dirty="0"/>
              <a:t>, ми </a:t>
            </a:r>
            <a:r>
              <a:rPr lang="ru-RU" sz="1800" dirty="0" err="1"/>
              <a:t>будемо</a:t>
            </a:r>
            <a:r>
              <a:rPr lang="ru-RU" sz="1800" dirty="0"/>
              <a:t> </a:t>
            </a:r>
            <a:r>
              <a:rPr lang="ru-RU" sz="1800" dirty="0" err="1"/>
              <a:t>підбирати</a:t>
            </a:r>
            <a:r>
              <a:rPr lang="ru-RU" sz="1800" dirty="0"/>
              <a:t> </a:t>
            </a:r>
            <a:r>
              <a:rPr lang="ru-RU" sz="1800" dirty="0" err="1"/>
              <a:t>подарункову</a:t>
            </a:r>
            <a:r>
              <a:rPr lang="ru-RU" sz="1800" dirty="0"/>
              <a:t> коробку, </a:t>
            </a:r>
            <a:r>
              <a:rPr lang="ru-RU" sz="1800" dirty="0" err="1"/>
              <a:t>розмір</a:t>
            </a:r>
            <a:r>
              <a:rPr lang="ru-RU" sz="1800" dirty="0"/>
              <a:t> </a:t>
            </a:r>
            <a:r>
              <a:rPr lang="ru-RU" sz="1800" dirty="0" err="1"/>
              <a:t>якої</a:t>
            </a:r>
            <a:r>
              <a:rPr lang="ru-RU" sz="1800" dirty="0"/>
              <a:t> </a:t>
            </a:r>
            <a:r>
              <a:rPr lang="ru-RU" sz="1800" dirty="0" err="1"/>
              <a:t>приблизно</a:t>
            </a:r>
            <a:r>
              <a:rPr lang="ru-RU" sz="1800" dirty="0"/>
              <a:t> </a:t>
            </a:r>
            <a:r>
              <a:rPr lang="ru-RU" sz="1800" dirty="0" err="1"/>
              <a:t>дорівнює</a:t>
            </a:r>
            <a:r>
              <a:rPr lang="ru-RU" sz="1800" dirty="0"/>
              <a:t> </a:t>
            </a:r>
            <a:r>
              <a:rPr lang="ru-RU" sz="1800" dirty="0" err="1"/>
              <a:t>розміру</a:t>
            </a:r>
            <a:r>
              <a:rPr lang="ru-RU" sz="1800" dirty="0"/>
              <a:t> </a:t>
            </a:r>
            <a:r>
              <a:rPr lang="ru-RU" sz="1800" dirty="0" err="1"/>
              <a:t>подарунка</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Нам </a:t>
            </a:r>
            <a:r>
              <a:rPr lang="ru-RU" sz="1800" dirty="0" err="1"/>
              <a:t>зустрічались</a:t>
            </a:r>
            <a:r>
              <a:rPr lang="ru-RU" sz="1800" dirty="0"/>
              <a:t> </a:t>
            </a:r>
            <a:r>
              <a:rPr lang="ru-RU" sz="1800" dirty="0" err="1"/>
              <a:t>подібні</a:t>
            </a:r>
            <a:r>
              <a:rPr lang="ru-RU" sz="1800" dirty="0"/>
              <a:t> </a:t>
            </a:r>
            <a:r>
              <a:rPr lang="ru-RU" sz="1800" dirty="0" err="1"/>
              <a:t>ситуації</a:t>
            </a:r>
            <a:r>
              <a:rPr lang="ru-RU" sz="1800" dirty="0"/>
              <a:t> в </a:t>
            </a:r>
            <a:r>
              <a:rPr lang="ru-RU" sz="1800" dirty="0" err="1"/>
              <a:t>програмуванні</a:t>
            </a:r>
            <a:r>
              <a:rPr lang="ru-RU" sz="1800" dirty="0"/>
              <a:t>. </a:t>
            </a:r>
            <a:r>
              <a:rPr lang="ru-RU" sz="1800" dirty="0" err="1"/>
              <a:t>Наприклад</a:t>
            </a:r>
            <a:r>
              <a:rPr lang="ru-RU" sz="1800" dirty="0"/>
              <a:t>, нам </a:t>
            </a:r>
            <a:r>
              <a:rPr lang="ru-RU" sz="1800" dirty="0" err="1"/>
              <a:t>потрібно</a:t>
            </a:r>
            <a:r>
              <a:rPr lang="ru-RU" sz="1800" dirty="0"/>
              <a:t> </a:t>
            </a:r>
            <a:r>
              <a:rPr lang="ru-RU" sz="1800" dirty="0" err="1"/>
              <a:t>було</a:t>
            </a:r>
            <a:r>
              <a:rPr lang="ru-RU" sz="1800" dirty="0"/>
              <a:t> </a:t>
            </a:r>
            <a:r>
              <a:rPr lang="ru-RU" sz="1800" dirty="0" err="1"/>
              <a:t>організувати</a:t>
            </a:r>
            <a:r>
              <a:rPr lang="ru-RU" sz="1800" dirty="0"/>
              <a:t> </a:t>
            </a:r>
            <a:r>
              <a:rPr lang="ru-RU" sz="1800" dirty="0" err="1"/>
              <a:t>введення</a:t>
            </a:r>
            <a:r>
              <a:rPr lang="ru-RU" sz="1800" dirty="0"/>
              <a:t> у </a:t>
            </a:r>
            <a:r>
              <a:rPr lang="ru-RU" sz="1800" dirty="0" err="1"/>
              <a:t>програму</a:t>
            </a:r>
            <a:r>
              <a:rPr lang="ru-RU" sz="1800" dirty="0"/>
              <a:t> рядка з </a:t>
            </a:r>
            <a:r>
              <a:rPr lang="ru-RU" sz="1800" dirty="0" err="1"/>
              <a:t>консолі</a:t>
            </a:r>
            <a:r>
              <a:rPr lang="ru-RU" sz="1800" dirty="0"/>
              <a:t> у </a:t>
            </a:r>
            <a:r>
              <a:rPr lang="ru-RU" sz="1800" dirty="0" err="1"/>
              <a:t>вигляді</a:t>
            </a:r>
            <a:r>
              <a:rPr lang="ru-RU" sz="1800" dirty="0"/>
              <a:t> </a:t>
            </a:r>
            <a:r>
              <a:rPr lang="ru-RU" sz="1800" dirty="0" err="1"/>
              <a:t>масиву</a:t>
            </a:r>
            <a:r>
              <a:rPr lang="ru-RU" sz="1800" dirty="0"/>
              <a:t> </a:t>
            </a:r>
            <a:r>
              <a:rPr lang="ru-RU" sz="1800" dirty="0" err="1"/>
              <a:t>символів</a:t>
            </a:r>
            <a:r>
              <a:rPr lang="ru-RU" sz="1800" dirty="0"/>
              <a:t>, але ми не </a:t>
            </a:r>
            <a:r>
              <a:rPr lang="ru-RU" sz="1800" dirty="0" err="1"/>
              <a:t>були</a:t>
            </a:r>
            <a:r>
              <a:rPr lang="ru-RU" sz="1800" dirty="0"/>
              <a:t> </a:t>
            </a:r>
            <a:r>
              <a:rPr lang="ru-RU" sz="1800" dirty="0" err="1"/>
              <a:t>впевнені</a:t>
            </a:r>
            <a:r>
              <a:rPr lang="ru-RU" sz="1800" dirty="0"/>
              <a:t> у </a:t>
            </a:r>
            <a:r>
              <a:rPr lang="ru-RU" sz="1800" dirty="0" err="1"/>
              <a:t>кількості</a:t>
            </a:r>
            <a:r>
              <a:rPr lang="ru-RU" sz="1800" dirty="0"/>
              <a:t> </a:t>
            </a:r>
            <a:r>
              <a:rPr lang="ru-RU" sz="1800" dirty="0" err="1"/>
              <a:t>символів</a:t>
            </a:r>
            <a:r>
              <a:rPr lang="ru-RU" sz="1800" dirty="0"/>
              <a:t> в </a:t>
            </a:r>
            <a:r>
              <a:rPr lang="ru-RU" sz="1800" dirty="0" err="1"/>
              <a:t>масиві</a:t>
            </a:r>
            <a:r>
              <a:rPr lang="ru-RU" sz="1800" dirty="0"/>
              <a:t>.</a:t>
            </a:r>
            <a:endParaRPr lang="uk-UA" sz="1800" dirty="0"/>
          </a:p>
        </p:txBody>
      </p:sp>
    </p:spTree>
    <p:extLst>
      <p:ext uri="{BB962C8B-B14F-4D97-AF65-F5344CB8AC3E}">
        <p14:creationId xmlns:p14="http://schemas.microsoft.com/office/powerpoint/2010/main" val="2961619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попередніх завданнях по роботі з рядками ми заздалегідь визначали їх максимально можливу довжину при визначенні змінних - масивів символів. Запитуючи, наприклад, логін користувача, ми спочатку визначали змінний рядок для його зберігання, а потім використовували функцію зчитування з консолі: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Якщо виявиться, що ми не вгадали максимально можливу довжину вхідного рядка, і </a:t>
            </a:r>
            <a:r>
              <a:rPr lang="uk-UA" sz="1800" b="1" dirty="0">
                <a:highlight>
                  <a:srgbClr val="FFFF00"/>
                </a:highlight>
              </a:rPr>
              <a:t>користувач введе слово більшого розміру, станеться помилкова ситуація</a:t>
            </a:r>
            <a:r>
              <a:rPr lang="uk-UA" sz="1800" dirty="0"/>
              <a:t> (тому що місце в пам'яті, виділене під масив, менше розміру вхідного рядка).</a:t>
            </a:r>
          </a:p>
          <a:p>
            <a:pPr marL="540000" indent="360000">
              <a:lnSpc>
                <a:spcPct val="150000"/>
              </a:lnSpc>
              <a:spcBef>
                <a:spcPts val="0"/>
              </a:spcBef>
              <a:buNone/>
            </a:pPr>
            <a:r>
              <a:rPr lang="uk-UA" sz="1800" dirty="0"/>
              <a:t>У випадку, якщо довжина введеного імені буде меншою за максимально можливу (дев'ятнадцять у нашому прикладі), ми все одно вже виділили пам'ять під максимальну довжину рядка.</a:t>
            </a:r>
          </a:p>
          <a:p>
            <a:pPr marL="540000" indent="360000">
              <a:lnSpc>
                <a:spcPct val="150000"/>
              </a:lnSpc>
              <a:spcBef>
                <a:spcPts val="0"/>
              </a:spcBef>
              <a:buNone/>
            </a:pPr>
            <a:r>
              <a:rPr lang="uk-UA" sz="1800" dirty="0"/>
              <a:t>А якщо нам потрібно зберігати набір таких рядків? І лише один логін, наприклад, з 1000 має максимальну довжину, а довжина решти - 5-7 символів.</a:t>
            </a:r>
            <a:endParaRPr lang="en-US" sz="1800" dirty="0"/>
          </a:p>
        </p:txBody>
      </p:sp>
      <p:pic>
        <p:nvPicPr>
          <p:cNvPr id="5" name="Рисунок 4">
            <a:extLst>
              <a:ext uri="{FF2B5EF4-FFF2-40B4-BE49-F238E27FC236}">
                <a16:creationId xmlns:a16="http://schemas.microsoft.com/office/drawing/2014/main" id="{573B8AA4-0A4D-4B0D-8190-597A58DC08E1}"/>
              </a:ext>
            </a:extLst>
          </p:cNvPr>
          <p:cNvPicPr>
            <a:picLocks noChangeAspect="1"/>
          </p:cNvPicPr>
          <p:nvPr/>
        </p:nvPicPr>
        <p:blipFill>
          <a:blip r:embed="rId2"/>
          <a:stretch>
            <a:fillRect/>
          </a:stretch>
        </p:blipFill>
        <p:spPr>
          <a:xfrm>
            <a:off x="1545280" y="2095462"/>
            <a:ext cx="3825373" cy="1070213"/>
          </a:xfrm>
          <a:prstGeom prst="rect">
            <a:avLst/>
          </a:prstGeom>
        </p:spPr>
      </p:pic>
      <p:pic>
        <p:nvPicPr>
          <p:cNvPr id="9" name="Рисунок 8">
            <a:extLst>
              <a:ext uri="{FF2B5EF4-FFF2-40B4-BE49-F238E27FC236}">
                <a16:creationId xmlns:a16="http://schemas.microsoft.com/office/drawing/2014/main" id="{A7E231DF-EA6C-4023-BE25-BF86D9018D7A}"/>
              </a:ext>
            </a:extLst>
          </p:cNvPr>
          <p:cNvPicPr>
            <a:picLocks noChangeAspect="1"/>
          </p:cNvPicPr>
          <p:nvPr/>
        </p:nvPicPr>
        <p:blipFill>
          <a:blip r:embed="rId3"/>
          <a:stretch>
            <a:fillRect/>
          </a:stretch>
        </p:blipFill>
        <p:spPr>
          <a:xfrm>
            <a:off x="5480672" y="2095462"/>
            <a:ext cx="3524431" cy="1725533"/>
          </a:xfrm>
          <a:prstGeom prst="rect">
            <a:avLst/>
          </a:prstGeom>
        </p:spPr>
      </p:pic>
    </p:spTree>
    <p:extLst>
      <p:ext uri="{BB962C8B-B14F-4D97-AF65-F5344CB8AC3E}">
        <p14:creationId xmlns:p14="http://schemas.microsoft.com/office/powerpoint/2010/main" val="2041293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Виділення</a:t>
            </a:r>
            <a:r>
              <a:rPr lang="ru-RU" b="1" dirty="0"/>
              <a:t> та </a:t>
            </a:r>
            <a:r>
              <a:rPr lang="ru-RU" b="1" dirty="0" err="1"/>
              <a:t>очищення</a:t>
            </a:r>
            <a:r>
              <a:rPr lang="ru-RU" b="1" dirty="0"/>
              <a:t> </a:t>
            </a:r>
            <a:r>
              <a:rPr lang="ru-RU" b="1" dirty="0" err="1"/>
              <a:t>пам'яті</a:t>
            </a:r>
            <a:r>
              <a:rPr lang="ru-RU" b="1" dirty="0"/>
              <a:t> в </a:t>
            </a:r>
            <a:r>
              <a:rPr lang="ru-RU" b="1" dirty="0" err="1"/>
              <a:t>мові</a:t>
            </a:r>
            <a:r>
              <a:rPr lang="ru-RU" b="1" dirty="0"/>
              <a:t> 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Найкращим варіантом було б рішення, яке дозволило б виділяти під зберігання кожного з логінів необхідний обсяг пам'яті. Наприклад, щоб після введення логіну користувача, отримавши фактичне число символів даного логіну, ми мали змогу виділити саме таку кількість байтів пам'яті для його зберігання.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мові С передбачено набір функцій для керування процесом динамічного виділення пам'яті: </a:t>
            </a:r>
            <a:r>
              <a:rPr lang="en-US" sz="1800" dirty="0">
                <a:solidFill>
                  <a:schemeClr val="accent5">
                    <a:lumMod val="75000"/>
                  </a:schemeClr>
                </a:solidFill>
                <a:latin typeface="Consolas" panose="020B0609020204030204" pitchFamily="49" charset="0"/>
              </a:rPr>
              <a:t>malloc()</a:t>
            </a:r>
            <a:r>
              <a:rPr lang="en-US" sz="1800" dirty="0"/>
              <a:t>, </a:t>
            </a:r>
            <a:r>
              <a:rPr lang="en-US" sz="1800" dirty="0" err="1">
                <a:solidFill>
                  <a:schemeClr val="accent5">
                    <a:lumMod val="75000"/>
                  </a:schemeClr>
                </a:solidFill>
                <a:latin typeface="Consolas" panose="020B0609020204030204" pitchFamily="49" charset="0"/>
              </a:rPr>
              <a:t>calloc</a:t>
            </a:r>
            <a:r>
              <a:rPr lang="en-US" sz="1800" dirty="0">
                <a:solidFill>
                  <a:schemeClr val="accent5">
                    <a:lumMod val="75000"/>
                  </a:schemeClr>
                </a:solidFill>
                <a:latin typeface="Consolas" panose="020B0609020204030204" pitchFamily="49" charset="0"/>
              </a:rPr>
              <a:t>()</a:t>
            </a:r>
            <a:r>
              <a:rPr lang="en-US" sz="1800" dirty="0"/>
              <a:t>, </a:t>
            </a:r>
            <a:r>
              <a:rPr lang="en-US" sz="1800" dirty="0">
                <a:solidFill>
                  <a:schemeClr val="accent5">
                    <a:lumMod val="75000"/>
                  </a:schemeClr>
                </a:solidFill>
                <a:latin typeface="Consolas" panose="020B0609020204030204" pitchFamily="49" charset="0"/>
              </a:rPr>
              <a:t>free()</a:t>
            </a:r>
            <a:r>
              <a:rPr lang="en-US" sz="1800" dirty="0"/>
              <a:t> </a:t>
            </a:r>
            <a:r>
              <a:rPr lang="uk-UA" sz="1800" dirty="0"/>
              <a:t>та </a:t>
            </a:r>
            <a:r>
              <a:rPr lang="en-US" sz="1800" dirty="0" err="1">
                <a:solidFill>
                  <a:schemeClr val="accent5">
                    <a:lumMod val="75000"/>
                  </a:schemeClr>
                </a:solidFill>
                <a:latin typeface="Consolas" panose="020B0609020204030204" pitchFamily="49" charset="0"/>
              </a:rPr>
              <a:t>realloc</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r>
              <a:rPr lang="uk-UA" sz="1800" dirty="0"/>
              <a:t>Усі вони визначені у заголовному файлі </a:t>
            </a:r>
            <a:r>
              <a:rPr lang="en-US" sz="1800" dirty="0" err="1">
                <a:solidFill>
                  <a:schemeClr val="accent5">
                    <a:lumMod val="75000"/>
                  </a:schemeClr>
                </a:solidFill>
                <a:latin typeface="Consolas" panose="020B0609020204030204" pitchFamily="49" charset="0"/>
              </a:rPr>
              <a:t>stdlib.h</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void *malloc(</a:t>
            </a:r>
            <a:r>
              <a:rPr lang="en-US" sz="1800" dirty="0" err="1">
                <a:solidFill>
                  <a:schemeClr val="accent5">
                    <a:lumMod val="75000"/>
                  </a:schemeClr>
                </a:solidFill>
                <a:latin typeface="Consolas" panose="020B0609020204030204" pitchFamily="49" charset="0"/>
              </a:rPr>
              <a:t>size_t</a:t>
            </a:r>
            <a:r>
              <a:rPr lang="en-US" sz="1800" dirty="0">
                <a:solidFill>
                  <a:schemeClr val="accent5">
                    <a:lumMod val="75000"/>
                  </a:schemeClr>
                </a:solidFill>
                <a:latin typeface="Consolas" panose="020B0609020204030204" pitchFamily="49" charset="0"/>
              </a:rPr>
              <a:t> size) </a:t>
            </a:r>
            <a:r>
              <a:rPr lang="uk-UA" sz="1800" dirty="0"/>
              <a:t>виділяє запитаний обсяг пам'яті (розміром </a:t>
            </a:r>
            <a:r>
              <a:rPr lang="en-US" sz="1800" dirty="0">
                <a:solidFill>
                  <a:schemeClr val="accent5">
                    <a:lumMod val="75000"/>
                  </a:schemeClr>
                </a:solidFill>
                <a:latin typeface="Consolas" panose="020B0609020204030204" pitchFamily="49" charset="0"/>
              </a:rPr>
              <a:t>size</a:t>
            </a:r>
            <a:r>
              <a:rPr lang="en-US" sz="1800" dirty="0"/>
              <a:t> </a:t>
            </a:r>
            <a:r>
              <a:rPr lang="uk-UA" sz="1800" dirty="0"/>
              <a:t>байт) і повертає вказівник на неї.</a:t>
            </a:r>
          </a:p>
          <a:p>
            <a:pPr marL="540000" indent="360000">
              <a:lnSpc>
                <a:spcPct val="150000"/>
              </a:lnSpc>
              <a:spcBef>
                <a:spcPts val="0"/>
              </a:spcBef>
              <a:buNone/>
            </a:pPr>
            <a:r>
              <a:rPr lang="uk-UA" sz="1800" b="1" dirty="0">
                <a:highlight>
                  <a:srgbClr val="00FF00"/>
                </a:highlight>
              </a:rPr>
              <a:t>Результатом роботи функції є адреса першого </a:t>
            </a:r>
            <a:r>
              <a:rPr lang="uk-UA" sz="1800" b="1" dirty="0" err="1">
                <a:highlight>
                  <a:srgbClr val="00FF00"/>
                </a:highlight>
              </a:rPr>
              <a:t>байта</a:t>
            </a:r>
            <a:r>
              <a:rPr lang="uk-UA" sz="1800" b="1" dirty="0">
                <a:highlight>
                  <a:srgbClr val="00FF00"/>
                </a:highlight>
              </a:rPr>
              <a:t> із виділеного блоку пам'яті обсягом </a:t>
            </a:r>
            <a:r>
              <a:rPr lang="en-US" sz="1800" dirty="0">
                <a:solidFill>
                  <a:schemeClr val="accent5">
                    <a:lumMod val="75000"/>
                  </a:schemeClr>
                </a:solidFill>
                <a:highlight>
                  <a:srgbClr val="00FF00"/>
                </a:highlight>
                <a:latin typeface="Consolas" panose="020B0609020204030204" pitchFamily="49" charset="0"/>
              </a:rPr>
              <a:t>size</a:t>
            </a:r>
            <a:r>
              <a:rPr lang="en-US" sz="1800" b="1" dirty="0">
                <a:highlight>
                  <a:srgbClr val="00FF00"/>
                </a:highlight>
              </a:rPr>
              <a:t> </a:t>
            </a:r>
            <a:r>
              <a:rPr lang="uk-UA" sz="1800" b="1" dirty="0">
                <a:highlight>
                  <a:srgbClr val="00FF00"/>
                </a:highlight>
              </a:rPr>
              <a:t>байт</a:t>
            </a:r>
            <a:r>
              <a:rPr lang="uk-UA" sz="1800" dirty="0"/>
              <a:t>. При цьому, отриманий покажчик </a:t>
            </a:r>
            <a:r>
              <a:rPr lang="uk-UA" sz="1800" b="1" dirty="0">
                <a:highlight>
                  <a:srgbClr val="00FF00"/>
                </a:highlight>
              </a:rPr>
              <a:t>має тип </a:t>
            </a:r>
            <a:r>
              <a:rPr lang="en-US" sz="1800" b="1" dirty="0">
                <a:solidFill>
                  <a:schemeClr val="accent5">
                    <a:lumMod val="75000"/>
                  </a:schemeClr>
                </a:solidFill>
                <a:highlight>
                  <a:srgbClr val="00FF00"/>
                </a:highlight>
                <a:latin typeface="Consolas" panose="020B0609020204030204" pitchFamily="49" charset="0"/>
              </a:rPr>
              <a:t>void</a:t>
            </a:r>
            <a:r>
              <a:rPr lang="en-US" sz="1800" dirty="0"/>
              <a:t>, </a:t>
            </a:r>
            <a:r>
              <a:rPr lang="uk-UA" sz="1800" dirty="0"/>
              <a:t>тобто для подальшої роботи з ним ми маємо явно привести його до потрібного типу даних.</a:t>
            </a:r>
          </a:p>
        </p:txBody>
      </p:sp>
    </p:spTree>
    <p:extLst>
      <p:ext uri="{BB962C8B-B14F-4D97-AF65-F5344CB8AC3E}">
        <p14:creationId xmlns:p14="http://schemas.microsoft.com/office/powerpoint/2010/main" val="121242329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3340</TotalTime>
  <Words>14982</Words>
  <Application>Microsoft Office PowerPoint</Application>
  <PresentationFormat>Широкий екран</PresentationFormat>
  <Paragraphs>1077</Paragraphs>
  <Slides>205</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205</vt:i4>
      </vt:variant>
    </vt:vector>
  </HeadingPairs>
  <TitlesOfParts>
    <vt:vector size="211" baseType="lpstr">
      <vt:lpstr>Arial</vt:lpstr>
      <vt:lpstr>Calibri</vt:lpstr>
      <vt:lpstr>Consolas</vt:lpstr>
      <vt:lpstr>Inter</vt:lpstr>
      <vt:lpstr>Tahoma</vt:lpstr>
      <vt:lpstr>Тема Office</vt:lpstr>
      <vt:lpstr>Рядки, стандартна бібліотека введення-виводу в мові C, використання аргументів командного рядка</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_</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Взаємозв'язок рядків і вказівників</vt:lpstr>
      <vt:lpstr>Взаємозв'язок рядків і вказівників</vt:lpstr>
      <vt:lpstr>Взаємозв'язок рядків і вказівників</vt:lpstr>
      <vt:lpstr>Взаємозв'язок рядків і вказівників</vt:lpstr>
      <vt:lpstr>Взаємозв'язок рядків і вказівників</vt:lpstr>
      <vt:lpstr>Взаємозв'язок рядків і вказівників</vt:lpstr>
      <vt:lpstr>Взаємозв'язок рядків і вказівників</vt:lpstr>
      <vt:lpstr>Взаємозв'язок рядків і вказівників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Функції роботи з рядками з бібліотеки обробки рядків</vt:lpstr>
      <vt:lpstr>_</vt:lpstr>
      <vt:lpstr>Функції роботи з рядками з бібліотеки обробки рядків</vt:lpstr>
      <vt:lpstr>_</vt:lpstr>
      <vt:lpstr>Функції роботи з рядками з бібліотеки обробки рядків</vt:lpstr>
      <vt:lpstr>_</vt:lpstr>
      <vt:lpstr>Функції роботи з рядками з бібліотеки обробки рядків</vt:lpstr>
      <vt:lpstr>Функції роботи з рядками з бібліотеки обробки рядків</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Робота з рядками у стилі мови C</vt:lpstr>
      <vt:lpstr>Рядки C-style і std::cin</vt:lpstr>
      <vt:lpstr>Рядки C-style і std::cin</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Приклади використання</vt:lpstr>
      <vt:lpstr>_</vt:lpstr>
      <vt:lpstr>Стандартна бібліотека введення-виведення в мові C. Функції scanf, printf</vt:lpstr>
      <vt:lpstr>_</vt:lpstr>
      <vt:lpstr>scanf, printf</vt:lpstr>
      <vt:lpstr>scanf, printf</vt:lpstr>
      <vt:lpstr>scanf, printf</vt:lpstr>
      <vt:lpstr>scanf, printf</vt:lpstr>
      <vt:lpstr>scanf, printf</vt:lpstr>
      <vt:lpstr>scanf, printf</vt:lpstr>
      <vt:lpstr>scanf, printf</vt:lpstr>
      <vt:lpstr>scanf, printf</vt:lpstr>
      <vt:lpstr>scanf, printf</vt:lpstr>
      <vt:lpstr>scanf, printf</vt:lpstr>
      <vt:lpstr>scanf, printf</vt:lpstr>
      <vt:lpstr>_</vt:lpstr>
      <vt:lpstr>_</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Виділення та очищення пам'яті в мові C</vt:lpstr>
      <vt:lpstr>_</vt:lpstr>
      <vt:lpstr>_</vt:lpstr>
      <vt:lpstr>_</vt:lpstr>
      <vt:lpstr>_</vt:lpstr>
      <vt:lpstr>Використання аргументів командного рядка</vt:lpstr>
      <vt:lpstr>_</vt:lpstr>
      <vt:lpstr>Використання аргументів командного рядка</vt:lpstr>
      <vt:lpstr>Використання аргументів командного рядка</vt:lpstr>
      <vt:lpstr>Використання аргументів командного рядка</vt:lpstr>
      <vt:lpstr>Передача аргументів командного рядка</vt:lpstr>
      <vt:lpstr>Передача аргументів командного рядка</vt:lpstr>
      <vt:lpstr>Передача аргументів командного рядка</vt:lpstr>
      <vt:lpstr>Передача аргументів командного рядка</vt:lpstr>
      <vt:lpstr>Передача аргументів командного рядка</vt:lpstr>
      <vt:lpstr>Передача аргументів командного рядка</vt:lpstr>
      <vt:lpstr>Передача аргументів командного рядка</vt:lpstr>
      <vt:lpstr>Передача аргументів командного рядка</vt:lpstr>
      <vt:lpstr>Використання аргументів командного рядка</vt:lpstr>
      <vt:lpstr>Використання аргументів командного рядка</vt:lpstr>
      <vt:lpstr>Використання аргументів командного рядка</vt:lpstr>
      <vt:lpstr>Обробка числових аргументів</vt:lpstr>
      <vt:lpstr>_</vt:lpstr>
      <vt:lpstr>Обробка числових аргументів</vt:lpstr>
      <vt:lpstr>Аналіз аргументів командного рядка</vt:lpstr>
      <vt:lpstr>Аналіз аргументів командного рядка</vt:lpstr>
      <vt:lpstr>Аналіз аргументів командного рядка</vt:lpstr>
      <vt:lpstr>_</vt:lpstr>
      <vt:lpstr>_</vt:lpstr>
      <vt:lpstr>Висновки</vt:lpstr>
      <vt:lpstr>Введення в std::string</vt:lpstr>
      <vt:lpstr>Тип даних string</vt:lpstr>
      <vt:lpstr>Тип даних string</vt:lpstr>
      <vt:lpstr>Ввід/вивід рядків</vt:lpstr>
      <vt:lpstr>Ввід/вивід рядків</vt:lpstr>
      <vt:lpstr>Ввід/вивід рядків</vt:lpstr>
      <vt:lpstr>Використання std::getline()</vt:lpstr>
      <vt:lpstr>Використання std::getline() з std::cin</vt:lpstr>
      <vt:lpstr>Використання std::getline() з std::cin</vt:lpstr>
      <vt:lpstr>Використання std::getline() з std::cin</vt:lpstr>
      <vt:lpstr>_</vt:lpstr>
      <vt:lpstr>Додавання рядків</vt:lpstr>
      <vt:lpstr>Довжина рядків</vt:lpstr>
      <vt:lpstr>Завдання</vt:lpstr>
      <vt:lpstr>_</vt:lpstr>
      <vt:lpstr>Символьні константи рядків C-style</vt:lpstr>
      <vt:lpstr>Символьні константи рядків C-style</vt:lpstr>
      <vt:lpstr>Символьні константи рядків C-style</vt:lpstr>
      <vt:lpstr>std::cout і вказівники типу char</vt:lpstr>
      <vt:lpstr>std::cout і вказівники типу char</vt:lpstr>
      <vt:lpstr>std::cout і вказівники типу char</vt:lpstr>
      <vt:lpstr>Час компіляції і час виконання</vt:lpstr>
      <vt:lpstr>_</vt:lpstr>
      <vt:lpstr>Специфікатор constexpr</vt:lpstr>
      <vt:lpstr>Специфікатор constexpr</vt:lpstr>
      <vt:lpstr>Специфікатор constexpr</vt:lpstr>
      <vt:lpstr>Імена констант</vt:lpstr>
      <vt:lpstr>Символьні константи</vt:lpstr>
      <vt:lpstr>Символьні константи</vt:lpstr>
      <vt:lpstr>Символьні константи</vt:lpstr>
      <vt:lpstr>Символьні константи</vt:lpstr>
      <vt:lpstr>Клас std::string_view</vt:lpstr>
      <vt:lpstr>Клас std::string_view</vt:lpstr>
      <vt:lpstr>Клас std::string_view</vt:lpstr>
      <vt:lpstr>Клас std::string_view</vt:lpstr>
      <vt:lpstr>Клас std::string_view</vt:lpstr>
      <vt:lpstr>Клас std::string_view</vt:lpstr>
      <vt:lpstr>Клас std::string_view</vt:lpstr>
      <vt:lpstr>Функції, які модифікують представлення</vt:lpstr>
      <vt:lpstr>Функції, які модифікують представлення</vt:lpstr>
      <vt:lpstr>Функції, які модифікують представлення</vt:lpstr>
      <vt:lpstr>std::string_view і звичайні рядки</vt:lpstr>
      <vt:lpstr>Проблеми володінням і доступу</vt:lpstr>
      <vt:lpstr>_</vt:lpstr>
      <vt:lpstr>Проблеми володінням і доступу</vt:lpstr>
      <vt:lpstr>_</vt:lpstr>
      <vt:lpstr>Конвертація std::string_view в std::string</vt:lpstr>
      <vt:lpstr>Конвертація std::string_view в рядок C-style</vt:lpstr>
      <vt:lpstr>Конвертація std::string_view в рядок C-style</vt:lpstr>
      <vt:lpstr>Конвертація std::string_view в рядок C-style</vt:lpstr>
      <vt:lpstr>Функція data()</vt:lpstr>
      <vt:lpstr>Функція data()</vt:lpstr>
      <vt:lpstr>Функція data()</vt:lpstr>
      <vt:lpstr>Рядкові класи std::string і std::wstring</vt:lpstr>
      <vt:lpstr>Рядкові класи std::string і std::wstring</vt:lpstr>
      <vt:lpstr>Рядкові класи std::string і std::wstring</vt:lpstr>
      <vt:lpstr>Рядкові класи std::string і std::wstring</vt:lpstr>
      <vt:lpstr>Клас std::string</vt:lpstr>
      <vt:lpstr>Функціонал std::string</vt:lpstr>
      <vt:lpstr>Функціонал std::string</vt:lpstr>
      <vt:lpstr>Функціонал std::string</vt:lpstr>
      <vt:lpstr>Функціонал std::string</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233</cp:revision>
  <dcterms:created xsi:type="dcterms:W3CDTF">2021-08-19T17:51:13Z</dcterms:created>
  <dcterms:modified xsi:type="dcterms:W3CDTF">2024-04-11T22:13:51Z</dcterms:modified>
</cp:coreProperties>
</file>